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5"/>
  </p:notesMasterIdLst>
  <p:sldIdLst>
    <p:sldId id="256" r:id="rId3"/>
    <p:sldId id="266" r:id="rId4"/>
    <p:sldId id="267" r:id="rId5"/>
    <p:sldId id="268" r:id="rId6"/>
    <p:sldId id="287" r:id="rId7"/>
    <p:sldId id="282" r:id="rId8"/>
    <p:sldId id="288" r:id="rId9"/>
    <p:sldId id="257" r:id="rId10"/>
    <p:sldId id="258" r:id="rId11"/>
    <p:sldId id="259" r:id="rId12"/>
    <p:sldId id="260" r:id="rId13"/>
    <p:sldId id="261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438" y="3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bhsi.com\legacy\wbh\data\Pharmacy%20Files\RESIDENCY\Residency%20Portfolios\Nicole%20Whitis\Research\Pre-Intervention%20Data\May%202025%20Insulin%20Glargine%20orders_CM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Comparison of Discharge Blood Glucose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'DISCHARGE PrePost Comparison'!$A$3</c:f>
              <c:strCache>
                <c:ptCount val="1"/>
                <c:pt idx="0">
                  <c:v>Pre-Intervention Discharge Blood Glucose</c:v>
                </c:pt>
              </c:strCache>
            </c:strRef>
          </c:tx>
          <c:spPr>
            <a:solidFill>
              <a:srgbClr val="009DBC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'DISCHARGE PrePost Comparison'!$B$1:$G$2</c:f>
              <c:multiLvlStrCache>
                <c:ptCount val="6"/>
                <c:lvl>
                  <c:pt idx="0">
                    <c:v>40 - 54</c:v>
                  </c:pt>
                  <c:pt idx="1">
                    <c:v>54 - 70</c:v>
                  </c:pt>
                  <c:pt idx="2">
                    <c:v>70 - 180</c:v>
                  </c:pt>
                  <c:pt idx="3">
                    <c:v>180 - 250</c:v>
                  </c:pt>
                  <c:pt idx="4">
                    <c:v>250 - 300</c:v>
                  </c:pt>
                  <c:pt idx="5">
                    <c:v>&gt; 300</c:v>
                  </c:pt>
                </c:lvl>
                <c:lvl>
                  <c:pt idx="0">
                    <c:v>BG Distribution</c:v>
                  </c:pt>
                </c:lvl>
              </c:multiLvlStrCache>
            </c:multiLvlStrRef>
          </c:cat>
          <c:val>
            <c:numRef>
              <c:f>'DISCHARGE PrePost Comparison'!$B$3:$G$3</c:f>
              <c:numCache>
                <c:formatCode>0.00%</c:formatCode>
                <c:ptCount val="6"/>
                <c:pt idx="0">
                  <c:v>2.7000000000000001E-3</c:v>
                </c:pt>
                <c:pt idx="1">
                  <c:v>2.7000000000000001E-3</c:v>
                </c:pt>
                <c:pt idx="2">
                  <c:v>0.53659999999999997</c:v>
                </c:pt>
                <c:pt idx="3">
                  <c:v>0.2873</c:v>
                </c:pt>
                <c:pt idx="4">
                  <c:v>0.1003</c:v>
                </c:pt>
                <c:pt idx="5">
                  <c:v>7.0499999999999993E-2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E65-4F36-AC16-6D7B8FB58F2A}"/>
            </c:ext>
          </c:extLst>
        </c:ser>
        <c:ser>
          <c:idx val="1"/>
          <c:order val="1"/>
          <c:tx>
            <c:strRef>
              <c:f>'DISCHARGE PrePost Comparison'!$A$4</c:f>
              <c:strCache>
                <c:ptCount val="1"/>
                <c:pt idx="0">
                  <c:v>Post-Intervention Discharge Blood Glucose</c:v>
                </c:pt>
              </c:strCache>
            </c:strRef>
          </c:tx>
          <c:spPr>
            <a:solidFill>
              <a:srgbClr val="713789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'DISCHARGE PrePost Comparison'!$B$1:$G$2</c:f>
              <c:multiLvlStrCache>
                <c:ptCount val="6"/>
                <c:lvl>
                  <c:pt idx="0">
                    <c:v>40 - 54</c:v>
                  </c:pt>
                  <c:pt idx="1">
                    <c:v>54 - 70</c:v>
                  </c:pt>
                  <c:pt idx="2">
                    <c:v>70 - 180</c:v>
                  </c:pt>
                  <c:pt idx="3">
                    <c:v>180 - 250</c:v>
                  </c:pt>
                  <c:pt idx="4">
                    <c:v>250 - 300</c:v>
                  </c:pt>
                  <c:pt idx="5">
                    <c:v>&gt; 300</c:v>
                  </c:pt>
                </c:lvl>
                <c:lvl>
                  <c:pt idx="0">
                    <c:v>BG Distribution</c:v>
                  </c:pt>
                </c:lvl>
              </c:multiLvlStrCache>
            </c:multiLvlStrRef>
          </c:cat>
          <c:val>
            <c:numRef>
              <c:f>'DISCHARGE PrePost Comparison'!$B$4:$G$4</c:f>
              <c:numCache>
                <c:formatCode>0.00%</c:formatCode>
                <c:ptCount val="6"/>
                <c:pt idx="0">
                  <c:v>0</c:v>
                </c:pt>
                <c:pt idx="1">
                  <c:v>1.9E-3</c:v>
                </c:pt>
                <c:pt idx="2">
                  <c:v>0.5706</c:v>
                </c:pt>
                <c:pt idx="3">
                  <c:v>0.29980000000000001</c:v>
                </c:pt>
                <c:pt idx="4">
                  <c:v>8.3199999999999996E-2</c:v>
                </c:pt>
                <c:pt idx="5">
                  <c:v>4.4499999999999998E-2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E65-4F36-AC16-6D7B8FB58F2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095064799"/>
        <c:axId val="1095048479"/>
      </c:barChart>
      <c:catAx>
        <c:axId val="109506479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95048479"/>
        <c:crosses val="autoZero"/>
        <c:auto val="1"/>
        <c:lblAlgn val="ctr"/>
        <c:lblOffset val="100"/>
        <c:noMultiLvlLbl val="0"/>
      </c:catAx>
      <c:valAx>
        <c:axId val="109504847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9506479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19050">
      <a:solidFill>
        <a:schemeClr val="tx1"/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title>
      <c:overlay val="0"/>
    </c:title>
    <c:autoTitleDeleted val="0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Glucommander Utilization (%)</c:v>
                </c:pt>
              </c:strCache>
            </c:strRef>
          </c:tx>
          <c:invertIfNegative val="1"/>
          <c:cat>
            <c:strRef>
              <c:f>Sheet1!$A$2:$A$3</c:f>
              <c:strCache>
                <c:ptCount val="2"/>
                <c:pt idx="0">
                  <c:v>Pre</c:v>
                </c:pt>
                <c:pt idx="1">
                  <c:v>Post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0.46</c:v>
                </c:pt>
                <c:pt idx="1">
                  <c:v>9.81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EB4-4FAF-9191-DEE94D68A70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2068027336"/>
        <c:axId val="-2113994440"/>
      </c:barChart>
      <c:catAx>
        <c:axId val="-20680273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-2068027336"/>
        <c:crosses val="autoZero"/>
        <c:crossBetween val="between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title>
      <c:overlay val="0"/>
    </c:title>
    <c:autoTitleDeleted val="0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Discharge Blood Glucose (mg/dL)</c:v>
                </c:pt>
              </c:strCache>
            </c:strRef>
          </c:tx>
          <c:invertIfNegative val="1"/>
          <c:cat>
            <c:strRef>
              <c:f>Sheet1!$A$2:$A$3</c:f>
              <c:strCache>
                <c:ptCount val="2"/>
                <c:pt idx="0">
                  <c:v>Pre</c:v>
                </c:pt>
                <c:pt idx="1">
                  <c:v>Post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185</c:v>
                </c:pt>
                <c:pt idx="1">
                  <c:v>178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C3D-4870-9A37-21D5E7C6167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2068027336"/>
        <c:axId val="-2113994440"/>
      </c:barChart>
      <c:catAx>
        <c:axId val="-20680273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-2068027336"/>
        <c:crosses val="autoZero"/>
        <c:crossBetween val="between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title>
      <c:overlay val="0"/>
    </c:title>
    <c:autoTitleDeleted val="0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Patients Without A1C (%)</c:v>
                </c:pt>
              </c:strCache>
            </c:strRef>
          </c:tx>
          <c:invertIfNegative val="1"/>
          <c:cat>
            <c:strRef>
              <c:f>Sheet1!$A$2:$A$3</c:f>
              <c:strCache>
                <c:ptCount val="2"/>
                <c:pt idx="0">
                  <c:v>Pre</c:v>
                </c:pt>
                <c:pt idx="1">
                  <c:v>Post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19.440000000000001</c:v>
                </c:pt>
                <c:pt idx="1">
                  <c:v>17.36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E10-4442-A2EC-57E030E9C5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2068027336"/>
        <c:axId val="-2113994440"/>
      </c:barChart>
      <c:catAx>
        <c:axId val="-20680273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-2068027336"/>
        <c:crosses val="autoZero"/>
        <c:crossBetween val="between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title>
      <c:overlay val="0"/>
    </c:title>
    <c:autoTitleDeleted val="0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Severe Hypoglycemia Events (count)</c:v>
                </c:pt>
              </c:strCache>
            </c:strRef>
          </c:tx>
          <c:invertIfNegative val="1"/>
          <c:cat>
            <c:strRef>
              <c:f>Sheet1!$A$2:$A$3</c:f>
              <c:strCache>
                <c:ptCount val="2"/>
                <c:pt idx="0">
                  <c:v>Pre</c:v>
                </c:pt>
                <c:pt idx="1">
                  <c:v>Post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46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A03-4DEF-8C31-AF1725BE90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2068027336"/>
        <c:axId val="-2113994440"/>
      </c:barChart>
      <c:catAx>
        <c:axId val="-20680273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-2068027336"/>
        <c:crosses val="autoZero"/>
        <c:crossBetween val="between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title>
      <c:overlay val="0"/>
    </c:title>
    <c:autoTitleDeleted val="0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Severe Hyperglycemia (%)</c:v>
                </c:pt>
              </c:strCache>
            </c:strRef>
          </c:tx>
          <c:invertIfNegative val="1"/>
          <c:cat>
            <c:strRef>
              <c:f>Sheet1!$A$2:$A$3</c:f>
              <c:strCache>
                <c:ptCount val="2"/>
                <c:pt idx="0">
                  <c:v>Pre</c:v>
                </c:pt>
                <c:pt idx="1">
                  <c:v>Post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9.93</c:v>
                </c:pt>
                <c:pt idx="1">
                  <c:v>9.02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663-4021-AE20-01F2C9466D2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2068027336"/>
        <c:axId val="-2113994440"/>
      </c:barChart>
      <c:catAx>
        <c:axId val="-20680273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-2068027336"/>
        <c:crosses val="autoZero"/>
        <c:crossBetween val="between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title>
      <c:overlay val="0"/>
    </c:title>
    <c:autoTitleDeleted val="0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Events</c:v>
                </c:pt>
              </c:strCache>
            </c:strRef>
          </c:tx>
          <c:invertIfNegative val="1"/>
          <c:cat>
            <c:strRef>
              <c:f>Sheet1!$A$2:$A$3</c:f>
              <c:strCache>
                <c:ptCount val="2"/>
                <c:pt idx="0">
                  <c:v>Glucommander</c:v>
                </c:pt>
                <c:pt idx="1">
                  <c:v>Not on Glucommander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C6D-4AEA-BBF1-872DF4D2AB1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2068027336"/>
        <c:axId val="-2113994440"/>
      </c:barChart>
      <c:catAx>
        <c:axId val="-20680273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-2068027336"/>
        <c:crosses val="autoZero"/>
        <c:crossBetween val="between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52F8D3-5C05-4923-A6EE-3424573C3095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F94C70-A88F-4596-8B56-57FFF86F24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51195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C728F5-7088-46E5-AB7D-25CF8506518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49568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C728F5-7088-46E5-AB7D-25CF8506518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04996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2184% increase of patients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C728F5-7088-46E5-AB7D-25CF8506518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779889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57ACBA-EB80-474A-328A-87083A7A62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9CBDD52-FA98-7CED-E71A-C2972433EF6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5C13DC5-4066-9377-1A59-311E98086E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9AEB53-9B18-6A90-45CE-35AD8A4B43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C728F5-7088-46E5-AB7D-25CF8506518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19523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07BCD6-1835-498B-82EE-EF0A093C04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73CD275-00D4-BB93-51DA-33D913ECEC5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4DF483A-AC74-61FD-0AEF-3D07B9ED29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915EF1-CF80-1BE1-C707-F8C62004087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C728F5-7088-46E5-AB7D-25CF8506518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761486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456467-51B1-924B-2BB4-BEDEB5CDE4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4912B5D-5086-A757-E0B8-E866C9256E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4C9ECB-207F-6167-9715-6F7A4E7759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D51EE-3204-4403-BF20-30352DBC45BD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1E2E08-6BFD-74D5-F7D6-638A5AB866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57C1F5-DDFB-175B-C8CC-0073DE24E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141C1-2E8F-4D73-9F02-0E9FFB7AC5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3026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396A66-54BC-58FC-D4AC-1E8D2B3BA1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60BFDFB-2F91-3930-AF07-D98ABB1A43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49AFA8-9BD5-CB77-73B4-DB02D95F6D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D51EE-3204-4403-BF20-30352DBC45BD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47375F-AE90-7BC6-C395-EEFB7FE026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7B0F8D-55F3-69DA-0360-2BAD594185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141C1-2E8F-4D73-9F02-0E9FFB7AC5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7220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8796F63-9086-68E7-37D4-E994BA70EE3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6A7C41-E12A-F2AA-94E4-8CAB751120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A039E3-4393-0235-17E2-83C04E53CF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D51EE-3204-4403-BF20-30352DBC45BD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133CF4-F126-0A58-1C6B-D448C6A4DE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EBB29E-0760-0FE4-F0B4-710088C7F5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141C1-2E8F-4D73-9F02-0E9FFB7AC5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3796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>
                <a:solidFill>
                  <a:srgbClr val="009DBD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8AC1E-35AD-4895-AE2C-8BDD96C92226}" type="datetime1">
              <a:rPr lang="en-US" smtClean="0"/>
              <a:t>4/22/2026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81933-D052-49BD-ACED-F998DC4048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27007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B63FA-2A17-4A6A-A147-916ED525F0D2}" type="datetime1">
              <a:rPr lang="en-US" smtClean="0"/>
              <a:t>4/22/2026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81933-D052-49BD-ACED-F998DC4048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6635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7136D-AEF4-4BCF-903C-BF366024135E}" type="datetime1">
              <a:rPr lang="en-US" smtClean="0"/>
              <a:t>4/22/2026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81933-D052-49BD-ACED-F998DC4048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4511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7CCA7-07E4-4C8D-8894-AEB644C74F61}" type="datetime1">
              <a:rPr lang="en-US" smtClean="0"/>
              <a:t>4/22/2026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81933-D052-49BD-ACED-F998DC4048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54186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43B7B-56CC-489E-98D0-5F2D11E307FB}" type="datetime1">
              <a:rPr lang="en-US" smtClean="0"/>
              <a:t>4/22/2026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81933-D052-49BD-ACED-F998DC4048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57028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39FFC-E1BB-45F2-B3FB-F6C91699AAB1}" type="datetime1">
              <a:rPr lang="en-US" smtClean="0"/>
              <a:t>4/22/2026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81933-D052-49BD-ACED-F998DC4048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596000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F87EE-AB8B-48C1-A25B-CCDB121C7180}" type="datetime1">
              <a:rPr lang="en-US" smtClean="0"/>
              <a:t>4/22/2026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81933-D052-49BD-ACED-F998DC4048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988848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4D001-7103-4798-B524-C01F7A6E030C}" type="datetime1">
              <a:rPr lang="en-US" smtClean="0"/>
              <a:t>4/22/2026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81933-D052-49BD-ACED-F998DC4048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6962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86EE47-7D02-E9AB-C4EF-D160A2235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F71949-1BCC-F8D2-9E7A-41E7B7EE7A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747096-3F3F-F1D2-F928-C8ACAAB178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D51EE-3204-4403-BF20-30352DBC45BD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B31DF3-B1CA-0F72-EEB0-37AB24F14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7AA1BD-88C4-5CCF-8591-3477B34F2B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141C1-2E8F-4D73-9F02-0E9FFB7AC5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569682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0598D-33C7-453D-BAE4-FC8C1F552A83}" type="datetime1">
              <a:rPr lang="en-US" smtClean="0"/>
              <a:t>4/22/2026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81933-D052-49BD-ACED-F998DC4048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468405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A461A-C28C-4C7E-8846-BC570ACA3246}" type="datetime1">
              <a:rPr lang="en-US" smtClean="0"/>
              <a:t>4/22/2026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81933-D052-49BD-ACED-F998DC4048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24941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E6E3F-91AA-4088-890C-2A3F18FBB23A}" type="datetime1">
              <a:rPr lang="en-US" smtClean="0"/>
              <a:t>4/22/2026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81933-D052-49BD-ACED-F998DC4048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2069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4ACE07-3E68-1408-DC5B-B79332A819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7E36CE-7E11-6C84-7B65-14201002F7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9FAC0D-A4E5-56D4-38F2-CFE13A8F94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D51EE-3204-4403-BF20-30352DBC45BD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863678-7065-EB28-041A-4A0F4A7346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9FE6FF-DF8D-AE88-843D-D48152F05F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141C1-2E8F-4D73-9F02-0E9FFB7AC5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0658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E1A49E-26FC-998D-DBE0-785E4CCAD1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694BBF-768E-2D7D-7BF3-A0828D10AED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D66E472-0E66-F4AC-C383-1358EF94B1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14B6CE9-3715-3DEB-2961-B776163895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D51EE-3204-4403-BF20-30352DBC45BD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5823DA-B232-8F15-C98E-4A85B83C40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F6FDC2-7C17-5959-919A-B4E0187A63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141C1-2E8F-4D73-9F02-0E9FFB7AC5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05302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E77175-B85A-9C9C-D2FA-8445782ADD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B19060-2B6B-3A17-BA9E-3C285A3E3C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B98FB6-4695-9E84-E6FE-CE9551F219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0255627-BF28-3C47-B17D-995133A679D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6FBF5F5-5674-4482-0665-A4AE9BC4FB6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19D72A7-5CC1-2D1E-412B-94300D389F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D51EE-3204-4403-BF20-30352DBC45BD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F526DEB-EABE-AFC0-E076-7643820C2A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B9BC91D-CFD9-9E6D-2206-BDEC7FD276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141C1-2E8F-4D73-9F02-0E9FFB7AC5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61992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3544CA-0E98-07F2-546F-1B6542722C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71E87FF-910F-20DD-32F4-6A478F416C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D51EE-3204-4403-BF20-30352DBC45BD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FECEECF-3675-B81A-B8E7-F48BA1B6A2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35B3770-887F-D88D-BADB-46DDB8144D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141C1-2E8F-4D73-9F02-0E9FFB7AC5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66202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56FA28E-1805-3468-2CBE-C6ED1F726E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D51EE-3204-4403-BF20-30352DBC45BD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4C4BE55-170C-8570-4D5A-1E74A97A06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AEB970-BD26-1A0C-B56F-07BC1B4DE2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141C1-2E8F-4D73-9F02-0E9FFB7AC5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9966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288989-AA43-3A45-51CF-2C2566BF2C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8AED63-A06E-9BBC-2DC6-DAA6D6677F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7882F4A-384A-9125-FE31-D49915561B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C27AAE6-0654-4ED7-ECD9-4E881ADF3C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D51EE-3204-4403-BF20-30352DBC45BD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18B535-EA97-56DB-17DD-64C86AAD1E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0A6BCD-D177-7040-9A8A-D539D12797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141C1-2E8F-4D73-9F02-0E9FFB7AC5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07419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FD6B8A-8951-5832-E831-C1E844E99C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AF56E3E-EA0F-3E13-BDCB-3B69C250D33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8CC307D-2E61-60AC-9F6C-1A4F182A33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794567-34A4-05D6-979F-D2FF3DE435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D51EE-3204-4403-BF20-30352DBC45BD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8A6B40-5385-246F-1173-3540830181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B86ED00-AF8D-DAA6-03A2-867C98584B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141C1-2E8F-4D73-9F02-0E9FFB7AC5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2522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AF7001C-4803-FDEA-1397-8612EB88B0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DB76BC-35DC-B147-CEC9-D04F7895B1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92DF0F-6279-635A-6D51-1C17563CBD8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00D51EE-3204-4403-BF20-30352DBC45BD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AAB66D-BA39-6A51-4835-6E780BB395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F2F31B-4846-2087-3B1D-ECD5805969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90141C1-2E8F-4D73-9F02-0E9FFB7AC5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00113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" r="285" b="221"/>
          <a:stretch/>
        </p:blipFill>
        <p:spPr>
          <a:xfrm>
            <a:off x="2540" y="-25112"/>
            <a:ext cx="12215584" cy="6886922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44276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903259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B92FC3-4C56-4DAD-92BD-6D5CD4BF0B2C}" type="datetime1">
              <a:rPr lang="en-US" smtClean="0"/>
              <a:t>4/22/2026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281933-D052-49BD-ACED-F998DC4048D0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136" y="118228"/>
            <a:ext cx="2586869" cy="304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310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009DBD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A3C89F8-0D2F-47FF-B903-151248265F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81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ABF057-208D-5C7D-8E77-CD622BCF73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80430" y="583345"/>
            <a:ext cx="7160357" cy="4164820"/>
          </a:xfrm>
        </p:spPr>
        <p:txBody>
          <a:bodyPr anchor="t">
            <a:normAutofit/>
          </a:bodyPr>
          <a:lstStyle/>
          <a:p>
            <a:pPr algn="r"/>
            <a:r>
              <a:rPr lang="en-US" sz="5600">
                <a:solidFill>
                  <a:srgbClr val="FFFFFF"/>
                </a:solidFill>
              </a:rPr>
              <a:t>Commanding Better Control: Improving Inpatient Glycemic Safety With Glucommander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DA2981-6E97-8513-4230-EBD326224C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08228" y="5972174"/>
            <a:ext cx="8578699" cy="504825"/>
          </a:xfrm>
        </p:spPr>
        <p:txBody>
          <a:bodyPr>
            <a:normAutofit/>
          </a:bodyPr>
          <a:lstStyle/>
          <a:p>
            <a:pPr algn="l"/>
            <a:r>
              <a:rPr lang="en-US" sz="2000" dirty="0">
                <a:solidFill>
                  <a:srgbClr val="FFFFFF"/>
                </a:solidFill>
              </a:rPr>
              <a:t>Baptist Health Paducah</a:t>
            </a:r>
          </a:p>
        </p:txBody>
      </p:sp>
      <p:sp>
        <p:nvSpPr>
          <p:cNvPr id="10" name="Graphic 13">
            <a:extLst>
              <a:ext uri="{FF2B5EF4-FFF2-40B4-BE49-F238E27FC236}">
                <a16:creationId xmlns:a16="http://schemas.microsoft.com/office/drawing/2014/main" id="{C5CB530E-515E-412C-9DF1-5F8FFBD6F3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74359" y="583345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rgbClr val="FFFFFF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2" name="Graphic 12">
            <a:extLst>
              <a:ext uri="{FF2B5EF4-FFF2-40B4-BE49-F238E27FC236}">
                <a16:creationId xmlns:a16="http://schemas.microsoft.com/office/drawing/2014/main" id="{712D4376-A578-4FF1-94FC-245E7A6A48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33139" y="812640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rgbClr val="FFFFFF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4" name="Graphic 15">
            <a:extLst>
              <a:ext uri="{FF2B5EF4-FFF2-40B4-BE49-F238E27FC236}">
                <a16:creationId xmlns:a16="http://schemas.microsoft.com/office/drawing/2014/main" id="{AEA7509D-F04F-40CB-A0B3-EEF16499CC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58819" y="1037066"/>
            <a:ext cx="127714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rgbClr val="FFFFFF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6020367-4FD5-4596-8E10-C5F095CD8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56114" y="3503032"/>
            <a:ext cx="0" cy="3346090"/>
          </a:xfrm>
          <a:prstGeom prst="line">
            <a:avLst/>
          </a:prstGeom>
          <a:ln w="25400" cap="sq">
            <a:solidFill>
              <a:srgbClr val="FFFFF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Graphic 22">
            <a:extLst>
              <a:ext uri="{FF2B5EF4-FFF2-40B4-BE49-F238E27FC236}">
                <a16:creationId xmlns:a16="http://schemas.microsoft.com/office/drawing/2014/main" id="{508BEF50-7B1E-49A4-BC19-5F4F1D755E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36425" y="5636680"/>
            <a:ext cx="151536" cy="151536"/>
          </a:xfrm>
          <a:custGeom>
            <a:avLst/>
            <a:gdLst>
              <a:gd name="connsiteX0" fmla="*/ 141251 w 151536"/>
              <a:gd name="connsiteY0" fmla="*/ 65483 h 151536"/>
              <a:gd name="connsiteX1" fmla="*/ 86053 w 151536"/>
              <a:gd name="connsiteY1" fmla="*/ 65483 h 151536"/>
              <a:gd name="connsiteX2" fmla="*/ 86053 w 151536"/>
              <a:gd name="connsiteY2" fmla="*/ 10285 h 151536"/>
              <a:gd name="connsiteX3" fmla="*/ 75768 w 151536"/>
              <a:gd name="connsiteY3" fmla="*/ 0 h 151536"/>
              <a:gd name="connsiteX4" fmla="*/ 65483 w 151536"/>
              <a:gd name="connsiteY4" fmla="*/ 10285 h 151536"/>
              <a:gd name="connsiteX5" fmla="*/ 65483 w 151536"/>
              <a:gd name="connsiteY5" fmla="*/ 65483 h 151536"/>
              <a:gd name="connsiteX6" fmla="*/ 10285 w 151536"/>
              <a:gd name="connsiteY6" fmla="*/ 65483 h 151536"/>
              <a:gd name="connsiteX7" fmla="*/ 0 w 151536"/>
              <a:gd name="connsiteY7" fmla="*/ 75768 h 151536"/>
              <a:gd name="connsiteX8" fmla="*/ 10285 w 151536"/>
              <a:gd name="connsiteY8" fmla="*/ 86053 h 151536"/>
              <a:gd name="connsiteX9" fmla="*/ 65483 w 151536"/>
              <a:gd name="connsiteY9" fmla="*/ 86053 h 151536"/>
              <a:gd name="connsiteX10" fmla="*/ 65483 w 151536"/>
              <a:gd name="connsiteY10" fmla="*/ 141251 h 151536"/>
              <a:gd name="connsiteX11" fmla="*/ 75768 w 151536"/>
              <a:gd name="connsiteY11" fmla="*/ 151536 h 151536"/>
              <a:gd name="connsiteX12" fmla="*/ 86053 w 151536"/>
              <a:gd name="connsiteY12" fmla="*/ 141251 h 151536"/>
              <a:gd name="connsiteX13" fmla="*/ 86053 w 151536"/>
              <a:gd name="connsiteY13" fmla="*/ 86053 h 151536"/>
              <a:gd name="connsiteX14" fmla="*/ 141251 w 151536"/>
              <a:gd name="connsiteY14" fmla="*/ 86053 h 151536"/>
              <a:gd name="connsiteX15" fmla="*/ 151536 w 151536"/>
              <a:gd name="connsiteY15" fmla="*/ 75768 h 151536"/>
              <a:gd name="connsiteX16" fmla="*/ 141251 w 151536"/>
              <a:gd name="connsiteY16" fmla="*/ 65483 h 151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51536" h="151536">
                <a:moveTo>
                  <a:pt x="141251" y="65483"/>
                </a:moveTo>
                <a:lnTo>
                  <a:pt x="86053" y="65483"/>
                </a:lnTo>
                <a:lnTo>
                  <a:pt x="86053" y="10285"/>
                </a:lnTo>
                <a:cubicBezTo>
                  <a:pt x="86053" y="4605"/>
                  <a:pt x="81448" y="0"/>
                  <a:pt x="75768" y="0"/>
                </a:cubicBezTo>
                <a:cubicBezTo>
                  <a:pt x="70088" y="0"/>
                  <a:pt x="65483" y="4605"/>
                  <a:pt x="65483" y="10285"/>
                </a:cubicBezTo>
                <a:lnTo>
                  <a:pt x="65483" y="65483"/>
                </a:lnTo>
                <a:lnTo>
                  <a:pt x="10285" y="65483"/>
                </a:lnTo>
                <a:cubicBezTo>
                  <a:pt x="4605" y="65483"/>
                  <a:pt x="0" y="70088"/>
                  <a:pt x="0" y="75768"/>
                </a:cubicBezTo>
                <a:cubicBezTo>
                  <a:pt x="0" y="81448"/>
                  <a:pt x="4605" y="86053"/>
                  <a:pt x="10285" y="86053"/>
                </a:cubicBezTo>
                <a:lnTo>
                  <a:pt x="65483" y="86053"/>
                </a:lnTo>
                <a:lnTo>
                  <a:pt x="65483" y="141251"/>
                </a:lnTo>
                <a:cubicBezTo>
                  <a:pt x="65483" y="146931"/>
                  <a:pt x="70088" y="151536"/>
                  <a:pt x="75768" y="151536"/>
                </a:cubicBezTo>
                <a:cubicBezTo>
                  <a:pt x="81448" y="151536"/>
                  <a:pt x="86053" y="146931"/>
                  <a:pt x="86053" y="141251"/>
                </a:cubicBezTo>
                <a:lnTo>
                  <a:pt x="86053" y="86053"/>
                </a:lnTo>
                <a:lnTo>
                  <a:pt x="141251" y="86053"/>
                </a:lnTo>
                <a:cubicBezTo>
                  <a:pt x="146931" y="86053"/>
                  <a:pt x="151536" y="81448"/>
                  <a:pt x="151536" y="75768"/>
                </a:cubicBezTo>
                <a:cubicBezTo>
                  <a:pt x="151536" y="70088"/>
                  <a:pt x="146931" y="65483"/>
                  <a:pt x="141251" y="65483"/>
                </a:cubicBezTo>
                <a:close/>
              </a:path>
            </a:pathLst>
          </a:custGeom>
          <a:solidFill>
            <a:srgbClr val="FFFFFF"/>
          </a:solidFill>
          <a:ln w="646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20" name="Graphic 23">
            <a:extLst>
              <a:ext uri="{FF2B5EF4-FFF2-40B4-BE49-F238E27FC236}">
                <a16:creationId xmlns:a16="http://schemas.microsoft.com/office/drawing/2014/main" id="{3FBAD350-5664-4811-A208-657FB882D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45175" y="6096759"/>
            <a:ext cx="108625" cy="108625"/>
          </a:xfrm>
          <a:custGeom>
            <a:avLst/>
            <a:gdLst>
              <a:gd name="connsiteX0" fmla="*/ 54313 w 108625"/>
              <a:gd name="connsiteY0" fmla="*/ 16053 h 108625"/>
              <a:gd name="connsiteX1" fmla="*/ 92572 w 108625"/>
              <a:gd name="connsiteY1" fmla="*/ 54313 h 108625"/>
              <a:gd name="connsiteX2" fmla="*/ 54313 w 108625"/>
              <a:gd name="connsiteY2" fmla="*/ 92572 h 108625"/>
              <a:gd name="connsiteX3" fmla="*/ 16053 w 108625"/>
              <a:gd name="connsiteY3" fmla="*/ 54313 h 108625"/>
              <a:gd name="connsiteX4" fmla="*/ 54313 w 108625"/>
              <a:gd name="connsiteY4" fmla="*/ 16053 h 108625"/>
              <a:gd name="connsiteX5" fmla="*/ 54313 w 108625"/>
              <a:gd name="connsiteY5" fmla="*/ 0 h 108625"/>
              <a:gd name="connsiteX6" fmla="*/ 0 w 108625"/>
              <a:gd name="connsiteY6" fmla="*/ 54313 h 108625"/>
              <a:gd name="connsiteX7" fmla="*/ 54313 w 108625"/>
              <a:gd name="connsiteY7" fmla="*/ 108625 h 108625"/>
              <a:gd name="connsiteX8" fmla="*/ 108625 w 108625"/>
              <a:gd name="connsiteY8" fmla="*/ 54313 h 108625"/>
              <a:gd name="connsiteX9" fmla="*/ 54313 w 108625"/>
              <a:gd name="connsiteY9" fmla="*/ 0 h 10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8625" h="108625">
                <a:moveTo>
                  <a:pt x="54313" y="16053"/>
                </a:moveTo>
                <a:cubicBezTo>
                  <a:pt x="75442" y="16053"/>
                  <a:pt x="92572" y="33182"/>
                  <a:pt x="92572" y="54313"/>
                </a:cubicBezTo>
                <a:cubicBezTo>
                  <a:pt x="92572" y="75442"/>
                  <a:pt x="75442" y="92572"/>
                  <a:pt x="54313" y="92572"/>
                </a:cubicBezTo>
                <a:cubicBezTo>
                  <a:pt x="33182" y="92572"/>
                  <a:pt x="16053" y="75442"/>
                  <a:pt x="16053" y="54313"/>
                </a:cubicBezTo>
                <a:cubicBezTo>
                  <a:pt x="16074" y="33191"/>
                  <a:pt x="33191" y="16074"/>
                  <a:pt x="54313" y="16053"/>
                </a:cubicBezTo>
                <a:moveTo>
                  <a:pt x="54313" y="0"/>
                </a:moveTo>
                <a:cubicBezTo>
                  <a:pt x="24317" y="0"/>
                  <a:pt x="0" y="24317"/>
                  <a:pt x="0" y="54313"/>
                </a:cubicBezTo>
                <a:cubicBezTo>
                  <a:pt x="0" y="84309"/>
                  <a:pt x="24317" y="108625"/>
                  <a:pt x="54313" y="108625"/>
                </a:cubicBezTo>
                <a:cubicBezTo>
                  <a:pt x="84309" y="108625"/>
                  <a:pt x="108625" y="84309"/>
                  <a:pt x="108625" y="54313"/>
                </a:cubicBezTo>
                <a:cubicBezTo>
                  <a:pt x="108625" y="24317"/>
                  <a:pt x="84309" y="0"/>
                  <a:pt x="54313" y="0"/>
                </a:cubicBezTo>
                <a:close/>
              </a:path>
            </a:pathLst>
          </a:custGeom>
          <a:solidFill>
            <a:srgbClr val="FFFFFF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22" name="Graphic 21">
            <a:extLst>
              <a:ext uri="{FF2B5EF4-FFF2-40B4-BE49-F238E27FC236}">
                <a16:creationId xmlns:a16="http://schemas.microsoft.com/office/drawing/2014/main" id="{C39ADB8F-D187-49D7-BDCF-C1B6DC7270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554288" y="6238029"/>
            <a:ext cx="95759" cy="95759"/>
          </a:xfrm>
          <a:custGeom>
            <a:avLst/>
            <a:gdLst>
              <a:gd name="connsiteX0" fmla="*/ 95759 w 95759"/>
              <a:gd name="connsiteY0" fmla="*/ 47880 h 95759"/>
              <a:gd name="connsiteX1" fmla="*/ 47880 w 95759"/>
              <a:gd name="connsiteY1" fmla="*/ 95759 h 95759"/>
              <a:gd name="connsiteX2" fmla="*/ 0 w 95759"/>
              <a:gd name="connsiteY2" fmla="*/ 47880 h 95759"/>
              <a:gd name="connsiteX3" fmla="*/ 47880 w 95759"/>
              <a:gd name="connsiteY3" fmla="*/ 0 h 95759"/>
              <a:gd name="connsiteX4" fmla="*/ 95759 w 95759"/>
              <a:gd name="connsiteY4" fmla="*/ 47880 h 957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759" h="95759">
                <a:moveTo>
                  <a:pt x="95759" y="47880"/>
                </a:moveTo>
                <a:cubicBezTo>
                  <a:pt x="95759" y="74323"/>
                  <a:pt x="74323" y="95759"/>
                  <a:pt x="47880" y="95759"/>
                </a:cubicBezTo>
                <a:cubicBezTo>
                  <a:pt x="21436" y="95759"/>
                  <a:pt x="0" y="74323"/>
                  <a:pt x="0" y="47880"/>
                </a:cubicBezTo>
                <a:cubicBezTo>
                  <a:pt x="0" y="21436"/>
                  <a:pt x="21436" y="0"/>
                  <a:pt x="47880" y="0"/>
                </a:cubicBezTo>
                <a:cubicBezTo>
                  <a:pt x="74323" y="0"/>
                  <a:pt x="95759" y="21436"/>
                  <a:pt x="95759" y="47880"/>
                </a:cubicBezTo>
                <a:close/>
              </a:path>
            </a:pathLst>
          </a:custGeom>
          <a:solidFill>
            <a:srgbClr val="FFFFFF"/>
          </a:solidFill>
          <a:ln w="469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0813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Severe Hypoglycemia Events (count)</a:t>
            </a:r>
          </a:p>
        </p:txBody>
      </p:sp>
      <p:graphicFrame>
        <p:nvGraphicFramePr>
          <p:cNvPr id="3" name="Chart 2"/>
          <p:cNvGraphicFramePr>
            <a:graphicFrameLocks noGrp="1"/>
          </p:cNvGraphicFramePr>
          <p:nvPr/>
        </p:nvGraphicFramePr>
        <p:xfrm>
          <a:off x="2438400" y="1371600"/>
          <a:ext cx="731520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Severe Hyperglycemia (%)</a:t>
            </a:r>
          </a:p>
        </p:txBody>
      </p:sp>
      <p:graphicFrame>
        <p:nvGraphicFramePr>
          <p:cNvPr id="3" name="Chart 2"/>
          <p:cNvGraphicFramePr>
            <a:graphicFrameLocks noGrp="1"/>
          </p:cNvGraphicFramePr>
          <p:nvPr/>
        </p:nvGraphicFramePr>
        <p:xfrm>
          <a:off x="2438400" y="1371600"/>
          <a:ext cx="731520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Severe Hypoglycemia by Therapy</a:t>
            </a:r>
          </a:p>
        </p:txBody>
      </p:sp>
      <p:graphicFrame>
        <p:nvGraphicFramePr>
          <p:cNvPr id="3" name="Chart 2"/>
          <p:cNvGraphicFramePr>
            <a:graphicFrameLocks noGrp="1"/>
          </p:cNvGraphicFramePr>
          <p:nvPr/>
        </p:nvGraphicFramePr>
        <p:xfrm>
          <a:off x="2438400" y="1371600"/>
          <a:ext cx="731520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334B3E-B075-3670-9599-C69F54A68A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42F9C7-F538-A530-937D-6A3282CB2D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Results: Baseline Characteristics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44138F-1087-7AA6-87ED-2051EB69C6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80281933-D052-49BD-ACED-F998DC4048D0}" type="slidenum">
              <a:rPr lang="en-US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457200"/>
              <a:t>2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816C94DC-1CF7-89BB-C5E4-C0088EB36A5F}"/>
              </a:ext>
            </a:extLst>
          </p:cNvPr>
          <p:cNvGraphicFramePr>
            <a:graphicFrameLocks noGrp="1"/>
          </p:cNvGraphicFramePr>
          <p:nvPr/>
        </p:nvGraphicFramePr>
        <p:xfrm>
          <a:off x="1785613" y="1844040"/>
          <a:ext cx="8472005" cy="426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18626">
                  <a:extLst>
                    <a:ext uri="{9D8B030D-6E8A-4147-A177-3AD203B41FA5}">
                      <a16:colId xmlns:a16="http://schemas.microsoft.com/office/drawing/2014/main" val="2971276754"/>
                    </a:ext>
                  </a:extLst>
                </a:gridCol>
                <a:gridCol w="2093921">
                  <a:extLst>
                    <a:ext uri="{9D8B030D-6E8A-4147-A177-3AD203B41FA5}">
                      <a16:colId xmlns:a16="http://schemas.microsoft.com/office/drawing/2014/main" val="657991767"/>
                    </a:ext>
                  </a:extLst>
                </a:gridCol>
                <a:gridCol w="2059458">
                  <a:extLst>
                    <a:ext uri="{9D8B030D-6E8A-4147-A177-3AD203B41FA5}">
                      <a16:colId xmlns:a16="http://schemas.microsoft.com/office/drawing/2014/main" val="426403341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chemeClr val="bg1"/>
                          </a:solidFill>
                        </a:rPr>
                        <a:t>Pre-Intervention</a:t>
                      </a:r>
                      <a:endParaRPr lang="en-US" sz="20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9D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Post-Intervention</a:t>
                      </a:r>
                      <a:endParaRPr lang="en-US" sz="2000" dirty="0"/>
                    </a:p>
                  </a:txBody>
                  <a:tcPr>
                    <a:solidFill>
                      <a:srgbClr val="009D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98238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2000" dirty="0">
                          <a:solidFill>
                            <a:schemeClr val="bg1"/>
                          </a:solidFill>
                        </a:rPr>
                        <a:t>Total patient encounters (n)</a:t>
                      </a:r>
                    </a:p>
                  </a:txBody>
                  <a:tcPr>
                    <a:solidFill>
                      <a:srgbClr val="009D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</a:rPr>
                        <a:t>2,821</a:t>
                      </a:r>
                    </a:p>
                  </a:txBody>
                  <a:tcPr anchor="ctr">
                    <a:solidFill>
                      <a:srgbClr val="7CBBD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</a:rPr>
                        <a:t>3,026</a:t>
                      </a:r>
                    </a:p>
                  </a:txBody>
                  <a:tcPr anchor="ctr">
                    <a:solidFill>
                      <a:srgbClr val="7CBB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74527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2000" dirty="0">
                          <a:solidFill>
                            <a:schemeClr val="bg1"/>
                          </a:solidFill>
                        </a:rPr>
                        <a:t>Patient deaths from severe hypoglycemia (n)</a:t>
                      </a:r>
                    </a:p>
                  </a:txBody>
                  <a:tcPr>
                    <a:solidFill>
                      <a:srgbClr val="009D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</a:rPr>
                        <a:t>8</a:t>
                      </a:r>
                    </a:p>
                  </a:txBody>
                  <a:tcPr anchor="ctr">
                    <a:solidFill>
                      <a:srgbClr val="7CBBD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</a:rPr>
                        <a:t>2</a:t>
                      </a:r>
                    </a:p>
                  </a:txBody>
                  <a:tcPr anchor="ctr">
                    <a:solidFill>
                      <a:srgbClr val="7CBB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5955446"/>
                  </a:ext>
                </a:extLst>
              </a:tr>
              <a:tr h="370840">
                <a:tc gridSpan="3">
                  <a:txBody>
                    <a:bodyPr/>
                    <a:lstStyle/>
                    <a:p>
                      <a:pPr algn="l"/>
                      <a:r>
                        <a:rPr lang="en-US" sz="2000" i="1" dirty="0">
                          <a:solidFill>
                            <a:schemeClr val="bg1"/>
                          </a:solidFill>
                        </a:rPr>
                        <a:t>Encounters with insulin glargine orders</a:t>
                      </a:r>
                    </a:p>
                  </a:txBody>
                  <a:tcPr>
                    <a:solidFill>
                      <a:srgbClr val="A5CDD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/>
                      <a:endParaRPr lang="en-US" sz="2000" i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A5CD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61607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2000" dirty="0">
                          <a:solidFill>
                            <a:schemeClr val="bg1"/>
                          </a:solidFill>
                        </a:rPr>
                        <a:t>Total patient encounters (n)</a:t>
                      </a:r>
                    </a:p>
                  </a:txBody>
                  <a:tcPr>
                    <a:solidFill>
                      <a:srgbClr val="009D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chemeClr val="bg1"/>
                          </a:solidFill>
                        </a:rPr>
                        <a:t>364</a:t>
                      </a:r>
                      <a:endParaRPr lang="en-US" sz="20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7CBBD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chemeClr val="bg1"/>
                          </a:solidFill>
                        </a:rPr>
                        <a:t>509</a:t>
                      </a:r>
                      <a:endParaRPr lang="en-US" sz="20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7CBB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33108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2000" dirty="0">
                          <a:solidFill>
                            <a:schemeClr val="bg1"/>
                          </a:solidFill>
                        </a:rPr>
                        <a:t>Average length of stay (days)</a:t>
                      </a:r>
                    </a:p>
                  </a:txBody>
                  <a:tcPr>
                    <a:solidFill>
                      <a:srgbClr val="009D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</a:rPr>
                        <a:t>5.22</a:t>
                      </a:r>
                    </a:p>
                  </a:txBody>
                  <a:tcPr anchor="ctr">
                    <a:solidFill>
                      <a:srgbClr val="7CBBD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</a:rPr>
                        <a:t>4.99</a:t>
                      </a:r>
                    </a:p>
                  </a:txBody>
                  <a:tcPr anchor="ctr">
                    <a:solidFill>
                      <a:srgbClr val="7CBB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90864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2000" dirty="0">
                          <a:solidFill>
                            <a:schemeClr val="bg1"/>
                          </a:solidFill>
                        </a:rPr>
                        <a:t>Average A1C</a:t>
                      </a:r>
                    </a:p>
                  </a:txBody>
                  <a:tcPr>
                    <a:solidFill>
                      <a:srgbClr val="009D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chemeClr val="bg1"/>
                          </a:solidFill>
                        </a:rPr>
                        <a:t>8.5%</a:t>
                      </a:r>
                      <a:endParaRPr lang="en-US" sz="20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7CBBD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chemeClr val="bg1"/>
                          </a:solidFill>
                        </a:rPr>
                        <a:t>8.2%</a:t>
                      </a:r>
                      <a:endParaRPr lang="en-US" sz="20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7CBB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87903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2000" dirty="0">
                          <a:solidFill>
                            <a:schemeClr val="bg1"/>
                          </a:solidFill>
                        </a:rPr>
                        <a:t>Patients without an A1C obtained (%)</a:t>
                      </a:r>
                    </a:p>
                  </a:txBody>
                  <a:tcPr>
                    <a:solidFill>
                      <a:srgbClr val="009D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</a:rPr>
                        <a:t>19.44%</a:t>
                      </a:r>
                    </a:p>
                  </a:txBody>
                  <a:tcPr anchor="ctr">
                    <a:solidFill>
                      <a:srgbClr val="7CBBD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chemeClr val="bg1"/>
                          </a:solidFill>
                        </a:rPr>
                        <a:t>17.36%</a:t>
                      </a:r>
                      <a:endParaRPr lang="en-US" sz="20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7CBB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46102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2000" dirty="0">
                          <a:solidFill>
                            <a:schemeClr val="bg1"/>
                          </a:solidFill>
                        </a:rPr>
                        <a:t>Average </a:t>
                      </a:r>
                      <a:r>
                        <a:rPr lang="en-US" sz="2000" b="1" dirty="0">
                          <a:solidFill>
                            <a:schemeClr val="bg1"/>
                          </a:solidFill>
                        </a:rPr>
                        <a:t>admission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</a:rPr>
                        <a:t> blood glucose</a:t>
                      </a:r>
                    </a:p>
                  </a:txBody>
                  <a:tcPr>
                    <a:solidFill>
                      <a:srgbClr val="009D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</a:rPr>
                        <a:t>258 mg/dL</a:t>
                      </a:r>
                    </a:p>
                  </a:txBody>
                  <a:tcPr anchor="ctr">
                    <a:solidFill>
                      <a:srgbClr val="7CBBD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</a:rPr>
                        <a:t>239 mg/dL</a:t>
                      </a:r>
                    </a:p>
                  </a:txBody>
                  <a:tcPr anchor="ctr">
                    <a:solidFill>
                      <a:srgbClr val="7CBB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49769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2000" dirty="0">
                          <a:solidFill>
                            <a:schemeClr val="bg1"/>
                          </a:solidFill>
                        </a:rPr>
                        <a:t>Average </a:t>
                      </a:r>
                      <a:r>
                        <a:rPr lang="en-US" sz="2000" b="1" dirty="0">
                          <a:solidFill>
                            <a:schemeClr val="bg1"/>
                          </a:solidFill>
                        </a:rPr>
                        <a:t>discharge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</a:rPr>
                        <a:t> blood glucose</a:t>
                      </a:r>
                    </a:p>
                  </a:txBody>
                  <a:tcPr>
                    <a:solidFill>
                      <a:srgbClr val="009D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</a:rPr>
                        <a:t>185 mg/dL</a:t>
                      </a:r>
                    </a:p>
                  </a:txBody>
                  <a:tcPr anchor="ctr">
                    <a:solidFill>
                      <a:srgbClr val="7CBBD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</a:rPr>
                        <a:t>178 mg/dL</a:t>
                      </a:r>
                    </a:p>
                  </a:txBody>
                  <a:tcPr anchor="ctr">
                    <a:solidFill>
                      <a:srgbClr val="7CBB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70211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525684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E0A9E4-1CDA-0C10-5DA3-DA99B5D56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5A7AA-E0CC-6F11-0CE2-437430301E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Results: Primary Endpoint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F864D1-7E01-D94C-25F5-2EC8C9E16E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80281933-D052-49BD-ACED-F998DC4048D0}" type="slidenum">
              <a:rPr lang="en-US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457200"/>
              <a:t>3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99CDBE23-A6C8-864D-DC34-A6F28946E78A}"/>
              </a:ext>
            </a:extLst>
          </p:cNvPr>
          <p:cNvGraphicFramePr>
            <a:graphicFrameLocks noGrp="1"/>
          </p:cNvGraphicFramePr>
          <p:nvPr/>
        </p:nvGraphicFramePr>
        <p:xfrm>
          <a:off x="2538985" y="1458223"/>
          <a:ext cx="7114033" cy="1285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16996">
                  <a:extLst>
                    <a:ext uri="{9D8B030D-6E8A-4147-A177-3AD203B41FA5}">
                      <a16:colId xmlns:a16="http://schemas.microsoft.com/office/drawing/2014/main" val="1342016511"/>
                    </a:ext>
                  </a:extLst>
                </a:gridCol>
                <a:gridCol w="1809753">
                  <a:extLst>
                    <a:ext uri="{9D8B030D-6E8A-4147-A177-3AD203B41FA5}">
                      <a16:colId xmlns:a16="http://schemas.microsoft.com/office/drawing/2014/main" val="2107763732"/>
                    </a:ext>
                  </a:extLst>
                </a:gridCol>
                <a:gridCol w="1887284">
                  <a:extLst>
                    <a:ext uri="{9D8B030D-6E8A-4147-A177-3AD203B41FA5}">
                      <a16:colId xmlns:a16="http://schemas.microsoft.com/office/drawing/2014/main" val="124291972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Pre-Intervention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DB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Post-Intervention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D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93104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/>
                      <a:r>
                        <a:rPr lang="en-US" i="0" dirty="0"/>
                        <a:t>Difference between admission blood glucose and discharge blood glucose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- 73 mg/dL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- 61 mg/dL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5836775"/>
                  </a:ext>
                </a:extLst>
              </a:tr>
            </a:tbl>
          </a:graphicData>
        </a:graphic>
      </p:graphicFrame>
      <p:graphicFrame>
        <p:nvGraphicFramePr>
          <p:cNvPr id="3" name="Content Placeholder 7">
            <a:extLst>
              <a:ext uri="{FF2B5EF4-FFF2-40B4-BE49-F238E27FC236}">
                <a16:creationId xmlns:a16="http://schemas.microsoft.com/office/drawing/2014/main" id="{BB622221-3DB9-C4D4-301C-7F608BE640C6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937600" y="2804727"/>
          <a:ext cx="8101751" cy="36105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6369141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B0FE48-1B42-925B-96E8-B284EC1B82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3B7821-0797-B3B3-1E28-AB517439D3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Results: Secondary Endpoints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96214C-0991-FCFC-236C-BF9D4CF1D4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80281933-D052-49BD-ACED-F998DC4048D0}" type="slidenum">
              <a:rPr lang="en-US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457200"/>
              <a:t>4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27B47FB3-1CE6-B96C-5317-64351D69B705}"/>
              </a:ext>
            </a:extLst>
          </p:cNvPr>
          <p:cNvGraphicFramePr>
            <a:graphicFrameLocks noGrp="1"/>
          </p:cNvGraphicFramePr>
          <p:nvPr/>
        </p:nvGraphicFramePr>
        <p:xfrm>
          <a:off x="2181728" y="1768323"/>
          <a:ext cx="7828547" cy="138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82468">
                  <a:extLst>
                    <a:ext uri="{9D8B030D-6E8A-4147-A177-3AD203B41FA5}">
                      <a16:colId xmlns:a16="http://schemas.microsoft.com/office/drawing/2014/main" val="2457278667"/>
                    </a:ext>
                  </a:extLst>
                </a:gridCol>
                <a:gridCol w="2199502">
                  <a:extLst>
                    <a:ext uri="{9D8B030D-6E8A-4147-A177-3AD203B41FA5}">
                      <a16:colId xmlns:a16="http://schemas.microsoft.com/office/drawing/2014/main" val="2877140968"/>
                    </a:ext>
                  </a:extLst>
                </a:gridCol>
                <a:gridCol w="1846577">
                  <a:extLst>
                    <a:ext uri="{9D8B030D-6E8A-4147-A177-3AD203B41FA5}">
                      <a16:colId xmlns:a16="http://schemas.microsoft.com/office/drawing/2014/main" val="417360995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Secondary Endpoints</a:t>
                      </a:r>
                    </a:p>
                  </a:txBody>
                  <a:tcPr>
                    <a:solidFill>
                      <a:srgbClr val="009D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Pre-Intervention</a:t>
                      </a:r>
                    </a:p>
                  </a:txBody>
                  <a:tcPr>
                    <a:solidFill>
                      <a:srgbClr val="009D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Post-Intervention</a:t>
                      </a:r>
                    </a:p>
                  </a:txBody>
                  <a:tcPr>
                    <a:solidFill>
                      <a:srgbClr val="009D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59824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Patients on </a:t>
                      </a:r>
                      <a:r>
                        <a:rPr lang="en-US" dirty="0" err="1"/>
                        <a:t>SubQ</a:t>
                      </a:r>
                      <a:r>
                        <a:rPr lang="en-US" dirty="0"/>
                        <a:t> Glucommander® (n)</a:t>
                      </a:r>
                    </a:p>
                  </a:txBody>
                  <a:tcPr>
                    <a:solidFill>
                      <a:srgbClr val="CFE2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13</a:t>
                      </a:r>
                    </a:p>
                  </a:txBody>
                  <a:tcPr>
                    <a:solidFill>
                      <a:srgbClr val="CFE2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297</a:t>
                      </a:r>
                    </a:p>
                  </a:txBody>
                  <a:tcPr>
                    <a:solidFill>
                      <a:srgbClr val="CFE2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82983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Total patient encounters on </a:t>
                      </a:r>
                      <a:br>
                        <a:rPr lang="en-US" dirty="0"/>
                      </a:br>
                      <a:r>
                        <a:rPr lang="en-US" dirty="0" err="1"/>
                        <a:t>SubQ</a:t>
                      </a:r>
                      <a:r>
                        <a:rPr lang="en-US" dirty="0"/>
                        <a:t> Glucommander® (%)</a:t>
                      </a:r>
                    </a:p>
                  </a:txBody>
                  <a:tcPr>
                    <a:solidFill>
                      <a:srgbClr val="CFE2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0.46%</a:t>
                      </a:r>
                    </a:p>
                  </a:txBody>
                  <a:tcPr anchor="ctr">
                    <a:solidFill>
                      <a:srgbClr val="CFE2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9.81%</a:t>
                      </a:r>
                    </a:p>
                  </a:txBody>
                  <a:tcPr anchor="ctr">
                    <a:solidFill>
                      <a:srgbClr val="CFE2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17263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569373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DA4C08-CF22-D365-801D-26D46037DE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34D86B-2EA1-D1EB-74CE-C5A60FEDC5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934" y="472384"/>
            <a:ext cx="7886700" cy="965910"/>
          </a:xfrm>
        </p:spPr>
        <p:txBody>
          <a:bodyPr/>
          <a:lstStyle/>
          <a:p>
            <a:r>
              <a:rPr lang="en-US" b="1" dirty="0"/>
              <a:t>Results: Secondary Endpoints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58B76C-50A5-9CBA-A52F-2A838C14B2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80281933-D052-49BD-ACED-F998DC4048D0}" type="slidenum">
              <a:rPr lang="en-US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457200"/>
              <a:t>5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08002C3A-99F2-F3D1-F146-ED81A2A42698}"/>
              </a:ext>
            </a:extLst>
          </p:cNvPr>
          <p:cNvGraphicFramePr>
            <a:graphicFrameLocks noGrp="1"/>
          </p:cNvGraphicFramePr>
          <p:nvPr/>
        </p:nvGraphicFramePr>
        <p:xfrm>
          <a:off x="1981934" y="1368169"/>
          <a:ext cx="8228132" cy="49107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72155">
                  <a:extLst>
                    <a:ext uri="{9D8B030D-6E8A-4147-A177-3AD203B41FA5}">
                      <a16:colId xmlns:a16="http://schemas.microsoft.com/office/drawing/2014/main" val="2457278667"/>
                    </a:ext>
                  </a:extLst>
                </a:gridCol>
                <a:gridCol w="1607110">
                  <a:extLst>
                    <a:ext uri="{9D8B030D-6E8A-4147-A177-3AD203B41FA5}">
                      <a16:colId xmlns:a16="http://schemas.microsoft.com/office/drawing/2014/main" val="215198510"/>
                    </a:ext>
                  </a:extLst>
                </a:gridCol>
                <a:gridCol w="1848867">
                  <a:extLst>
                    <a:ext uri="{9D8B030D-6E8A-4147-A177-3AD203B41FA5}">
                      <a16:colId xmlns:a16="http://schemas.microsoft.com/office/drawing/2014/main" val="2694237780"/>
                    </a:ext>
                  </a:extLst>
                </a:gridCol>
              </a:tblGrid>
              <a:tr h="79263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i="0" dirty="0">
                          <a:solidFill>
                            <a:schemeClr val="bg1"/>
                          </a:solidFill>
                        </a:rPr>
                        <a:t>Patients managed with </a:t>
                      </a:r>
                      <a:r>
                        <a:rPr lang="en-US" sz="1400" i="0" dirty="0" err="1">
                          <a:solidFill>
                            <a:schemeClr val="bg1"/>
                          </a:solidFill>
                        </a:rPr>
                        <a:t>SubQ</a:t>
                      </a:r>
                      <a:r>
                        <a:rPr lang="en-US" sz="1400" i="0" dirty="0">
                          <a:solidFill>
                            <a:schemeClr val="bg1"/>
                          </a:solidFill>
                        </a:rPr>
                        <a:t> Glucommander®</a:t>
                      </a:r>
                    </a:p>
                  </a:txBody>
                  <a:tcPr anchor="ctr">
                    <a:solidFill>
                      <a:srgbClr val="009D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bg1"/>
                          </a:solidFill>
                        </a:rPr>
                        <a:t>Pre-Intervention</a:t>
                      </a:r>
                      <a:endParaRPr lang="en-US" sz="16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009D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bg1"/>
                          </a:solidFill>
                        </a:rPr>
                        <a:t>Post-Intervention</a:t>
                      </a:r>
                    </a:p>
                  </a:txBody>
                  <a:tcPr anchor="ctr">
                    <a:solidFill>
                      <a:srgbClr val="009D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5982460"/>
                  </a:ext>
                </a:extLst>
              </a:tr>
              <a:tr h="304096">
                <a:tc>
                  <a:txBody>
                    <a:bodyPr/>
                    <a:lstStyle/>
                    <a:p>
                      <a:r>
                        <a:rPr lang="en-US" sz="1400" dirty="0"/>
                        <a:t>Total patient days (n)</a:t>
                      </a:r>
                    </a:p>
                  </a:txBody>
                  <a:tcP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E2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33</a:t>
                      </a:r>
                    </a:p>
                  </a:txBody>
                  <a:tcP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E2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1,309</a:t>
                      </a:r>
                    </a:p>
                  </a:txBody>
                  <a:tcP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E2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201224"/>
                  </a:ext>
                </a:extLst>
              </a:tr>
              <a:tr h="385750">
                <a:tc gridSpan="3">
                  <a:txBody>
                    <a:bodyPr/>
                    <a:lstStyle/>
                    <a:p>
                      <a:r>
                        <a:rPr lang="en-US" sz="1400" b="1" i="1" dirty="0">
                          <a:solidFill>
                            <a:schemeClr val="bg1"/>
                          </a:solidFill>
                        </a:rPr>
                        <a:t>Secondary Endpoints: </a:t>
                      </a:r>
                      <a:r>
                        <a:rPr lang="en-US" sz="1400" b="1" i="1" u="sng" dirty="0">
                          <a:solidFill>
                            <a:schemeClr val="bg1"/>
                          </a:solidFill>
                        </a:rPr>
                        <a:t>Hypoglycemia</a:t>
                      </a:r>
                    </a:p>
                    <a:p>
                      <a:r>
                        <a:rPr lang="en-US" sz="1200" i="1" u="none" dirty="0">
                          <a:solidFill>
                            <a:schemeClr val="bg1"/>
                          </a:solidFill>
                        </a:rPr>
                        <a:t>Hypoglycemic: &lt;70 mg/dL</a:t>
                      </a:r>
                    </a:p>
                    <a:p>
                      <a:r>
                        <a:rPr lang="en-US" sz="1200" i="1" u="none" dirty="0">
                          <a:solidFill>
                            <a:schemeClr val="bg1"/>
                          </a:solidFill>
                        </a:rPr>
                        <a:t>Severe hypoglycemic: &lt;40 mg/dL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CBBD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  <a:lnT w="12700" cmpd="sng">
                      <a:noFill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2527063"/>
                  </a:ext>
                </a:extLst>
              </a:tr>
              <a:tr h="314697">
                <a:tc>
                  <a:txBody>
                    <a:bodyPr/>
                    <a:lstStyle/>
                    <a:p>
                      <a:r>
                        <a:rPr lang="en-US" sz="1400" dirty="0"/>
                        <a:t>Hypoglycemia patient days (n)</a:t>
                      </a: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FE2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</a:t>
                      </a: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FE2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42</a:t>
                      </a: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FE2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2697070"/>
                  </a:ext>
                </a:extLst>
              </a:tr>
              <a:tr h="310101">
                <a:tc>
                  <a:txBody>
                    <a:bodyPr/>
                    <a:lstStyle/>
                    <a:p>
                      <a:r>
                        <a:rPr lang="en-US" sz="1400" dirty="0"/>
                        <a:t>Hypoglycemia patient days (%)</a:t>
                      </a:r>
                    </a:p>
                  </a:txBody>
                  <a:tcPr>
                    <a:lnB w="12700" cap="flat" cmpd="sng" algn="ctr">
                      <a:solidFill>
                        <a:srgbClr val="009D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E2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0.00%</a:t>
                      </a:r>
                    </a:p>
                  </a:txBody>
                  <a:tcPr>
                    <a:lnB w="12700" cap="flat" cmpd="sng" algn="ctr">
                      <a:solidFill>
                        <a:srgbClr val="009D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E2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3.21%</a:t>
                      </a:r>
                    </a:p>
                  </a:txBody>
                  <a:tcPr>
                    <a:lnB w="12700" cap="flat" cmpd="sng" algn="ctr">
                      <a:solidFill>
                        <a:srgbClr val="009D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E2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0404353"/>
                  </a:ext>
                </a:extLst>
              </a:tr>
              <a:tr h="310101">
                <a:tc>
                  <a:txBody>
                    <a:bodyPr/>
                    <a:lstStyle/>
                    <a:p>
                      <a:r>
                        <a:rPr lang="en-US" sz="1400" dirty="0"/>
                        <a:t>Severe hypoglycemia patient days (n)</a:t>
                      </a:r>
                    </a:p>
                  </a:txBody>
                  <a:tcPr>
                    <a:lnT w="12700" cap="flat" cmpd="sng" algn="ctr">
                      <a:solidFill>
                        <a:srgbClr val="009D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FE2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</a:t>
                      </a:r>
                    </a:p>
                  </a:txBody>
                  <a:tcPr>
                    <a:lnT w="12700" cap="flat" cmpd="sng" algn="ctr">
                      <a:solidFill>
                        <a:srgbClr val="009D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FE2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</a:t>
                      </a:r>
                    </a:p>
                  </a:txBody>
                  <a:tcPr>
                    <a:lnT w="12700" cap="flat" cmpd="sng" algn="ctr">
                      <a:solidFill>
                        <a:srgbClr val="009D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FE2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4106335"/>
                  </a:ext>
                </a:extLst>
              </a:tr>
              <a:tr h="318052">
                <a:tc>
                  <a:txBody>
                    <a:bodyPr/>
                    <a:lstStyle/>
                    <a:p>
                      <a:r>
                        <a:rPr lang="en-US" sz="1400" dirty="0"/>
                        <a:t>Severe hypoglycemia patient days (%)</a:t>
                      </a:r>
                    </a:p>
                  </a:txBody>
                  <a:tcPr>
                    <a:solidFill>
                      <a:srgbClr val="CFE2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0.00%</a:t>
                      </a:r>
                    </a:p>
                  </a:txBody>
                  <a:tcPr>
                    <a:solidFill>
                      <a:srgbClr val="CFE2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0.08%</a:t>
                      </a:r>
                    </a:p>
                  </a:txBody>
                  <a:tcPr>
                    <a:solidFill>
                      <a:srgbClr val="CFE2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0948025"/>
                  </a:ext>
                </a:extLst>
              </a:tr>
              <a:tr h="385750">
                <a:tc gridSpan="3">
                  <a:txBody>
                    <a:bodyPr/>
                    <a:lstStyle/>
                    <a:p>
                      <a:r>
                        <a:rPr lang="en-US" sz="1400" b="1" i="1" dirty="0">
                          <a:solidFill>
                            <a:schemeClr val="bg1"/>
                          </a:solidFill>
                        </a:rPr>
                        <a:t>Secondary Endpoints: </a:t>
                      </a:r>
                      <a:r>
                        <a:rPr lang="en-US" sz="1400" b="1" i="1" u="sng" dirty="0">
                          <a:solidFill>
                            <a:schemeClr val="bg1"/>
                          </a:solidFill>
                        </a:rPr>
                        <a:t>Hyperglycemia</a:t>
                      </a:r>
                    </a:p>
                    <a:p>
                      <a:r>
                        <a:rPr lang="en-US" sz="1200" b="0" i="1" u="none" dirty="0">
                          <a:solidFill>
                            <a:schemeClr val="bg1"/>
                          </a:solidFill>
                        </a:rPr>
                        <a:t>Hyperglycemic: &gt;180 mg/dL</a:t>
                      </a:r>
                    </a:p>
                    <a:p>
                      <a:r>
                        <a:rPr lang="en-US" sz="1200" b="0" i="1" u="none" dirty="0">
                          <a:solidFill>
                            <a:schemeClr val="bg1"/>
                          </a:solidFill>
                        </a:rPr>
                        <a:t>Severe hyperglycemic: &gt;300 mg/dL</a:t>
                      </a:r>
                      <a:endParaRPr lang="en-US" sz="1100" b="0" i="1" u="none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7CBBD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>
                    <a:solidFill>
                      <a:srgbClr val="EEEEC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>
                    <a:solidFill>
                      <a:srgbClr val="EEEE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4819488"/>
                  </a:ext>
                </a:extLst>
              </a:tr>
              <a:tr h="299499">
                <a:tc>
                  <a:txBody>
                    <a:bodyPr/>
                    <a:lstStyle/>
                    <a:p>
                      <a:r>
                        <a:rPr lang="en-US" sz="1400" dirty="0"/>
                        <a:t>Hyperglycemia patient days (n)</a:t>
                      </a:r>
                    </a:p>
                  </a:txBody>
                  <a:tcPr>
                    <a:solidFill>
                      <a:srgbClr val="CFE2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14</a:t>
                      </a:r>
                    </a:p>
                  </a:txBody>
                  <a:tcPr>
                    <a:solidFill>
                      <a:srgbClr val="CFE2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828</a:t>
                      </a:r>
                    </a:p>
                  </a:txBody>
                  <a:tcPr>
                    <a:solidFill>
                      <a:srgbClr val="CFE2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7198959"/>
                  </a:ext>
                </a:extLst>
              </a:tr>
              <a:tr h="296849">
                <a:tc>
                  <a:txBody>
                    <a:bodyPr/>
                    <a:lstStyle/>
                    <a:p>
                      <a:r>
                        <a:rPr lang="en-US" sz="1400" dirty="0"/>
                        <a:t>Hyperglycemia patient days (%)</a:t>
                      </a:r>
                    </a:p>
                  </a:txBody>
                  <a:tcPr>
                    <a:lnB w="12700" cap="flat" cmpd="sng" algn="ctr">
                      <a:solidFill>
                        <a:srgbClr val="009D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E2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42.42%</a:t>
                      </a:r>
                    </a:p>
                  </a:txBody>
                  <a:tcPr>
                    <a:lnB w="12700" cap="flat" cmpd="sng" algn="ctr">
                      <a:solidFill>
                        <a:srgbClr val="009D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E2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63.25%</a:t>
                      </a:r>
                    </a:p>
                  </a:txBody>
                  <a:tcPr>
                    <a:lnB w="12700" cap="flat" cmpd="sng" algn="ctr">
                      <a:solidFill>
                        <a:srgbClr val="009D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E2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7807831"/>
                  </a:ext>
                </a:extLst>
              </a:tr>
              <a:tr h="294198">
                <a:tc>
                  <a:txBody>
                    <a:bodyPr/>
                    <a:lstStyle/>
                    <a:p>
                      <a:r>
                        <a:rPr lang="en-US" sz="1400" dirty="0"/>
                        <a:t>Severe hyperglycemia patient days (n)</a:t>
                      </a:r>
                    </a:p>
                  </a:txBody>
                  <a:tcPr>
                    <a:lnT w="12700" cap="flat" cmpd="sng" algn="ctr">
                      <a:solidFill>
                        <a:srgbClr val="009D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FE2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3</a:t>
                      </a:r>
                    </a:p>
                  </a:txBody>
                  <a:tcPr>
                    <a:lnT w="12700" cap="flat" cmpd="sng" algn="ctr">
                      <a:solidFill>
                        <a:srgbClr val="009D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FE2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101</a:t>
                      </a:r>
                    </a:p>
                  </a:txBody>
                  <a:tcPr>
                    <a:lnT w="12700" cap="flat" cmpd="sng" algn="ctr">
                      <a:solidFill>
                        <a:srgbClr val="009D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FE2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207442"/>
                  </a:ext>
                </a:extLst>
              </a:tr>
              <a:tr h="291548">
                <a:tc>
                  <a:txBody>
                    <a:bodyPr/>
                    <a:lstStyle/>
                    <a:p>
                      <a:r>
                        <a:rPr lang="en-US" sz="1400" dirty="0"/>
                        <a:t>Severe hyperglycemia patient days (%)</a:t>
                      </a:r>
                    </a:p>
                  </a:txBody>
                  <a:tcPr>
                    <a:solidFill>
                      <a:srgbClr val="CFE2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9.09%</a:t>
                      </a:r>
                    </a:p>
                  </a:txBody>
                  <a:tcPr>
                    <a:solidFill>
                      <a:srgbClr val="CFE2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13.83%</a:t>
                      </a:r>
                    </a:p>
                  </a:txBody>
                  <a:tcPr>
                    <a:solidFill>
                      <a:srgbClr val="CFE2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36686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697128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0876A5-9C76-B312-F382-230CC955EE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575644-2824-04F0-2DDA-2162F15519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442761"/>
            <a:ext cx="7886700" cy="965910"/>
          </a:xfrm>
        </p:spPr>
        <p:txBody>
          <a:bodyPr/>
          <a:lstStyle/>
          <a:p>
            <a:r>
              <a:rPr lang="en-US" b="1" dirty="0"/>
              <a:t>Results: Secondary Endpoints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D749E7-664A-64D5-7E7F-9A619094B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80281933-D052-49BD-ACED-F998DC4048D0}" type="slidenum">
              <a:rPr lang="en-US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457200"/>
              <a:t>6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C401B0C1-FC0C-8BCC-F0AB-B689C1958E96}"/>
              </a:ext>
            </a:extLst>
          </p:cNvPr>
          <p:cNvGraphicFramePr>
            <a:graphicFrameLocks noGrp="1"/>
          </p:cNvGraphicFramePr>
          <p:nvPr/>
        </p:nvGraphicFramePr>
        <p:xfrm>
          <a:off x="2204922" y="1215989"/>
          <a:ext cx="7782156" cy="54127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90249">
                  <a:extLst>
                    <a:ext uri="{9D8B030D-6E8A-4147-A177-3AD203B41FA5}">
                      <a16:colId xmlns:a16="http://schemas.microsoft.com/office/drawing/2014/main" val="2457278667"/>
                    </a:ext>
                  </a:extLst>
                </a:gridCol>
                <a:gridCol w="1579527">
                  <a:extLst>
                    <a:ext uri="{9D8B030D-6E8A-4147-A177-3AD203B41FA5}">
                      <a16:colId xmlns:a16="http://schemas.microsoft.com/office/drawing/2014/main" val="215198510"/>
                    </a:ext>
                  </a:extLst>
                </a:gridCol>
                <a:gridCol w="1512380">
                  <a:extLst>
                    <a:ext uri="{9D8B030D-6E8A-4147-A177-3AD203B41FA5}">
                      <a16:colId xmlns:a16="http://schemas.microsoft.com/office/drawing/2014/main" val="2694237780"/>
                    </a:ext>
                  </a:extLst>
                </a:gridCol>
              </a:tblGrid>
              <a:tr h="414028">
                <a:tc>
                  <a:txBody>
                    <a:bodyPr/>
                    <a:lstStyle/>
                    <a:p>
                      <a:r>
                        <a:rPr lang="en-US" sz="1400" i="0" dirty="0">
                          <a:solidFill>
                            <a:schemeClr val="bg1"/>
                          </a:solidFill>
                        </a:rPr>
                        <a:t>Patients hospital-wide</a:t>
                      </a:r>
                    </a:p>
                  </a:txBody>
                  <a:tcPr anchor="ctr">
                    <a:solidFill>
                      <a:srgbClr val="009DB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bg1"/>
                          </a:solidFill>
                        </a:rPr>
                        <a:t>Pre-Intervention</a:t>
                      </a:r>
                    </a:p>
                  </a:txBody>
                  <a:tcPr anchor="ctr">
                    <a:solidFill>
                      <a:srgbClr val="009DB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bg1"/>
                          </a:solidFill>
                        </a:rPr>
                        <a:t>Post-Intervention</a:t>
                      </a:r>
                    </a:p>
                  </a:txBody>
                  <a:tcPr anchor="ctr">
                    <a:solidFill>
                      <a:srgbClr val="009D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5982460"/>
                  </a:ext>
                </a:extLst>
              </a:tr>
              <a:tr h="297712">
                <a:tc gridSpan="3">
                  <a:txBody>
                    <a:bodyPr/>
                    <a:lstStyle/>
                    <a:p>
                      <a:pPr lvl="0"/>
                      <a:r>
                        <a:rPr lang="en-US" sz="1400" b="1" i="1" dirty="0">
                          <a:solidFill>
                            <a:schemeClr val="bg1"/>
                          </a:solidFill>
                        </a:rPr>
                        <a:t>Secondary Endpoints: </a:t>
                      </a:r>
                      <a:r>
                        <a:rPr lang="en-US" sz="1400" b="1" i="1" u="sng" dirty="0">
                          <a:solidFill>
                            <a:schemeClr val="bg1"/>
                          </a:solidFill>
                        </a:rPr>
                        <a:t>Hypoglycemia</a:t>
                      </a:r>
                    </a:p>
                    <a:p>
                      <a:r>
                        <a:rPr lang="en-US" sz="1200" i="1" u="none" dirty="0">
                          <a:solidFill>
                            <a:schemeClr val="bg1"/>
                          </a:solidFill>
                        </a:rPr>
                        <a:t>Hypoglycemic: &lt;70 mg/dL</a:t>
                      </a:r>
                    </a:p>
                    <a:p>
                      <a:r>
                        <a:rPr lang="en-US" sz="1200" i="1" u="none" dirty="0">
                          <a:solidFill>
                            <a:schemeClr val="bg1"/>
                          </a:solidFill>
                        </a:rPr>
                        <a:t>Severe hypoglycemic: &lt;40 mg/dL</a:t>
                      </a:r>
                    </a:p>
                  </a:txBody>
                  <a:tcPr>
                    <a:solidFill>
                      <a:srgbClr val="7CBBD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8330921"/>
                  </a:ext>
                </a:extLst>
              </a:tr>
              <a:tr h="283597">
                <a:tc>
                  <a:txBody>
                    <a:bodyPr/>
                    <a:lstStyle/>
                    <a:p>
                      <a:r>
                        <a:rPr lang="en-US" sz="1400" dirty="0"/>
                        <a:t>Patient encounters with hypoglycemia (n)</a:t>
                      </a:r>
                    </a:p>
                  </a:txBody>
                  <a:tcPr>
                    <a:solidFill>
                      <a:srgbClr val="CFE2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229</a:t>
                      </a:r>
                    </a:p>
                  </a:txBody>
                  <a:tcPr>
                    <a:solidFill>
                      <a:srgbClr val="CFE2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255</a:t>
                      </a:r>
                    </a:p>
                  </a:txBody>
                  <a:tcPr>
                    <a:solidFill>
                      <a:srgbClr val="CFE2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6333441"/>
                  </a:ext>
                </a:extLst>
              </a:tr>
              <a:tr h="288898">
                <a:tc>
                  <a:txBody>
                    <a:bodyPr/>
                    <a:lstStyle/>
                    <a:p>
                      <a:r>
                        <a:rPr lang="en-US" sz="1400" dirty="0"/>
                        <a:t>Patient encounters with hypoglycemia (%)</a:t>
                      </a:r>
                    </a:p>
                  </a:txBody>
                  <a:tcPr>
                    <a:solidFill>
                      <a:srgbClr val="CFE2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8.12%</a:t>
                      </a:r>
                    </a:p>
                  </a:txBody>
                  <a:tcPr>
                    <a:solidFill>
                      <a:srgbClr val="CFE2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8.43%</a:t>
                      </a:r>
                    </a:p>
                  </a:txBody>
                  <a:tcPr>
                    <a:solidFill>
                      <a:srgbClr val="CFE2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6119283"/>
                  </a:ext>
                </a:extLst>
              </a:tr>
              <a:tr h="298277">
                <a:tc>
                  <a:txBody>
                    <a:bodyPr/>
                    <a:lstStyle/>
                    <a:p>
                      <a:r>
                        <a:rPr lang="en-US" sz="1400" dirty="0"/>
                        <a:t>Number of hypoglycemic events (n)</a:t>
                      </a:r>
                    </a:p>
                  </a:txBody>
                  <a:tcPr>
                    <a:lnB w="12700" cap="flat" cmpd="sng" algn="ctr">
                      <a:solidFill>
                        <a:srgbClr val="009D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E2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554</a:t>
                      </a:r>
                    </a:p>
                  </a:txBody>
                  <a:tcPr>
                    <a:lnB w="12700" cap="flat" cmpd="sng" algn="ctr">
                      <a:solidFill>
                        <a:srgbClr val="009D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E2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731</a:t>
                      </a:r>
                    </a:p>
                  </a:txBody>
                  <a:tcPr>
                    <a:lnB w="12700" cap="flat" cmpd="sng" algn="ctr">
                      <a:solidFill>
                        <a:srgbClr val="009D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E2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5498722"/>
                  </a:ext>
                </a:extLst>
              </a:tr>
              <a:tr h="267694">
                <a:tc>
                  <a:txBody>
                    <a:bodyPr/>
                    <a:lstStyle/>
                    <a:p>
                      <a:r>
                        <a:rPr lang="en-US" sz="1400" dirty="0"/>
                        <a:t>Patient encounters with severe hypoglycemia (n)</a:t>
                      </a:r>
                    </a:p>
                  </a:txBody>
                  <a:tcPr>
                    <a:lnT w="12700" cap="flat" cmpd="sng" algn="ctr">
                      <a:solidFill>
                        <a:srgbClr val="009D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FE2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22</a:t>
                      </a:r>
                    </a:p>
                  </a:txBody>
                  <a:tcPr>
                    <a:lnT w="12700" cap="flat" cmpd="sng" algn="ctr">
                      <a:solidFill>
                        <a:srgbClr val="009D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FE2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25</a:t>
                      </a:r>
                    </a:p>
                  </a:txBody>
                  <a:tcPr>
                    <a:lnT w="12700" cap="flat" cmpd="sng" algn="ctr">
                      <a:solidFill>
                        <a:srgbClr val="009D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FE2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615529"/>
                  </a:ext>
                </a:extLst>
              </a:tr>
              <a:tr h="272995">
                <a:tc>
                  <a:txBody>
                    <a:bodyPr/>
                    <a:lstStyle/>
                    <a:p>
                      <a:r>
                        <a:rPr lang="en-US" sz="1400" dirty="0"/>
                        <a:t>Patient encounters with severe hypoglycemia (%)</a:t>
                      </a:r>
                    </a:p>
                  </a:txBody>
                  <a:tcPr>
                    <a:lnB w="38100" cap="flat" cmpd="sng" algn="ctr">
                      <a:solidFill>
                        <a:srgbClr val="009D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E2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0.78%</a:t>
                      </a:r>
                    </a:p>
                  </a:txBody>
                  <a:tcPr>
                    <a:lnB w="38100" cap="flat" cmpd="sng" algn="ctr">
                      <a:solidFill>
                        <a:srgbClr val="009D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E2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0.83%</a:t>
                      </a:r>
                    </a:p>
                  </a:txBody>
                  <a:tcPr>
                    <a:lnB w="38100" cap="flat" cmpd="sng" algn="ctr">
                      <a:solidFill>
                        <a:srgbClr val="009D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E2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8947457"/>
                  </a:ext>
                </a:extLst>
              </a:tr>
              <a:tr h="278296">
                <a:tc>
                  <a:txBody>
                    <a:bodyPr/>
                    <a:lstStyle/>
                    <a:p>
                      <a:r>
                        <a:rPr lang="en-US" sz="1400" dirty="0"/>
                        <a:t>Number of severe hypoglycemic events (n)</a:t>
                      </a:r>
                    </a:p>
                  </a:txBody>
                  <a:tcPr>
                    <a:lnL w="38100" cap="flat" cmpd="sng" algn="ctr">
                      <a:solidFill>
                        <a:srgbClr val="009D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9D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9D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E2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46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9D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9D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E2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40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9D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9D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9D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E2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9511141"/>
                  </a:ext>
                </a:extLst>
              </a:tr>
              <a:tr h="288891">
                <a:tc gridSpan="3">
                  <a:txBody>
                    <a:bodyPr/>
                    <a:lstStyle/>
                    <a:p>
                      <a:r>
                        <a:rPr lang="en-US" sz="1400" b="1" i="1" dirty="0">
                          <a:solidFill>
                            <a:schemeClr val="bg1"/>
                          </a:solidFill>
                        </a:rPr>
                        <a:t>Secondary Endpoints: </a:t>
                      </a:r>
                      <a:r>
                        <a:rPr lang="en-US" sz="1400" b="1" i="1" u="sng" dirty="0">
                          <a:solidFill>
                            <a:schemeClr val="bg1"/>
                          </a:solidFill>
                        </a:rPr>
                        <a:t>Hyperglycemia</a:t>
                      </a:r>
                    </a:p>
                    <a:p>
                      <a:r>
                        <a:rPr lang="en-US" sz="1200" b="0" i="1" u="none" dirty="0">
                          <a:solidFill>
                            <a:schemeClr val="bg1"/>
                          </a:solidFill>
                        </a:rPr>
                        <a:t>Hyperglycemic: &gt;180 mg/dL</a:t>
                      </a:r>
                    </a:p>
                    <a:p>
                      <a:r>
                        <a:rPr lang="en-US" sz="1200" b="0" i="1" u="none" dirty="0">
                          <a:solidFill>
                            <a:schemeClr val="bg1"/>
                          </a:solidFill>
                        </a:rPr>
                        <a:t>Severe hyperglycemic: &gt;300 mg/dL</a:t>
                      </a:r>
                      <a:endParaRPr lang="en-US" sz="1100" b="0" i="1" u="none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T w="38100" cap="flat" cmpd="sng" algn="ctr">
                      <a:solidFill>
                        <a:srgbClr val="009D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7CBBD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rgbClr val="EEEEC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>
                    <a:solidFill>
                      <a:srgbClr val="EEEE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7604686"/>
                  </a:ext>
                </a:extLst>
              </a:tr>
              <a:tr h="288898">
                <a:tc>
                  <a:txBody>
                    <a:bodyPr/>
                    <a:lstStyle/>
                    <a:p>
                      <a:r>
                        <a:rPr lang="en-US" sz="1400" dirty="0"/>
                        <a:t>Patient encounters with hyperglycemia (n)</a:t>
                      </a:r>
                    </a:p>
                  </a:txBody>
                  <a:tcPr>
                    <a:solidFill>
                      <a:srgbClr val="CFE2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1,028</a:t>
                      </a:r>
                    </a:p>
                  </a:txBody>
                  <a:tcPr>
                    <a:solidFill>
                      <a:srgbClr val="CFE2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1,122</a:t>
                      </a:r>
                    </a:p>
                  </a:txBody>
                  <a:tcPr>
                    <a:solidFill>
                      <a:srgbClr val="CFE2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5446700"/>
                  </a:ext>
                </a:extLst>
              </a:tr>
              <a:tr h="286247">
                <a:tc>
                  <a:txBody>
                    <a:bodyPr/>
                    <a:lstStyle/>
                    <a:p>
                      <a:r>
                        <a:rPr lang="en-US" sz="1400" dirty="0"/>
                        <a:t>Patient encounters with hyperglycemia (%)</a:t>
                      </a:r>
                    </a:p>
                  </a:txBody>
                  <a:tcPr>
                    <a:solidFill>
                      <a:srgbClr val="CFE2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36.44%</a:t>
                      </a:r>
                    </a:p>
                  </a:txBody>
                  <a:tcPr anchor="ctr">
                    <a:solidFill>
                      <a:srgbClr val="CFE2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37.08%</a:t>
                      </a:r>
                    </a:p>
                  </a:txBody>
                  <a:tcPr anchor="ctr">
                    <a:solidFill>
                      <a:srgbClr val="CFE2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1033800"/>
                  </a:ext>
                </a:extLst>
              </a:tr>
              <a:tr h="291548">
                <a:tc>
                  <a:txBody>
                    <a:bodyPr/>
                    <a:lstStyle/>
                    <a:p>
                      <a:r>
                        <a:rPr lang="en-US" sz="1400" dirty="0"/>
                        <a:t>Number of hyperglycemic events (n)</a:t>
                      </a:r>
                    </a:p>
                  </a:txBody>
                  <a:tcPr>
                    <a:lnB w="12700" cap="flat" cmpd="sng" algn="ctr">
                      <a:solidFill>
                        <a:srgbClr val="009D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E2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7,885</a:t>
                      </a:r>
                    </a:p>
                  </a:txBody>
                  <a:tcPr>
                    <a:lnB w="12700" cap="flat" cmpd="sng" algn="ctr">
                      <a:solidFill>
                        <a:srgbClr val="009D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E2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7,980</a:t>
                      </a:r>
                    </a:p>
                  </a:txBody>
                  <a:tcPr>
                    <a:lnB w="12700" cap="flat" cmpd="sng" algn="ctr">
                      <a:solidFill>
                        <a:srgbClr val="009D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E2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0034649"/>
                  </a:ext>
                </a:extLst>
              </a:tr>
              <a:tr h="288898">
                <a:tc>
                  <a:txBody>
                    <a:bodyPr/>
                    <a:lstStyle/>
                    <a:p>
                      <a:r>
                        <a:rPr lang="en-US" sz="1400" dirty="0"/>
                        <a:t>Patient encounters with severe hyperglycemia (n)</a:t>
                      </a:r>
                    </a:p>
                  </a:txBody>
                  <a:tcPr>
                    <a:lnT w="12700" cap="flat" cmpd="sng" algn="ctr">
                      <a:solidFill>
                        <a:srgbClr val="009D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FE2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280</a:t>
                      </a:r>
                    </a:p>
                  </a:txBody>
                  <a:tcPr>
                    <a:lnT w="12700" cap="flat" cmpd="sng" algn="ctr">
                      <a:solidFill>
                        <a:srgbClr val="009D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FE2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273</a:t>
                      </a:r>
                    </a:p>
                  </a:txBody>
                  <a:tcPr>
                    <a:lnT w="12700" cap="flat" cmpd="sng" algn="ctr">
                      <a:solidFill>
                        <a:srgbClr val="009D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FE2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2229562"/>
                  </a:ext>
                </a:extLst>
              </a:tr>
              <a:tr h="262393">
                <a:tc>
                  <a:txBody>
                    <a:bodyPr/>
                    <a:lstStyle/>
                    <a:p>
                      <a:r>
                        <a:rPr lang="en-US" sz="1400" dirty="0"/>
                        <a:t>Patient encounters with severe hyperglycemia (%)</a:t>
                      </a:r>
                    </a:p>
                  </a:txBody>
                  <a:tcPr>
                    <a:lnB w="38100" cap="flat" cmpd="sng" algn="ctr">
                      <a:solidFill>
                        <a:srgbClr val="009D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E2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9.93%</a:t>
                      </a:r>
                    </a:p>
                  </a:txBody>
                  <a:tcPr anchor="ctr">
                    <a:lnB w="38100" cap="flat" cmpd="sng" algn="ctr">
                      <a:solidFill>
                        <a:srgbClr val="009D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E2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9.02%</a:t>
                      </a:r>
                    </a:p>
                  </a:txBody>
                  <a:tcPr anchor="ctr">
                    <a:lnB w="38100" cap="flat" cmpd="sng" algn="ctr">
                      <a:solidFill>
                        <a:srgbClr val="009D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E2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0434682"/>
                  </a:ext>
                </a:extLst>
              </a:tr>
              <a:tr h="212065">
                <a:tc>
                  <a:txBody>
                    <a:bodyPr/>
                    <a:lstStyle/>
                    <a:p>
                      <a:r>
                        <a:rPr lang="en-US" sz="1400" dirty="0"/>
                        <a:t>Number of severe hyperglycemic events (n)</a:t>
                      </a:r>
                    </a:p>
                  </a:txBody>
                  <a:tcPr>
                    <a:lnL w="38100" cap="flat" cmpd="sng" algn="ctr">
                      <a:solidFill>
                        <a:srgbClr val="009D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9D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9D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E2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1,082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9D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9D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E2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1,134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9D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9D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9D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E2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99928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436538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Glucommander Utilization (%)</a:t>
            </a:r>
          </a:p>
        </p:txBody>
      </p:sp>
      <p:graphicFrame>
        <p:nvGraphicFramePr>
          <p:cNvPr id="3" name="Chart 2"/>
          <p:cNvGraphicFramePr>
            <a:graphicFrameLocks noGrp="1"/>
          </p:cNvGraphicFramePr>
          <p:nvPr/>
        </p:nvGraphicFramePr>
        <p:xfrm>
          <a:off x="2438400" y="1371600"/>
          <a:ext cx="731520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Discharge Blood Glucose (mg/dL)</a:t>
            </a:r>
          </a:p>
        </p:txBody>
      </p:sp>
      <p:graphicFrame>
        <p:nvGraphicFramePr>
          <p:cNvPr id="3" name="Chart 2"/>
          <p:cNvGraphicFramePr>
            <a:graphicFrameLocks noGrp="1"/>
          </p:cNvGraphicFramePr>
          <p:nvPr/>
        </p:nvGraphicFramePr>
        <p:xfrm>
          <a:off x="2438400" y="1371600"/>
          <a:ext cx="731520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Patients Without A1C (%)</a:t>
            </a:r>
          </a:p>
        </p:txBody>
      </p:sp>
      <p:graphicFrame>
        <p:nvGraphicFramePr>
          <p:cNvPr id="3" name="Chart 2"/>
          <p:cNvGraphicFramePr>
            <a:graphicFrameLocks noGrp="1"/>
          </p:cNvGraphicFramePr>
          <p:nvPr/>
        </p:nvGraphicFramePr>
        <p:xfrm>
          <a:off x="2438400" y="1371600"/>
          <a:ext cx="731520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514</Words>
  <Application>Microsoft Office PowerPoint</Application>
  <PresentationFormat>Widescreen</PresentationFormat>
  <Paragraphs>153</Paragraphs>
  <Slides>12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Aptos</vt:lpstr>
      <vt:lpstr>Aptos Display</vt:lpstr>
      <vt:lpstr>Arial</vt:lpstr>
      <vt:lpstr>Calibri</vt:lpstr>
      <vt:lpstr>Calibri Light</vt:lpstr>
      <vt:lpstr>Office Theme</vt:lpstr>
      <vt:lpstr>1_Office Theme</vt:lpstr>
      <vt:lpstr>Commanding Better Control: Improving Inpatient Glycemic Safety With Glucommander</vt:lpstr>
      <vt:lpstr>Results: Baseline Characteristics</vt:lpstr>
      <vt:lpstr>Results: Primary Endpoint</vt:lpstr>
      <vt:lpstr>Results: Secondary Endpoints</vt:lpstr>
      <vt:lpstr>Results: Secondary Endpoints</vt:lpstr>
      <vt:lpstr>Results: Secondary Endpoints</vt:lpstr>
      <vt:lpstr>Glucommander Utilization (%)</vt:lpstr>
      <vt:lpstr>Discharge Blood Glucose (mg/dL)</vt:lpstr>
      <vt:lpstr>Patients Without A1C (%)</vt:lpstr>
      <vt:lpstr>Severe Hypoglycemia Events (count)</vt:lpstr>
      <vt:lpstr>Severe Hyperglycemia (%)</vt:lpstr>
      <vt:lpstr>Severe Hypoglycemia by Therapy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Walker, Nicole (WBH)</dc:creator>
  <cp:lastModifiedBy>Walker, Nicole (WBH)</cp:lastModifiedBy>
  <cp:revision>1</cp:revision>
  <dcterms:created xsi:type="dcterms:W3CDTF">2026-04-22T21:10:40Z</dcterms:created>
  <dcterms:modified xsi:type="dcterms:W3CDTF">2026-04-22T21:15:30Z</dcterms:modified>
</cp:coreProperties>
</file>