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7FF64A4C_5D3915B0.xml" ContentType="application/vnd.ms-powerpoint.comments+xml"/>
  <Override PartName="/ppt/comments/modernComment_7FF64A4D_5E33B848.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34" r:id="rId1"/>
  </p:sldMasterIdLst>
  <p:notesMasterIdLst>
    <p:notesMasterId r:id="rId14"/>
  </p:notesMasterIdLst>
  <p:handoutMasterIdLst>
    <p:handoutMasterId r:id="rId15"/>
  </p:handoutMasterIdLst>
  <p:sldIdLst>
    <p:sldId id="1262" r:id="rId2"/>
    <p:sldId id="2146847307" r:id="rId3"/>
    <p:sldId id="2146847308" r:id="rId4"/>
    <p:sldId id="2146847309" r:id="rId5"/>
    <p:sldId id="2146847310" r:id="rId6"/>
    <p:sldId id="2146847311" r:id="rId7"/>
    <p:sldId id="2146847313" r:id="rId8"/>
    <p:sldId id="276" r:id="rId9"/>
    <p:sldId id="2146847312" r:id="rId10"/>
    <p:sldId id="2146847314" r:id="rId11"/>
    <p:sldId id="2146847315" r:id="rId12"/>
    <p:sldId id="2146847316" r:id="rId13"/>
  </p:sldIdLst>
  <p:sldSz cx="12192000" cy="6858000"/>
  <p:notesSz cx="7010400" cy="9236075"/>
  <p:embeddedFontLst>
    <p:embeddedFont>
      <p:font typeface="Fira Sans" panose="020F0502020204030204" pitchFamily="34" charset="0"/>
      <p:regular r:id="rId16"/>
      <p:bold r:id="rId17"/>
      <p:italic r:id="rId18"/>
      <p:boldItalic r:id="rId19"/>
    </p:embeddedFont>
    <p:embeddedFont>
      <p:font typeface="Fira Sans Book" panose="020B0604020202020204" charset="0"/>
      <p:regular r:id="rId20"/>
      <p:italic r:id="rId21"/>
    </p:embeddedFont>
    <p:embeddedFont>
      <p:font typeface="Roboto" panose="02000000000000000000" pitchFamily="2" charset="0"/>
      <p:regular r:id="rId22"/>
      <p:bold r:id="rId23"/>
      <p:italic r:id="rId24"/>
      <p:boldItalic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5A7503-5477-05C7-A332-A0BBF792F867}" name="Fiscella, Lynne" initials="LF" userId="S::FiscelL1@RIVHS.COM::74a4380a-2479-4c85-bd1e-3b270a819e43" providerId="AD"/>
  <p188:author id="{62E0C7BD-0125-D11A-90C8-FBC6F5012EAE}" name="Waits, Tonya" initials="TW" userId="S::waitst1@RIVHS.COM::0e986ac4-1760-47a8-bbc2-7919921064d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endy Pruitt" initials="WP" lastIdx="2" clrIdx="0">
    <p:extLst>
      <p:ext uri="{19B8F6BF-5375-455C-9EA6-DF929625EA0E}">
        <p15:presenceInfo xmlns:p15="http://schemas.microsoft.com/office/powerpoint/2012/main" userId="2f77a716f6521b24" providerId="Windows Live"/>
      </p:ext>
    </p:extLst>
  </p:cmAuthor>
  <p:cmAuthor id="2" name="Varnson, Eileen" initials="VE" lastIdx="1" clrIdx="1">
    <p:extLst>
      <p:ext uri="{19B8F6BF-5375-455C-9EA6-DF929625EA0E}">
        <p15:presenceInfo xmlns:p15="http://schemas.microsoft.com/office/powerpoint/2012/main" userId="S::varnsoe1@RIVHS.COM::03977be3-42d3-4c87-aa3e-1f9f09af22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7C"/>
    <a:srgbClr val="00927E"/>
    <a:srgbClr val="ED7D31"/>
    <a:srgbClr val="70AD47"/>
    <a:srgbClr val="60A095"/>
    <a:srgbClr val="00806F"/>
    <a:srgbClr val="00924F"/>
    <a:srgbClr val="9DD0CB"/>
    <a:srgbClr val="064E44"/>
    <a:srgbClr val="0048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BDBC83-0700-45FD-919C-A930CEF1CBFD}" v="49" dt="2026-07-09T11:53:26.6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776" autoAdjust="0"/>
    <p:restoredTop sz="86562" autoAdjust="0"/>
  </p:normalViewPr>
  <p:slideViewPr>
    <p:cSldViewPr snapToGrid="0" snapToObjects="1">
      <p:cViewPr varScale="1">
        <p:scale>
          <a:sx n="92" d="100"/>
          <a:sy n="92" d="100"/>
        </p:scale>
        <p:origin x="432" y="84"/>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snapToObjects="1" showGuides="1">
      <p:cViewPr varScale="1">
        <p:scale>
          <a:sx n="69" d="100"/>
          <a:sy n="69" d="100"/>
        </p:scale>
        <p:origin x="308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comments/modernComment_7FF64A4C_5D3915B0.xml><?xml version="1.0" encoding="utf-8"?>
<p188:cmLst xmlns:a="http://schemas.openxmlformats.org/drawingml/2006/main" xmlns:r="http://schemas.openxmlformats.org/officeDocument/2006/relationships" xmlns:p188="http://schemas.microsoft.com/office/powerpoint/2018/8/main">
  <p188:cm id="{76C0C9FB-5211-4A80-A4F6-B3E21E5159CC}" authorId="{7B5A7503-5477-05C7-A332-A0BBF792F867}" created="2026-07-09T17:19:14.367">
    <ac:deMkLst xmlns:ac="http://schemas.microsoft.com/office/drawing/2013/main/command">
      <pc:docMk xmlns:pc="http://schemas.microsoft.com/office/powerpoint/2013/main/command"/>
      <pc:sldMk xmlns:pc="http://schemas.microsoft.com/office/powerpoint/2013/main/command" cId="1564022192" sldId="2146847308"/>
      <ac:spMk id="4" creationId="{FFC07685-4837-E227-D93A-988CA13B116F}"/>
    </ac:deMkLst>
    <p188:txBody>
      <a:bodyPr/>
      <a:lstStyle/>
      <a:p>
        <a:r>
          <a:rPr lang="en-US"/>
          <a:t>Added WiFi</a:t>
        </a:r>
      </a:p>
    </p188:txBody>
  </p188:cm>
</p188:cmLst>
</file>

<file path=ppt/comments/modernComment_7FF64A4D_5E33B848.xml><?xml version="1.0" encoding="utf-8"?>
<p188:cmLst xmlns:a="http://schemas.openxmlformats.org/drawingml/2006/main" xmlns:r="http://schemas.openxmlformats.org/officeDocument/2006/relationships" xmlns:p188="http://schemas.microsoft.com/office/powerpoint/2018/8/main">
  <p188:cm id="{240854B4-8242-4970-A28D-A82A0B6E08E3}" authorId="{7B5A7503-5477-05C7-A332-A0BBF792F867}" created="2026-07-09T17:20:11.530">
    <ac:deMkLst xmlns:ac="http://schemas.microsoft.com/office/drawing/2013/main/command">
      <pc:docMk xmlns:pc="http://schemas.microsoft.com/office/powerpoint/2013/main/command"/>
      <pc:sldMk xmlns:pc="http://schemas.microsoft.com/office/powerpoint/2013/main/command" cId="1580447816" sldId="2146847309"/>
      <ac:spMk id="4" creationId="{DA0D42A9-5E4F-0189-E40A-CDA482A591B5}"/>
    </ac:deMkLst>
    <p188:txBody>
      <a:bodyPr/>
      <a:lstStyle/>
      <a:p>
        <a:r>
          <a:rPr lang="en-US"/>
          <a:t>Added IT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1E3DB0-08E1-5F1A-0EF3-773D52936D9D}"/>
              </a:ext>
            </a:extLst>
          </p:cNvPr>
          <p:cNvSpPr>
            <a:spLocks noGrp="1"/>
          </p:cNvSpPr>
          <p:nvPr>
            <p:ph type="hdr" sz="quarter"/>
          </p:nvPr>
        </p:nvSpPr>
        <p:spPr>
          <a:xfrm>
            <a:off x="0" y="0"/>
            <a:ext cx="3037840" cy="46340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48C2009-DA74-E152-44FF-5DDA74DAB57F}"/>
              </a:ext>
            </a:extLst>
          </p:cNvPr>
          <p:cNvSpPr>
            <a:spLocks noGrp="1"/>
          </p:cNvSpPr>
          <p:nvPr>
            <p:ph type="dt" sz="quarter" idx="1"/>
          </p:nvPr>
        </p:nvSpPr>
        <p:spPr>
          <a:xfrm>
            <a:off x="3970938" y="0"/>
            <a:ext cx="3037840" cy="463408"/>
          </a:xfrm>
          <a:prstGeom prst="rect">
            <a:avLst/>
          </a:prstGeom>
        </p:spPr>
        <p:txBody>
          <a:bodyPr vert="horz" lIns="91440" tIns="45720" rIns="91440" bIns="45720" rtlCol="0"/>
          <a:lstStyle>
            <a:lvl1pPr algn="r">
              <a:defRPr sz="1200"/>
            </a:lvl1pPr>
          </a:lstStyle>
          <a:p>
            <a:fld id="{F253C6E2-B466-4D3F-B503-50AF88D44A3C}" type="datetimeFigureOut">
              <a:rPr lang="en-US" smtClean="0"/>
              <a:t>7/19/2026</a:t>
            </a:fld>
            <a:endParaRPr lang="en-US" dirty="0"/>
          </a:p>
        </p:txBody>
      </p:sp>
      <p:sp>
        <p:nvSpPr>
          <p:cNvPr id="4" name="Footer Placeholder 3">
            <a:extLst>
              <a:ext uri="{FF2B5EF4-FFF2-40B4-BE49-F238E27FC236}">
                <a16:creationId xmlns:a16="http://schemas.microsoft.com/office/drawing/2014/main" id="{3B04DC6B-877D-7C2D-E08B-D93ADC891AAA}"/>
              </a:ext>
            </a:extLst>
          </p:cNvPr>
          <p:cNvSpPr>
            <a:spLocks noGrp="1"/>
          </p:cNvSpPr>
          <p:nvPr>
            <p:ph type="ftr" sz="quarter" idx="2"/>
          </p:nvPr>
        </p:nvSpPr>
        <p:spPr>
          <a:xfrm>
            <a:off x="0" y="8772668"/>
            <a:ext cx="3037840" cy="46340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7F3A599-0948-34F7-4AE1-277C990BB6B9}"/>
              </a:ext>
            </a:extLst>
          </p:cNvPr>
          <p:cNvSpPr>
            <a:spLocks noGrp="1"/>
          </p:cNvSpPr>
          <p:nvPr>
            <p:ph type="sldNum" sz="quarter" idx="3"/>
          </p:nvPr>
        </p:nvSpPr>
        <p:spPr>
          <a:xfrm>
            <a:off x="3970938" y="8772668"/>
            <a:ext cx="3037840" cy="463407"/>
          </a:xfrm>
          <a:prstGeom prst="rect">
            <a:avLst/>
          </a:prstGeom>
        </p:spPr>
        <p:txBody>
          <a:bodyPr vert="horz" lIns="91440" tIns="45720" rIns="91440" bIns="45720" rtlCol="0" anchor="b"/>
          <a:lstStyle>
            <a:lvl1pPr algn="r">
              <a:defRPr sz="1200"/>
            </a:lvl1pPr>
          </a:lstStyle>
          <a:p>
            <a:fld id="{7C1C2555-AA7A-49C4-86B4-CF1D13808CF9}" type="slidenum">
              <a:rPr lang="en-US" smtClean="0"/>
              <a:t>‹#›</a:t>
            </a:fld>
            <a:endParaRPr lang="en-US" dirty="0"/>
          </a:p>
        </p:txBody>
      </p:sp>
    </p:spTree>
    <p:extLst>
      <p:ext uri="{BB962C8B-B14F-4D97-AF65-F5344CB8AC3E}">
        <p14:creationId xmlns:p14="http://schemas.microsoft.com/office/powerpoint/2010/main" val="406708546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09" userDrawn="1">
          <p15:clr>
            <a:srgbClr val="F26B43"/>
          </p15:clr>
        </p15:guide>
        <p15:guide id="2" pos="220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3408"/>
          </a:xfrm>
          <a:prstGeom prst="rect">
            <a:avLst/>
          </a:prstGeom>
        </p:spPr>
        <p:txBody>
          <a:bodyPr vert="horz" lIns="91440" tIns="45720" rIns="91440" bIns="45720" rtlCol="0"/>
          <a:lstStyle>
            <a:lvl1pPr algn="r">
              <a:defRPr sz="1200"/>
            </a:lvl1pPr>
          </a:lstStyle>
          <a:p>
            <a:fld id="{81891258-20B0-6B43-A78A-DD0B842884C8}" type="datetimeFigureOut">
              <a:rPr lang="en-US" smtClean="0"/>
              <a:t>7/19/2026</a:t>
            </a:fld>
            <a:endParaRPr lang="en-US" dirty="0"/>
          </a:p>
        </p:txBody>
      </p:sp>
      <p:sp>
        <p:nvSpPr>
          <p:cNvPr id="4" name="Slide Image Placeholder 3"/>
          <p:cNvSpPr>
            <a:spLocks noGrp="1" noRot="1" noChangeAspect="1"/>
          </p:cNvSpPr>
          <p:nvPr>
            <p:ph type="sldImg" idx="2"/>
          </p:nvPr>
        </p:nvSpPr>
        <p:spPr>
          <a:xfrm>
            <a:off x="735013" y="1154113"/>
            <a:ext cx="5540375" cy="31162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44862"/>
            <a:ext cx="5608320" cy="363670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37840" cy="46340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8"/>
            <a:ext cx="3037840" cy="463407"/>
          </a:xfrm>
          <a:prstGeom prst="rect">
            <a:avLst/>
          </a:prstGeom>
        </p:spPr>
        <p:txBody>
          <a:bodyPr vert="horz" lIns="91440" tIns="45720" rIns="91440" bIns="45720" rtlCol="0" anchor="b"/>
          <a:lstStyle>
            <a:lvl1pPr algn="r">
              <a:defRPr sz="1200"/>
            </a:lvl1pPr>
          </a:lstStyle>
          <a:p>
            <a:fld id="{0C717EB2-9893-274D-9249-FC92B9898F86}" type="slidenum">
              <a:rPr lang="en-US" smtClean="0"/>
              <a:t>‹#›</a:t>
            </a:fld>
            <a:endParaRPr lang="en-US" dirty="0"/>
          </a:p>
        </p:txBody>
      </p:sp>
    </p:spTree>
    <p:extLst>
      <p:ext uri="{BB962C8B-B14F-4D97-AF65-F5344CB8AC3E}">
        <p14:creationId xmlns:p14="http://schemas.microsoft.com/office/powerpoint/2010/main" val="1633652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3355865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2659433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2050931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inanc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30194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975228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1839709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3878142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51224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2821131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
        <p:nvSpPr>
          <p:cNvPr id="5" name="Rectangle 4">
            <a:extLst>
              <a:ext uri="{FF2B5EF4-FFF2-40B4-BE49-F238E27FC236}">
                <a16:creationId xmlns:a16="http://schemas.microsoft.com/office/drawing/2014/main" id="{69914855-5624-2BFA-FE41-E9A3AC0D87AF}"/>
              </a:ext>
            </a:extLst>
          </p:cNvPr>
          <p:cNvSpPr/>
          <p:nvPr userDrawn="1"/>
        </p:nvSpPr>
        <p:spPr>
          <a:xfrm>
            <a:off x="567955" y="5923782"/>
            <a:ext cx="3300661"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defRPr/>
            </a:pPr>
            <a:endParaRPr lang="en-US" sz="1200" baseline="0" dirty="0">
              <a:solidFill>
                <a:schemeClr val="tx1"/>
              </a:solidFill>
              <a:latin typeface="+mj-lt"/>
            </a:endParaRPr>
          </a:p>
          <a:p>
            <a:pPr algn="l">
              <a:defRPr/>
            </a:pPr>
            <a:r>
              <a:rPr lang="en-US" sz="1200" baseline="0" dirty="0">
                <a:solidFill>
                  <a:schemeClr val="tx1"/>
                </a:solidFill>
                <a:latin typeface="Fira Sans Book" panose="020B0503050000020004" pitchFamily="34" charset="0"/>
              </a:rPr>
              <a:t>Riverside Health</a:t>
            </a:r>
            <a:endParaRPr lang="en-US" sz="1200" dirty="0">
              <a:solidFill>
                <a:schemeClr val="tx1"/>
              </a:solidFill>
              <a:latin typeface="Fira Sans Book" panose="020B0503050000020004" pitchFamily="34" charset="0"/>
            </a:endParaRPr>
          </a:p>
        </p:txBody>
      </p:sp>
      <p:pic>
        <p:nvPicPr>
          <p:cNvPr id="6" name="Picture 5" descr="A black leaf on a blue background&#10;&#10;Description automatically generated">
            <a:extLst>
              <a:ext uri="{FF2B5EF4-FFF2-40B4-BE49-F238E27FC236}">
                <a16:creationId xmlns:a16="http://schemas.microsoft.com/office/drawing/2014/main" id="{BDCF09A8-3CEC-C135-46F8-CFAD8C851EC0}"/>
              </a:ext>
            </a:extLst>
          </p:cNvPr>
          <p:cNvPicPr>
            <a:picLocks noChangeAspect="1"/>
          </p:cNvPicPr>
          <p:nvPr userDrawn="1"/>
        </p:nvPicPr>
        <p:blipFill>
          <a:blip r:embed="rId2"/>
          <a:stretch>
            <a:fillRect/>
          </a:stretch>
        </p:blipFill>
        <p:spPr>
          <a:xfrm>
            <a:off x="10927212" y="5923782"/>
            <a:ext cx="696832" cy="701134"/>
          </a:xfrm>
          <a:prstGeom prst="rect">
            <a:avLst/>
          </a:prstGeom>
        </p:spPr>
      </p:pic>
    </p:spTree>
    <p:extLst>
      <p:ext uri="{BB962C8B-B14F-4D97-AF65-F5344CB8AC3E}">
        <p14:creationId xmlns:p14="http://schemas.microsoft.com/office/powerpoint/2010/main" val="33382973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3401828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590463-2229-2947-AF7C-52495479EB90}" type="datetimeFigureOut">
              <a:rPr lang="en-US" smtClean="0"/>
              <a:t>7/19/2026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CBF6F-EDE4-FA42-BF64-FDC2DC64A3BE}" type="slidenum">
              <a:rPr lang="en-US" smtClean="0"/>
              <a:t>‹#›</a:t>
            </a:fld>
            <a:endParaRPr lang="en-US" dirty="0"/>
          </a:p>
        </p:txBody>
      </p:sp>
    </p:spTree>
    <p:extLst>
      <p:ext uri="{BB962C8B-B14F-4D97-AF65-F5344CB8AC3E}">
        <p14:creationId xmlns:p14="http://schemas.microsoft.com/office/powerpoint/2010/main" val="382017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590463-2229-2947-AF7C-52495479EB90}" type="datetimeFigureOut">
              <a:rPr lang="en-US" smtClean="0"/>
              <a:t>7/19/2026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3CBF6F-EDE4-FA42-BF64-FDC2DC64A3BE}" type="slidenum">
              <a:rPr lang="en-US" smtClean="0"/>
              <a:t>‹#›</a:t>
            </a:fld>
            <a:endParaRPr lang="en-US" dirty="0"/>
          </a:p>
        </p:txBody>
      </p:sp>
    </p:spTree>
    <p:extLst>
      <p:ext uri="{BB962C8B-B14F-4D97-AF65-F5344CB8AC3E}">
        <p14:creationId xmlns:p14="http://schemas.microsoft.com/office/powerpoint/2010/main" val="10147578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microsoft.com/office/2018/10/relationships/comments" Target="../comments/modernComment_7FF64A4C_5D3915B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7FF64A4D_5E33B8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BB461F-9627-6B0C-4D2E-7DF7FD7ECAD9}"/>
              </a:ext>
            </a:extLst>
          </p:cNvPr>
          <p:cNvPicPr>
            <a:picLocks noChangeAspect="1"/>
          </p:cNvPicPr>
          <p:nvPr/>
        </p:nvPicPr>
        <p:blipFill rotWithShape="1">
          <a:blip r:embed="rId2">
            <a:alphaModFix amt="86000"/>
          </a:blip>
          <a:srcRect l="14761" t="20521" r="13153"/>
          <a:stretch/>
        </p:blipFill>
        <p:spPr>
          <a:xfrm>
            <a:off x="0" y="19882"/>
            <a:ext cx="12192000" cy="6857999"/>
          </a:xfrm>
          <a:prstGeom prst="rect">
            <a:avLst/>
          </a:prstGeom>
        </p:spPr>
      </p:pic>
      <p:sp>
        <p:nvSpPr>
          <p:cNvPr id="4" name="Content Placeholder 2">
            <a:extLst>
              <a:ext uri="{FF2B5EF4-FFF2-40B4-BE49-F238E27FC236}">
                <a16:creationId xmlns:a16="http://schemas.microsoft.com/office/drawing/2014/main" id="{5A885ECB-6F67-A94A-8E67-6C968974AF2A}"/>
              </a:ext>
            </a:extLst>
          </p:cNvPr>
          <p:cNvSpPr txBox="1">
            <a:spLocks/>
          </p:cNvSpPr>
          <p:nvPr/>
        </p:nvSpPr>
        <p:spPr>
          <a:xfrm>
            <a:off x="685518" y="3128515"/>
            <a:ext cx="11276110" cy="2976308"/>
          </a:xfrm>
          <a:prstGeom prst="rect">
            <a:avLst/>
          </a:prstGeom>
        </p:spPr>
        <p:txBody>
          <a:bodyPr/>
          <a:lstStyle>
            <a:lvl1pPr marL="339690" indent="-339690" algn="l" defTabSz="453978" rtl="0" eaLnBrk="0" fontAlgn="base" hangingPunct="0">
              <a:lnSpc>
                <a:spcPct val="97000"/>
              </a:lnSpc>
              <a:spcBef>
                <a:spcPct val="0"/>
              </a:spcBef>
              <a:spcAft>
                <a:spcPts val="1413"/>
              </a:spcAft>
              <a:buClr>
                <a:srgbClr val="000000"/>
              </a:buClr>
              <a:buSzPct val="100000"/>
              <a:buFont typeface="Times New Roman" pitchFamily="-84" charset="0"/>
              <a:defRPr sz="3200">
                <a:solidFill>
                  <a:srgbClr val="000000"/>
                </a:solidFill>
                <a:latin typeface="+mn-lt"/>
                <a:ea typeface="ＭＳ Ｐゴシック" charset="0"/>
                <a:cs typeface="SimSun" charset="0"/>
              </a:defRPr>
            </a:lvl1pPr>
            <a:lvl2pPr marL="739698" indent="-282546" algn="l" defTabSz="453978" rtl="0" eaLnBrk="0" fontAlgn="base" hangingPunct="0">
              <a:lnSpc>
                <a:spcPct val="97000"/>
              </a:lnSpc>
              <a:spcBef>
                <a:spcPct val="0"/>
              </a:spcBef>
              <a:spcAft>
                <a:spcPts val="1138"/>
              </a:spcAft>
              <a:buClr>
                <a:srgbClr val="000000"/>
              </a:buClr>
              <a:buSzPct val="100000"/>
              <a:buFont typeface="Times New Roman" pitchFamily="-84" charset="0"/>
              <a:defRPr sz="2800">
                <a:solidFill>
                  <a:srgbClr val="000000"/>
                </a:solidFill>
                <a:latin typeface="+mn-lt"/>
                <a:ea typeface="+mn-ea"/>
                <a:cs typeface="SimSun" charset="0"/>
              </a:defRPr>
            </a:lvl2pPr>
            <a:lvl3pPr marL="1138120" indent="-225402" algn="l" defTabSz="453978" rtl="0" eaLnBrk="0" fontAlgn="base" hangingPunct="0">
              <a:lnSpc>
                <a:spcPct val="97000"/>
              </a:lnSpc>
              <a:spcBef>
                <a:spcPct val="0"/>
              </a:spcBef>
              <a:spcAft>
                <a:spcPts val="850"/>
              </a:spcAft>
              <a:buClr>
                <a:srgbClr val="000000"/>
              </a:buClr>
              <a:buSzPct val="100000"/>
              <a:buFont typeface="Times New Roman" pitchFamily="-84" charset="0"/>
              <a:defRPr sz="2400">
                <a:solidFill>
                  <a:srgbClr val="000000"/>
                </a:solidFill>
                <a:latin typeface="+mn-lt"/>
                <a:ea typeface="+mn-ea"/>
                <a:cs typeface="SimSun" charset="0"/>
              </a:defRPr>
            </a:lvl3pPr>
            <a:lvl4pPr marL="1595273" indent="-225402" algn="l" defTabSz="453978" rtl="0" eaLnBrk="0" fontAlgn="base" hangingPunct="0">
              <a:lnSpc>
                <a:spcPct val="97000"/>
              </a:lnSpc>
              <a:spcBef>
                <a:spcPct val="0"/>
              </a:spcBef>
              <a:spcAft>
                <a:spcPts val="575"/>
              </a:spcAft>
              <a:buClr>
                <a:srgbClr val="000000"/>
              </a:buClr>
              <a:buSzPct val="100000"/>
              <a:buFont typeface="Times New Roman" pitchFamily="-84" charset="0"/>
              <a:defRPr sz="2000">
                <a:solidFill>
                  <a:srgbClr val="000000"/>
                </a:solidFill>
                <a:latin typeface="+mn-lt"/>
                <a:ea typeface="+mn-ea"/>
                <a:cs typeface="SimSun" charset="0"/>
              </a:defRPr>
            </a:lvl4pPr>
            <a:lvl5pPr marL="2050837" indent="-225402" algn="l" defTabSz="453978" rtl="0" eaLnBrk="0" fontAlgn="base" hangingPunct="0">
              <a:lnSpc>
                <a:spcPct val="97000"/>
              </a:lnSpc>
              <a:spcBef>
                <a:spcPct val="0"/>
              </a:spcBef>
              <a:spcAft>
                <a:spcPts val="288"/>
              </a:spcAft>
              <a:buClr>
                <a:srgbClr val="000000"/>
              </a:buClr>
              <a:buSzPct val="100000"/>
              <a:buFont typeface="Times New Roman" pitchFamily="-84" charset="0"/>
              <a:defRPr sz="2000">
                <a:solidFill>
                  <a:srgbClr val="000000"/>
                </a:solidFill>
                <a:latin typeface="+mn-lt"/>
                <a:ea typeface="+mn-ea"/>
                <a:cs typeface="SimSun" charset="0"/>
              </a:defRPr>
            </a:lvl5pPr>
            <a:lvl6pPr marL="2509134" indent="-228106" algn="l" defTabSz="456204" rtl="0" fontAlgn="base" hangingPunct="0">
              <a:lnSpc>
                <a:spcPct val="9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65337" indent="-228106" algn="l" defTabSz="456204" rtl="0" fontAlgn="base" hangingPunct="0">
              <a:lnSpc>
                <a:spcPct val="9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1546" indent="-228106" algn="l" defTabSz="456204" rtl="0" fontAlgn="base" hangingPunct="0">
              <a:lnSpc>
                <a:spcPct val="9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77748" indent="-228106" algn="l" defTabSz="456204" rtl="0" fontAlgn="base" hangingPunct="0">
              <a:lnSpc>
                <a:spcPct val="9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a:lstStyle>
          <a:p>
            <a:pPr marL="0" indent="0" defTabSz="435808">
              <a:lnSpc>
                <a:spcPct val="100000"/>
              </a:lnSpc>
              <a:spcAft>
                <a:spcPts val="600"/>
              </a:spcAft>
            </a:pPr>
            <a:r>
              <a:rPr lang="en-US" sz="4400" b="1" dirty="0">
                <a:effectLst/>
                <a:latin typeface="Roboto" panose="02000000000000000000" pitchFamily="2" charset="0"/>
                <a:ea typeface="Arial" panose="020B0604020202020204" pitchFamily="34" charset="0"/>
                <a:cs typeface="Arial" panose="020B0604020202020204" pitchFamily="34" charset="0"/>
              </a:rPr>
              <a:t>2026 AEIX Lighthouse Award Submission</a:t>
            </a:r>
          </a:p>
          <a:p>
            <a:pPr marL="0" indent="0" defTabSz="435808">
              <a:lnSpc>
                <a:spcPct val="100000"/>
              </a:lnSpc>
              <a:spcAft>
                <a:spcPts val="600"/>
              </a:spcAft>
            </a:pPr>
            <a:endParaRPr lang="en-US" sz="4400" b="1" dirty="0">
              <a:latin typeface="Roboto" panose="02000000000000000000" pitchFamily="2" charset="0"/>
              <a:ea typeface="Arial" panose="020B0604020202020204" pitchFamily="34" charset="0"/>
              <a:cs typeface="Arial" panose="020B0604020202020204" pitchFamily="34" charset="0"/>
            </a:endParaRPr>
          </a:p>
          <a:p>
            <a:pPr marL="0" indent="0" defTabSz="435808">
              <a:lnSpc>
                <a:spcPct val="100000"/>
              </a:lnSpc>
              <a:spcAft>
                <a:spcPts val="600"/>
              </a:spcAft>
            </a:pPr>
            <a:r>
              <a:rPr lang="en-US" sz="2400" b="1" i="1" dirty="0">
                <a:effectLst/>
                <a:latin typeface="Roboto" panose="02000000000000000000" pitchFamily="2" charset="0"/>
                <a:ea typeface="Arial" panose="020B0604020202020204" pitchFamily="34" charset="0"/>
                <a:cs typeface="Arial" panose="020B0604020202020204" pitchFamily="34" charset="0"/>
              </a:rPr>
              <a:t>Advancing Patient Safety Through Systemwide Language Access Transformation</a:t>
            </a:r>
            <a:endParaRPr lang="en-US" sz="2400" b="1" i="1" dirty="0">
              <a:solidFill>
                <a:srgbClr val="064E44"/>
              </a:solidFill>
              <a:latin typeface="Fira Sans" panose="020B0503050000020004" pitchFamily="34" charset="0"/>
              <a:ea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4FFA515F-2683-204A-A5A6-58893AE89721}"/>
              </a:ext>
            </a:extLst>
          </p:cNvPr>
          <p:cNvCxnSpPr>
            <a:cxnSpLocks/>
          </p:cNvCxnSpPr>
          <p:nvPr/>
        </p:nvCxnSpPr>
        <p:spPr>
          <a:xfrm flipH="1">
            <a:off x="685518" y="4248907"/>
            <a:ext cx="6016248" cy="0"/>
          </a:xfrm>
          <a:prstGeom prst="line">
            <a:avLst/>
          </a:prstGeom>
          <a:ln w="12700">
            <a:solidFill>
              <a:srgbClr val="00927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5733BEF-653C-27E7-603F-366FF2B40251}"/>
              </a:ext>
            </a:extLst>
          </p:cNvPr>
          <p:cNvPicPr>
            <a:picLocks noChangeAspect="1"/>
          </p:cNvPicPr>
          <p:nvPr/>
        </p:nvPicPr>
        <p:blipFill>
          <a:blip r:embed="rId3"/>
          <a:srcRect/>
          <a:stretch/>
        </p:blipFill>
        <p:spPr>
          <a:xfrm>
            <a:off x="796271" y="903350"/>
            <a:ext cx="3620916" cy="983507"/>
          </a:xfrm>
          <a:prstGeom prst="rect">
            <a:avLst/>
          </a:prstGeom>
        </p:spPr>
      </p:pic>
    </p:spTree>
    <p:extLst>
      <p:ext uri="{BB962C8B-B14F-4D97-AF65-F5344CB8AC3E}">
        <p14:creationId xmlns:p14="http://schemas.microsoft.com/office/powerpoint/2010/main" val="2243064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E8721-0D70-32E1-E704-B163CAB4AE02}"/>
              </a:ext>
            </a:extLst>
          </p:cNvPr>
          <p:cNvSpPr>
            <a:spLocks noGrp="1"/>
          </p:cNvSpPr>
          <p:nvPr>
            <p:ph type="title"/>
          </p:nvPr>
        </p:nvSpPr>
        <p:spPr/>
        <p:txBody>
          <a:bodyPr/>
          <a:lstStyle/>
          <a:p>
            <a:r>
              <a:rPr lang="en-US" dirty="0"/>
              <a:t>Sustaining the Improvement</a:t>
            </a:r>
          </a:p>
        </p:txBody>
      </p:sp>
      <p:sp>
        <p:nvSpPr>
          <p:cNvPr id="4" name="Rectangle 1">
            <a:extLst>
              <a:ext uri="{FF2B5EF4-FFF2-40B4-BE49-F238E27FC236}">
                <a16:creationId xmlns:a16="http://schemas.microsoft.com/office/drawing/2014/main" id="{2BF3BF43-93B6-6137-F258-05AAA06281E3}"/>
              </a:ext>
            </a:extLst>
          </p:cNvPr>
          <p:cNvSpPr>
            <a:spLocks noGrp="1" noChangeArrowheads="1"/>
          </p:cNvSpPr>
          <p:nvPr>
            <p:ph idx="1"/>
          </p:nvPr>
        </p:nvSpPr>
        <p:spPr bwMode="auto">
          <a:xfrm>
            <a:off x="838199" y="1501796"/>
            <a:ext cx="9209567"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Language Access Oversight Committee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Responsibilities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chemeClr val="tx1"/>
              </a:solidFill>
              <a:effectLst/>
              <a:latin typeface="Arial" panose="020B0604020202020204" pitchFamily="34" charset="0"/>
            </a:endParaRPr>
          </a:p>
          <a:p>
            <a:pPr marL="0" marR="0" lvl="0" indent="0">
              <a:lnSpc>
                <a:spcPct val="100000"/>
              </a:lnSpc>
              <a:spcBef>
                <a:spcPts val="0"/>
              </a:spcBef>
              <a:spcAft>
                <a:spcPts val="0"/>
              </a:spcAft>
              <a:buFont typeface="Symbol" panose="05050102010706020507" pitchFamily="18" charset="2"/>
              <a:buChar char=""/>
            </a:pPr>
            <a:r>
              <a:rPr lang="en-US" sz="1600" dirty="0">
                <a:latin typeface="Arial" panose="020B0604020202020204" pitchFamily="34" charset="0"/>
                <a:ea typeface="Aptos" panose="020B0004020202020204" pitchFamily="34" charset="0"/>
                <a:cs typeface="Arial" panose="020B0604020202020204" pitchFamily="34" charset="0"/>
              </a:rPr>
              <a:t>Creation of system wide infrastructure to provide resources, education and feedback for sustainability</a:t>
            </a:r>
          </a:p>
          <a:p>
            <a:pPr marL="0" marR="0" lvl="0" indent="0">
              <a:lnSpc>
                <a:spcPct val="100000"/>
              </a:lnSpc>
              <a:spcBef>
                <a:spcPts val="0"/>
              </a:spcBef>
              <a:spcAft>
                <a:spcPts val="0"/>
              </a:spcAft>
              <a:buFont typeface="Symbol" panose="05050102010706020507" pitchFamily="18" charset="2"/>
              <a:buChar char=""/>
            </a:pPr>
            <a:r>
              <a:rPr lang="en-US" sz="1600" dirty="0">
                <a:latin typeface="Arial" panose="020B0604020202020204" pitchFamily="34" charset="0"/>
                <a:ea typeface="Aptos" panose="020B0004020202020204" pitchFamily="34" charset="0"/>
                <a:cs typeface="Arial" panose="020B0604020202020204" pitchFamily="34" charset="0"/>
              </a:rPr>
              <a:t>Assess and monitor  the language needs of patients/residents/companions at the facility</a:t>
            </a:r>
          </a:p>
          <a:p>
            <a:pPr marL="0" indent="0">
              <a:lnSpc>
                <a:spcPct val="100000"/>
              </a:lnSpc>
              <a:spcBef>
                <a:spcPts val="0"/>
              </a:spcBef>
              <a:buFont typeface="Symbol" panose="05050102010706020507" pitchFamily="18" charset="2"/>
              <a:buChar char=""/>
            </a:pPr>
            <a:r>
              <a:rPr lang="en-US" sz="1600" dirty="0">
                <a:latin typeface="Arial" panose="020B0604020202020204" pitchFamily="34" charset="0"/>
                <a:ea typeface="Aptos" panose="020B0004020202020204" pitchFamily="34" charset="0"/>
                <a:cs typeface="Arial" panose="020B0604020202020204" pitchFamily="34" charset="0"/>
              </a:rPr>
              <a:t>Monitor and evaluate the effectiveness of language access initiatives and make necessary adjustments</a:t>
            </a:r>
          </a:p>
          <a:p>
            <a:pPr marL="0" marR="0" lvl="0" indent="0">
              <a:lnSpc>
                <a:spcPct val="100000"/>
              </a:lnSpc>
              <a:spcBef>
                <a:spcPts val="0"/>
              </a:spcBef>
              <a:spcAft>
                <a:spcPts val="0"/>
              </a:spcAft>
              <a:buFont typeface="Symbol" panose="05050102010706020507" pitchFamily="18" charset="2"/>
              <a:buChar char=""/>
            </a:pPr>
            <a:r>
              <a:rPr lang="en-US" sz="1600" dirty="0">
                <a:latin typeface="Arial" panose="020B0604020202020204" pitchFamily="34" charset="0"/>
                <a:ea typeface="Aptos" panose="020B0004020202020204" pitchFamily="34" charset="0"/>
                <a:cs typeface="Arial" panose="020B0604020202020204" pitchFamily="34" charset="0"/>
              </a:rPr>
              <a:t>Develop and recommend policies and procedures to improve access</a:t>
            </a:r>
          </a:p>
          <a:p>
            <a:pPr marL="0" marR="0" lvl="0" indent="0">
              <a:lnSpc>
                <a:spcPct val="100000"/>
              </a:lnSpc>
              <a:spcBef>
                <a:spcPts val="0"/>
              </a:spcBef>
              <a:spcAft>
                <a:spcPts val="0"/>
              </a:spcAft>
              <a:buFont typeface="Symbol" panose="05050102010706020507" pitchFamily="18" charset="2"/>
              <a:buChar char=""/>
            </a:pPr>
            <a:r>
              <a:rPr lang="en-US" sz="1600" dirty="0">
                <a:latin typeface="Arial" panose="020B0604020202020204" pitchFamily="34" charset="0"/>
                <a:ea typeface="Aptos" panose="020B0004020202020204" pitchFamily="34" charset="0"/>
                <a:cs typeface="Arial" panose="020B0604020202020204" pitchFamily="34" charset="0"/>
              </a:rPr>
              <a:t>Ensure compliance with applicable requirements </a:t>
            </a:r>
          </a:p>
          <a:p>
            <a:pPr marL="0" marR="0" lvl="0" indent="0">
              <a:lnSpc>
                <a:spcPct val="100000"/>
              </a:lnSpc>
              <a:spcBef>
                <a:spcPts val="0"/>
              </a:spcBef>
              <a:spcAft>
                <a:spcPts val="0"/>
              </a:spcAft>
              <a:buFont typeface="Symbol" panose="05050102010706020507" pitchFamily="18" charset="2"/>
              <a:buChar char=""/>
            </a:pPr>
            <a:r>
              <a:rPr lang="en-US" sz="1600" dirty="0">
                <a:latin typeface="Arial" panose="020B0604020202020204" pitchFamily="34" charset="0"/>
                <a:ea typeface="Aptos" panose="020B0004020202020204" pitchFamily="34" charset="0"/>
                <a:cs typeface="Arial" panose="020B0604020202020204" pitchFamily="34" charset="0"/>
              </a:rPr>
              <a:t>Promote cultural competency within the health system</a:t>
            </a:r>
          </a:p>
          <a:p>
            <a:pPr marL="0" marR="0" lvl="0" indent="0">
              <a:lnSpc>
                <a:spcPct val="100000"/>
              </a:lnSpc>
              <a:spcBef>
                <a:spcPts val="0"/>
              </a:spcBef>
              <a:spcAft>
                <a:spcPts val="0"/>
              </a:spcAft>
              <a:buFont typeface="Symbol" panose="05050102010706020507" pitchFamily="18" charset="2"/>
              <a:buChar char=""/>
            </a:pPr>
            <a:r>
              <a:rPr lang="en-US" sz="1600" dirty="0">
                <a:latin typeface="Arial" panose="020B0604020202020204" pitchFamily="34" charset="0"/>
                <a:ea typeface="Aptos" panose="020B0004020202020204" pitchFamily="34" charset="0"/>
                <a:cs typeface="Arial" panose="020B0604020202020204" pitchFamily="34" charset="0"/>
              </a:rPr>
              <a:t>Recommend and implement training and resources for staff</a:t>
            </a:r>
          </a:p>
          <a:p>
            <a:pPr marL="0" marR="0" lvl="0" indent="0">
              <a:lnSpc>
                <a:spcPct val="100000"/>
              </a:lnSpc>
              <a:spcBef>
                <a:spcPts val="0"/>
              </a:spcBef>
              <a:spcAft>
                <a:spcPts val="0"/>
              </a:spcAft>
              <a:buNone/>
            </a:pPr>
            <a:endParaRPr lang="en-US" sz="1600" dirty="0">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Ongoing Support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Weekly vendor collaboration meetings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Continuous performance monitoring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Organization-wide training and education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Leadership accountability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67431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E1D89-AA79-521D-A266-64D49293AA63}"/>
              </a:ext>
            </a:extLst>
          </p:cNvPr>
          <p:cNvSpPr>
            <a:spLocks noGrp="1"/>
          </p:cNvSpPr>
          <p:nvPr>
            <p:ph type="title"/>
          </p:nvPr>
        </p:nvSpPr>
        <p:spPr/>
        <p:txBody>
          <a:bodyPr/>
          <a:lstStyle/>
          <a:p>
            <a:r>
              <a:rPr lang="en-US" dirty="0"/>
              <a:t>Looking Ahead</a:t>
            </a:r>
          </a:p>
        </p:txBody>
      </p:sp>
      <p:sp>
        <p:nvSpPr>
          <p:cNvPr id="4" name="Rectangle 1">
            <a:extLst>
              <a:ext uri="{FF2B5EF4-FFF2-40B4-BE49-F238E27FC236}">
                <a16:creationId xmlns:a16="http://schemas.microsoft.com/office/drawing/2014/main" id="{09451DDE-0CC1-7A4E-4573-E48C0FED9F73}"/>
              </a:ext>
            </a:extLst>
          </p:cNvPr>
          <p:cNvSpPr>
            <a:spLocks noGrp="1" noChangeArrowheads="1"/>
          </p:cNvSpPr>
          <p:nvPr>
            <p:ph idx="1"/>
          </p:nvPr>
        </p:nvSpPr>
        <p:spPr bwMode="auto">
          <a:xfrm>
            <a:off x="838200" y="1859339"/>
            <a:ext cx="8794898"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Continuing the Journey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Future initiatives include: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Qualified bilingual team member program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Additional Epic enhancements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Expanded document translation services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Innovative technology solutions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Continued outcome monitoring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Ongoing improvement in equitable care delivery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Our Vision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To ensure every patient receives safe, equitable, and person-centered care regardless of language or communication needs.</a:t>
            </a:r>
          </a:p>
        </p:txBody>
      </p:sp>
    </p:spTree>
    <p:extLst>
      <p:ext uri="{BB962C8B-B14F-4D97-AF65-F5344CB8AC3E}">
        <p14:creationId xmlns:p14="http://schemas.microsoft.com/office/powerpoint/2010/main" val="2452203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63777-4C36-36FA-C408-62A79D939527}"/>
              </a:ext>
            </a:extLst>
          </p:cNvPr>
          <p:cNvSpPr>
            <a:spLocks noGrp="1"/>
          </p:cNvSpPr>
          <p:nvPr>
            <p:ph type="title"/>
          </p:nvPr>
        </p:nvSpPr>
        <p:spPr/>
        <p:txBody>
          <a:bodyPr/>
          <a:lstStyle/>
          <a:p>
            <a:r>
              <a:rPr lang="en-US" dirty="0"/>
              <a:t>Language Access is a Patient Safety Imperative</a:t>
            </a:r>
          </a:p>
        </p:txBody>
      </p:sp>
      <p:sp>
        <p:nvSpPr>
          <p:cNvPr id="4" name="Rectangle 1">
            <a:extLst>
              <a:ext uri="{FF2B5EF4-FFF2-40B4-BE49-F238E27FC236}">
                <a16:creationId xmlns:a16="http://schemas.microsoft.com/office/drawing/2014/main" id="{A4063098-9588-8A77-4FA0-D54A7A7CF443}"/>
              </a:ext>
            </a:extLst>
          </p:cNvPr>
          <p:cNvSpPr>
            <a:spLocks noGrp="1" noChangeArrowheads="1"/>
          </p:cNvSpPr>
          <p:nvPr>
            <p:ph idx="1"/>
          </p:nvPr>
        </p:nvSpPr>
        <p:spPr bwMode="auto">
          <a:xfrm>
            <a:off x="838200" y="2148190"/>
            <a:ext cx="680667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Riverside Language Access Program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Improved patient safety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Reduced communication-related risk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Enhanced regulatory compliance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Increased access to qualified interpreters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Improved workflows for care teams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Expanded equitable access to care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Established a sustainable systemwide model</a:t>
            </a:r>
          </a:p>
        </p:txBody>
      </p:sp>
    </p:spTree>
    <p:extLst>
      <p:ext uri="{BB962C8B-B14F-4D97-AF65-F5344CB8AC3E}">
        <p14:creationId xmlns:p14="http://schemas.microsoft.com/office/powerpoint/2010/main" val="991379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2344-F1F3-8B94-E0CC-47F71B4F0E90}"/>
              </a:ext>
            </a:extLst>
          </p:cNvPr>
          <p:cNvSpPr>
            <a:spLocks noGrp="1"/>
          </p:cNvSpPr>
          <p:nvPr>
            <p:ph type="title"/>
          </p:nvPr>
        </p:nvSpPr>
        <p:spPr/>
        <p:txBody>
          <a:bodyPr/>
          <a:lstStyle/>
          <a:p>
            <a:r>
              <a:rPr lang="en-US" dirty="0"/>
              <a:t>Why Language Access Matters</a:t>
            </a:r>
          </a:p>
        </p:txBody>
      </p:sp>
      <p:sp>
        <p:nvSpPr>
          <p:cNvPr id="4" name="Rectangle 1">
            <a:extLst>
              <a:ext uri="{FF2B5EF4-FFF2-40B4-BE49-F238E27FC236}">
                <a16:creationId xmlns:a16="http://schemas.microsoft.com/office/drawing/2014/main" id="{9EE49363-E453-CDAE-A219-9D13FFF3EDB2}"/>
              </a:ext>
            </a:extLst>
          </p:cNvPr>
          <p:cNvSpPr>
            <a:spLocks noGrp="1" noChangeArrowheads="1"/>
          </p:cNvSpPr>
          <p:nvPr>
            <p:ph idx="1"/>
          </p:nvPr>
        </p:nvSpPr>
        <p:spPr bwMode="auto">
          <a:xfrm>
            <a:off x="838201" y="1282903"/>
            <a:ext cx="10028274"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Communication is a Patient Safety Imperative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Patients with Limited English Proficiency (LEP) are at increased risk for: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Communication-related medical errors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Delays in diagnosis and treatment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Longer hospital stays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Avoidable readmissions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Poor understanding of discharge instructions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Adverse health outcomes</a:t>
            </a:r>
          </a:p>
          <a:p>
            <a:pPr marL="0" marR="0" lvl="0" indent="0" algn="l" defTabSz="914400" rtl="0" eaLnBrk="0" fontAlgn="base" latinLnBrk="0" hangingPunct="0">
              <a:lnSpc>
                <a:spcPct val="100000"/>
              </a:lnSpc>
              <a:spcBef>
                <a:spcPct val="0"/>
              </a:spcBef>
              <a:spcAft>
                <a:spcPct val="0"/>
              </a:spcAft>
              <a:buClrTx/>
              <a:buSzTx/>
              <a:buNone/>
              <a:tabLst/>
            </a:pPr>
            <a:endParaRPr lang="en-US" altLang="en-US" sz="2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Our Commitment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Every patient deserves safe, equitable, and understandable care regardless of language preference or communication needs.</a:t>
            </a:r>
          </a:p>
        </p:txBody>
      </p:sp>
    </p:spTree>
    <p:extLst>
      <p:ext uri="{BB962C8B-B14F-4D97-AF65-F5344CB8AC3E}">
        <p14:creationId xmlns:p14="http://schemas.microsoft.com/office/powerpoint/2010/main" val="2815802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A2E32-E4E3-7A42-FA5F-2E939DABDA26}"/>
              </a:ext>
            </a:extLst>
          </p:cNvPr>
          <p:cNvSpPr>
            <a:spLocks noGrp="1"/>
          </p:cNvSpPr>
          <p:nvPr>
            <p:ph type="title"/>
          </p:nvPr>
        </p:nvSpPr>
        <p:spPr/>
        <p:txBody>
          <a:bodyPr/>
          <a:lstStyle/>
          <a:p>
            <a:r>
              <a:rPr lang="en-US" dirty="0"/>
              <a:t>Recognizing the Risk</a:t>
            </a:r>
          </a:p>
        </p:txBody>
      </p:sp>
      <p:sp>
        <p:nvSpPr>
          <p:cNvPr id="4" name="Rectangle 1">
            <a:extLst>
              <a:ext uri="{FF2B5EF4-FFF2-40B4-BE49-F238E27FC236}">
                <a16:creationId xmlns:a16="http://schemas.microsoft.com/office/drawing/2014/main" id="{FFC07685-4837-E227-D93A-988CA13B116F}"/>
              </a:ext>
            </a:extLst>
          </p:cNvPr>
          <p:cNvSpPr>
            <a:spLocks noGrp="1" noChangeArrowheads="1"/>
          </p:cNvSpPr>
          <p:nvPr>
            <p:ph idx="1"/>
          </p:nvPr>
        </p:nvSpPr>
        <p:spPr bwMode="auto">
          <a:xfrm>
            <a:off x="838200" y="1877639"/>
            <a:ext cx="10372106"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Gap Analysis Findings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Challenges Identified</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Inconsistent documentation of interpreter needs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Reliance on family members for interpretation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Limited interpreter availability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Restricted onsite language options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Scheduling barriers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Variable workflows across care settings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Limited access to interpreter equipment</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800" dirty="0">
                <a:latin typeface="Arial" panose="020B0604020202020204" pitchFamily="34" charset="0"/>
              </a:rPr>
              <a:t>Inconsistent Wi-Fi availability and connectivity </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1800" dirty="0">
              <a:latin typeface="Arial" panose="020B0604020202020204" pitchFamily="34" charset="0"/>
            </a:endParaRPr>
          </a:p>
          <a:p>
            <a:pPr marL="0" lvl="0" indent="0" eaLnBrk="0" fontAlgn="base" hangingPunct="0">
              <a:lnSpc>
                <a:spcPct val="100000"/>
              </a:lnSpc>
              <a:spcBef>
                <a:spcPct val="0"/>
              </a:spcBef>
              <a:spcAft>
                <a:spcPct val="0"/>
              </a:spcAft>
              <a:buNone/>
            </a:pPr>
            <a:r>
              <a:rPr lang="en-US" altLang="en-US" sz="1800" b="1" dirty="0">
                <a:latin typeface="Arial" panose="020B0604020202020204" pitchFamily="34" charset="0"/>
              </a:rPr>
              <a:t>Patient Safety Risks</a:t>
            </a:r>
            <a:endParaRPr lang="en-US" altLang="en-US" sz="18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Communication breakdowns</a:t>
            </a:r>
          </a:p>
          <a:p>
            <a:pPr marL="0" lv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Misunderstanding of care plans</a:t>
            </a:r>
          </a:p>
          <a:p>
            <a:pPr marL="0" lv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Informed consent concerns</a:t>
            </a:r>
          </a:p>
          <a:p>
            <a:pPr marL="0" lv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Increased risk of adverse events</a:t>
            </a:r>
          </a:p>
          <a:p>
            <a:pPr marL="0" lv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Preventable readmissions</a:t>
            </a:r>
          </a:p>
          <a:p>
            <a:pPr marL="0" lv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Regulatory and compliance vulnerabilities</a:t>
            </a:r>
          </a:p>
          <a:p>
            <a:pPr marL="0" lvl="0" indent="0" eaLnBrk="0" fontAlgn="base" hangingPunct="0">
              <a:lnSpc>
                <a:spcPct val="100000"/>
              </a:lnSpc>
              <a:spcBef>
                <a:spcPct val="0"/>
              </a:spcBef>
              <a:spcAft>
                <a:spcPct val="0"/>
              </a:spcAft>
              <a:buNone/>
            </a:pPr>
            <a:endParaRPr lang="en-US" altLang="en-US" sz="1800" b="1" dirty="0">
              <a:latin typeface="Arial" panose="020B0604020202020204" pitchFamily="34" charset="0"/>
            </a:endParaRPr>
          </a:p>
          <a:p>
            <a:pPr marL="0" lvl="0" indent="0" eaLnBrk="0" fontAlgn="base" hangingPunct="0">
              <a:lnSpc>
                <a:spcPct val="100000"/>
              </a:lnSpc>
              <a:spcBef>
                <a:spcPct val="0"/>
              </a:spcBef>
              <a:spcAft>
                <a:spcPct val="0"/>
              </a:spcAft>
              <a:buNone/>
            </a:pPr>
            <a:r>
              <a:rPr lang="en-US" altLang="en-US" sz="1800" b="1" i="1" dirty="0">
                <a:latin typeface="Arial" panose="020B0604020202020204" pitchFamily="34" charset="0"/>
              </a:rPr>
              <a:t>Finding:</a:t>
            </a:r>
            <a:r>
              <a:rPr lang="en-US" altLang="en-US" sz="1800" i="1" dirty="0">
                <a:latin typeface="Arial" panose="020B0604020202020204" pitchFamily="34" charset="0"/>
              </a:rPr>
              <a:t> Language access was not consistently available, visible, or embedded into care delivery across the health system.</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64022192"/>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B8720-D80B-13EF-54AC-AA1096C5F5DD}"/>
              </a:ext>
            </a:extLst>
          </p:cNvPr>
          <p:cNvSpPr>
            <a:spLocks noGrp="1"/>
          </p:cNvSpPr>
          <p:nvPr>
            <p:ph type="title"/>
          </p:nvPr>
        </p:nvSpPr>
        <p:spPr/>
        <p:txBody>
          <a:bodyPr/>
          <a:lstStyle/>
          <a:p>
            <a:r>
              <a:rPr lang="en-US" dirty="0"/>
              <a:t>A Systemwide Response </a:t>
            </a:r>
          </a:p>
        </p:txBody>
      </p:sp>
      <p:sp>
        <p:nvSpPr>
          <p:cNvPr id="4" name="Rectangle 1">
            <a:extLst>
              <a:ext uri="{FF2B5EF4-FFF2-40B4-BE49-F238E27FC236}">
                <a16:creationId xmlns:a16="http://schemas.microsoft.com/office/drawing/2014/main" id="{DA0D42A9-5E4F-0189-E40A-CDA482A591B5}"/>
              </a:ext>
            </a:extLst>
          </p:cNvPr>
          <p:cNvSpPr>
            <a:spLocks noGrp="1" noChangeArrowheads="1"/>
          </p:cNvSpPr>
          <p:nvPr>
            <p:ph idx="1"/>
          </p:nvPr>
        </p:nvSpPr>
        <p:spPr bwMode="auto">
          <a:xfrm>
            <a:off x="944525" y="1129065"/>
            <a:ext cx="8940281"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Riverside's Language Access Transformation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Resources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Comprehensive RFP process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New language services vendor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Expanded onsite and remote interpretation options</a:t>
            </a:r>
          </a:p>
          <a:p>
            <a:pPr marL="0" marR="0" lvl="0" indent="0" algn="l" defTabSz="914400" rtl="0" eaLnBrk="0" fontAlgn="base" latinLnBrk="0" hangingPunct="0">
              <a:lnSpc>
                <a:spcPct val="100000"/>
              </a:lnSpc>
              <a:spcBef>
                <a:spcPct val="0"/>
              </a:spcBef>
              <a:spcAft>
                <a:spcPct val="0"/>
              </a:spcAft>
              <a:buClrTx/>
              <a:buSzTx/>
              <a:buNone/>
              <a:tabLst/>
            </a:pPr>
            <a:endParaRPr lang="en-US" altLang="en-US" sz="1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Education &amp; Awareness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Leadership engagement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Frontline team education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Job aids and 24/7 intranet resources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Technology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Epic enhancements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Increased interpreter equipment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Language identification tools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IT ownership of equipment</a:t>
            </a:r>
            <a:r>
              <a:rPr lang="en-US" altLang="en-US" sz="1400" dirty="0">
                <a:latin typeface="Arial" panose="020B0604020202020204" pitchFamily="34" charset="0"/>
              </a:rPr>
              <a:t> troubleshooting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IT engagement to </a:t>
            </a:r>
            <a:r>
              <a:rPr lang="en-US" altLang="en-US" sz="1400" dirty="0">
                <a:latin typeface="Arial" panose="020B0604020202020204" pitchFamily="34" charset="0"/>
              </a:rPr>
              <a:t>monitor interpreter equipment, phones and iPads </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400" dirty="0">
                <a:latin typeface="Arial" panose="020B0604020202020204" pitchFamily="34" charset="0"/>
              </a:rPr>
              <a:t>IT initiative to enhance W-Fi capabilities across system</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Governance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Oversight Committee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Standardized policies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Ongoing monitoring and accountability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80447816"/>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39415-44F6-FF0C-F315-DE24C0DAD8AD}"/>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a:solidFill>
                  <a:srgbClr val="FFFFFF"/>
                </a:solidFill>
                <a:latin typeface="+mj-lt"/>
                <a:ea typeface="+mj-ea"/>
                <a:cs typeface="+mj-cs"/>
              </a:rPr>
              <a:t>Expanding Interpreter Access- Improved Availability &amp; Performance </a:t>
            </a:r>
          </a:p>
        </p:txBody>
      </p:sp>
      <p:graphicFrame>
        <p:nvGraphicFramePr>
          <p:cNvPr id="4" name="Content Placeholder 3">
            <a:extLst>
              <a:ext uri="{FF2B5EF4-FFF2-40B4-BE49-F238E27FC236}">
                <a16:creationId xmlns:a16="http://schemas.microsoft.com/office/drawing/2014/main" id="{42443D7F-5003-FB46-97C3-72A2B9B55B63}"/>
              </a:ext>
            </a:extLst>
          </p:cNvPr>
          <p:cNvGraphicFramePr>
            <a:graphicFrameLocks noGrp="1"/>
          </p:cNvGraphicFramePr>
          <p:nvPr>
            <p:ph idx="1"/>
            <p:extLst>
              <p:ext uri="{D42A27DB-BD31-4B8C-83A1-F6EECF244321}">
                <p14:modId xmlns:p14="http://schemas.microsoft.com/office/powerpoint/2010/main" val="1635200731"/>
              </p:ext>
            </p:extLst>
          </p:nvPr>
        </p:nvGraphicFramePr>
        <p:xfrm>
          <a:off x="4038600" y="1313341"/>
          <a:ext cx="7188200" cy="4227932"/>
        </p:xfrm>
        <a:graphic>
          <a:graphicData uri="http://schemas.openxmlformats.org/drawingml/2006/table">
            <a:tbl>
              <a:tblPr firstRow="1" bandRow="1">
                <a:noFill/>
              </a:tblPr>
              <a:tblGrid>
                <a:gridCol w="3366164">
                  <a:extLst>
                    <a:ext uri="{9D8B030D-6E8A-4147-A177-3AD203B41FA5}">
                      <a16:colId xmlns:a16="http://schemas.microsoft.com/office/drawing/2014/main" val="2245732056"/>
                    </a:ext>
                  </a:extLst>
                </a:gridCol>
                <a:gridCol w="1580587">
                  <a:extLst>
                    <a:ext uri="{9D8B030D-6E8A-4147-A177-3AD203B41FA5}">
                      <a16:colId xmlns:a16="http://schemas.microsoft.com/office/drawing/2014/main" val="3274526829"/>
                    </a:ext>
                  </a:extLst>
                </a:gridCol>
                <a:gridCol w="2241449">
                  <a:extLst>
                    <a:ext uri="{9D8B030D-6E8A-4147-A177-3AD203B41FA5}">
                      <a16:colId xmlns:a16="http://schemas.microsoft.com/office/drawing/2014/main" val="4176531092"/>
                    </a:ext>
                  </a:extLst>
                </a:gridCol>
              </a:tblGrid>
              <a:tr h="995934">
                <a:tc>
                  <a:txBody>
                    <a:bodyPr/>
                    <a:lstStyle/>
                    <a:p>
                      <a:pPr rtl="0">
                        <a:buNone/>
                      </a:pPr>
                      <a:r>
                        <a:rPr lang="en-US" sz="2500" b="0" cap="none" spc="0" dirty="0">
                          <a:solidFill>
                            <a:schemeClr val="tx1"/>
                          </a:solidFill>
                          <a:effectLst/>
                        </a:rPr>
                        <a:t>Measure</a:t>
                      </a:r>
                    </a:p>
                  </a:txBody>
                  <a:tcPr marL="0" marR="143644" marT="28729" marB="143644" anchor="b">
                    <a:lnL w="12700" cmpd="sng">
                      <a:noFill/>
                    </a:lnL>
                    <a:lnR w="12700" cmpd="sng">
                      <a:noFill/>
                    </a:lnR>
                    <a:lnT w="9525" cap="flat" cmpd="sng" algn="ctr">
                      <a:noFill/>
                      <a:prstDash val="solid"/>
                    </a:lnT>
                    <a:lnB w="38100" cmpd="sng">
                      <a:noFill/>
                    </a:lnB>
                    <a:noFill/>
                  </a:tcPr>
                </a:tc>
                <a:tc>
                  <a:txBody>
                    <a:bodyPr/>
                    <a:lstStyle/>
                    <a:p>
                      <a:pPr rtl="0">
                        <a:buNone/>
                      </a:pPr>
                      <a:r>
                        <a:rPr lang="en-US" sz="2500" b="0" cap="none" spc="0" dirty="0">
                          <a:solidFill>
                            <a:schemeClr val="tx1"/>
                          </a:solidFill>
                          <a:effectLst/>
                        </a:rPr>
                        <a:t>Previous State</a:t>
                      </a:r>
                    </a:p>
                  </a:txBody>
                  <a:tcPr marL="0" marR="143644" marT="28729" marB="143644" anchor="b">
                    <a:lnL w="12700" cmpd="sng">
                      <a:noFill/>
                    </a:lnL>
                    <a:lnR w="12700" cmpd="sng">
                      <a:noFill/>
                    </a:lnR>
                    <a:lnT w="9525" cap="flat" cmpd="sng" algn="ctr">
                      <a:noFill/>
                      <a:prstDash val="solid"/>
                    </a:lnT>
                    <a:lnB w="38100" cmpd="sng">
                      <a:noFill/>
                    </a:lnB>
                    <a:noFill/>
                  </a:tcPr>
                </a:tc>
                <a:tc>
                  <a:txBody>
                    <a:bodyPr/>
                    <a:lstStyle/>
                    <a:p>
                      <a:pPr rtl="0">
                        <a:buNone/>
                      </a:pPr>
                      <a:r>
                        <a:rPr lang="en-US" sz="2500" b="0" cap="none" spc="0">
                          <a:solidFill>
                            <a:schemeClr val="tx1"/>
                          </a:solidFill>
                          <a:effectLst/>
                        </a:rPr>
                        <a:t>Current State</a:t>
                      </a:r>
                    </a:p>
                  </a:txBody>
                  <a:tcPr marL="0" marR="143644" marT="28729" marB="143644"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3506960013"/>
                  </a:ext>
                </a:extLst>
              </a:tr>
              <a:tr h="531484">
                <a:tc>
                  <a:txBody>
                    <a:bodyPr/>
                    <a:lstStyle/>
                    <a:p>
                      <a:pPr rtl="0">
                        <a:buNone/>
                      </a:pPr>
                      <a:r>
                        <a:rPr lang="en-US" sz="1900" cap="none" spc="0">
                          <a:solidFill>
                            <a:schemeClr val="tx1"/>
                          </a:solidFill>
                          <a:effectLst/>
                        </a:rPr>
                        <a:t>Onsite Languages Available</a:t>
                      </a:r>
                    </a:p>
                  </a:txBody>
                  <a:tcPr marL="0" marR="143644" marT="43093" marB="143644" anchor="ctr">
                    <a:lnL w="12700" cmpd="sng">
                      <a:noFill/>
                      <a:prstDash val="solid"/>
                    </a:lnL>
                    <a:lnR w="12700" cmpd="sng">
                      <a:noFill/>
                      <a:prstDash val="solid"/>
                    </a:lnR>
                    <a:lnT w="38100" cmpd="sng">
                      <a:noFill/>
                    </a:lnT>
                    <a:lnB w="9525" cap="flat" cmpd="sng" algn="ctr">
                      <a:solidFill>
                        <a:schemeClr val="tx1"/>
                      </a:solidFill>
                      <a:prstDash val="solid"/>
                    </a:lnB>
                    <a:noFill/>
                  </a:tcPr>
                </a:tc>
                <a:tc>
                  <a:txBody>
                    <a:bodyPr/>
                    <a:lstStyle/>
                    <a:p>
                      <a:pPr rtl="0">
                        <a:buNone/>
                      </a:pPr>
                      <a:r>
                        <a:rPr lang="en-US" sz="1900" cap="none" spc="0">
                          <a:solidFill>
                            <a:schemeClr val="tx1"/>
                          </a:solidFill>
                          <a:effectLst/>
                        </a:rPr>
                        <a:t>2</a:t>
                      </a:r>
                    </a:p>
                  </a:txBody>
                  <a:tcPr marL="0" marR="143644" marT="43093" marB="143644" anchor="ctr">
                    <a:lnL w="12700" cmpd="sng">
                      <a:noFill/>
                      <a:prstDash val="solid"/>
                    </a:lnL>
                    <a:lnR w="12700" cmpd="sng">
                      <a:noFill/>
                      <a:prstDash val="solid"/>
                    </a:lnR>
                    <a:lnT w="38100" cmpd="sng">
                      <a:noFill/>
                    </a:lnT>
                    <a:lnB w="9525" cap="flat" cmpd="sng" algn="ctr">
                      <a:solidFill>
                        <a:schemeClr val="tx1"/>
                      </a:solidFill>
                      <a:prstDash val="solid"/>
                    </a:lnB>
                    <a:noFill/>
                  </a:tcPr>
                </a:tc>
                <a:tc>
                  <a:txBody>
                    <a:bodyPr/>
                    <a:lstStyle/>
                    <a:p>
                      <a:pPr rtl="0">
                        <a:buNone/>
                      </a:pPr>
                      <a:r>
                        <a:rPr lang="en-US" sz="1900" cap="none" spc="0">
                          <a:solidFill>
                            <a:schemeClr val="tx1"/>
                          </a:solidFill>
                          <a:effectLst/>
                        </a:rPr>
                        <a:t>37</a:t>
                      </a:r>
                    </a:p>
                  </a:txBody>
                  <a:tcPr marL="0" marR="143644" marT="43093" marB="143644" anchor="ctr">
                    <a:lnL w="12700" cmpd="sng">
                      <a:noFill/>
                      <a:prstDash val="solid"/>
                    </a:lnL>
                    <a:lnR w="12700" cmpd="sng">
                      <a:noFill/>
                      <a:prstDash val="solid"/>
                    </a:lnR>
                    <a:lnT w="38100" cmpd="sng">
                      <a:noFill/>
                    </a:lnT>
                    <a:lnB w="9525" cap="flat" cmpd="sng" algn="ctr">
                      <a:solidFill>
                        <a:schemeClr val="tx1"/>
                      </a:solidFill>
                      <a:prstDash val="solid"/>
                    </a:lnB>
                    <a:noFill/>
                  </a:tcPr>
                </a:tc>
                <a:extLst>
                  <a:ext uri="{0D108BD9-81ED-4DB2-BD59-A6C34878D82A}">
                    <a16:rowId xmlns:a16="http://schemas.microsoft.com/office/drawing/2014/main" val="2913593466"/>
                  </a:ext>
                </a:extLst>
              </a:tr>
              <a:tr h="531484">
                <a:tc>
                  <a:txBody>
                    <a:bodyPr/>
                    <a:lstStyle/>
                    <a:p>
                      <a:pPr rtl="0">
                        <a:buNone/>
                      </a:pPr>
                      <a:r>
                        <a:rPr lang="en-US" sz="1900" cap="none" spc="0">
                          <a:solidFill>
                            <a:schemeClr val="tx1"/>
                          </a:solidFill>
                          <a:effectLst/>
                        </a:rPr>
                        <a:t>Languages Utilized</a:t>
                      </a:r>
                    </a:p>
                  </a:txBody>
                  <a:tcPr marL="0" marR="143644" marT="43093" marB="143644" anchor="ctr">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rtl="0">
                        <a:buNone/>
                      </a:pPr>
                      <a:r>
                        <a:rPr lang="en-US" sz="1900" cap="none" spc="0">
                          <a:solidFill>
                            <a:schemeClr val="tx1"/>
                          </a:solidFill>
                          <a:effectLst/>
                        </a:rPr>
                        <a:t>N/A</a:t>
                      </a:r>
                    </a:p>
                  </a:txBody>
                  <a:tcPr marL="0" marR="143644" marT="43093" marB="143644" anchor="ctr">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rtl="0">
                        <a:buNone/>
                      </a:pPr>
                      <a:r>
                        <a:rPr lang="en-US" sz="1900" cap="none" spc="0">
                          <a:solidFill>
                            <a:schemeClr val="tx1"/>
                          </a:solidFill>
                          <a:effectLst/>
                        </a:rPr>
                        <a:t>26</a:t>
                      </a:r>
                    </a:p>
                  </a:txBody>
                  <a:tcPr marL="0" marR="143644" marT="43093" marB="143644" anchor="ctr">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35106125"/>
                  </a:ext>
                </a:extLst>
              </a:tr>
              <a:tr h="531484">
                <a:tc>
                  <a:txBody>
                    <a:bodyPr/>
                    <a:lstStyle/>
                    <a:p>
                      <a:pPr rtl="0">
                        <a:buNone/>
                      </a:pPr>
                      <a:r>
                        <a:rPr lang="en-US" sz="1900" cap="none" spc="0">
                          <a:solidFill>
                            <a:schemeClr val="tx1"/>
                          </a:solidFill>
                          <a:effectLst/>
                        </a:rPr>
                        <a:t>Overall Fill Rate</a:t>
                      </a:r>
                    </a:p>
                  </a:txBody>
                  <a:tcPr marL="0" marR="143644" marT="43093" marB="143644" anchor="ctr">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rtl="0">
                        <a:buNone/>
                      </a:pPr>
                      <a:r>
                        <a:rPr lang="en-US" sz="1900" cap="none" spc="0">
                          <a:solidFill>
                            <a:schemeClr val="tx1"/>
                          </a:solidFill>
                          <a:effectLst/>
                        </a:rPr>
                        <a:t>88%</a:t>
                      </a:r>
                    </a:p>
                  </a:txBody>
                  <a:tcPr marL="0" marR="143644" marT="43093" marB="143644" anchor="ctr">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rtl="0">
                        <a:buNone/>
                      </a:pPr>
                      <a:r>
                        <a:rPr lang="en-US" sz="1900" cap="none" spc="0">
                          <a:solidFill>
                            <a:schemeClr val="tx1"/>
                          </a:solidFill>
                          <a:effectLst/>
                        </a:rPr>
                        <a:t>97.64%</a:t>
                      </a:r>
                    </a:p>
                  </a:txBody>
                  <a:tcPr marL="0" marR="143644" marT="43093" marB="143644" anchor="ctr">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281404058"/>
                  </a:ext>
                </a:extLst>
              </a:tr>
              <a:tr h="818773">
                <a:tc>
                  <a:txBody>
                    <a:bodyPr/>
                    <a:lstStyle/>
                    <a:p>
                      <a:pPr rtl="0">
                        <a:buNone/>
                      </a:pPr>
                      <a:r>
                        <a:rPr lang="en-US" sz="1900" cap="none" spc="0">
                          <a:solidFill>
                            <a:schemeClr val="tx1"/>
                          </a:solidFill>
                          <a:effectLst/>
                        </a:rPr>
                        <a:t>Requests Filled Within 24 Hours</a:t>
                      </a:r>
                    </a:p>
                  </a:txBody>
                  <a:tcPr marL="0" marR="143644" marT="43093" marB="143644" anchor="ctr">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rtl="0">
                        <a:buNone/>
                      </a:pPr>
                      <a:r>
                        <a:rPr lang="en-US" sz="1900" cap="none" spc="0">
                          <a:solidFill>
                            <a:schemeClr val="tx1"/>
                          </a:solidFill>
                          <a:effectLst/>
                        </a:rPr>
                        <a:t>N/A</a:t>
                      </a:r>
                    </a:p>
                  </a:txBody>
                  <a:tcPr marL="0" marR="143644" marT="43093" marB="143644" anchor="ctr">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rtl="0">
                        <a:buNone/>
                      </a:pPr>
                      <a:r>
                        <a:rPr lang="en-US" sz="1900" cap="none" spc="0">
                          <a:solidFill>
                            <a:schemeClr val="tx1"/>
                          </a:solidFill>
                          <a:effectLst/>
                        </a:rPr>
                        <a:t>95%</a:t>
                      </a:r>
                    </a:p>
                  </a:txBody>
                  <a:tcPr marL="0" marR="143644" marT="43093" marB="143644" anchor="ctr">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604751133"/>
                  </a:ext>
                </a:extLst>
              </a:tr>
              <a:tr h="818773">
                <a:tc>
                  <a:txBody>
                    <a:bodyPr/>
                    <a:lstStyle/>
                    <a:p>
                      <a:pPr rtl="0">
                        <a:buNone/>
                      </a:pPr>
                      <a:r>
                        <a:rPr lang="en-US" sz="1900" cap="none" spc="0">
                          <a:solidFill>
                            <a:schemeClr val="tx1"/>
                          </a:solidFill>
                          <a:effectLst/>
                        </a:rPr>
                        <a:t>American Sign Language Fill Rate</a:t>
                      </a:r>
                    </a:p>
                  </a:txBody>
                  <a:tcPr marL="0" marR="143644" marT="43093" marB="143644" anchor="ctr">
                    <a:lnL w="12700" cmpd="sng">
                      <a:noFill/>
                      <a:prstDash val="solid"/>
                    </a:lnL>
                    <a:lnR w="12700" cmpd="sng">
                      <a:noFill/>
                      <a:prstDash val="solid"/>
                    </a:lnR>
                    <a:lnT w="12700" cmpd="sng">
                      <a:noFill/>
                      <a:prstDash val="solid"/>
                    </a:lnT>
                    <a:lnB w="12700" cmpd="sng">
                      <a:noFill/>
                      <a:prstDash val="solid"/>
                    </a:lnB>
                    <a:noFill/>
                  </a:tcPr>
                </a:tc>
                <a:tc>
                  <a:txBody>
                    <a:bodyPr/>
                    <a:lstStyle/>
                    <a:p>
                      <a:pPr rtl="0">
                        <a:buNone/>
                      </a:pPr>
                      <a:r>
                        <a:rPr lang="en-US" sz="1900" cap="none" spc="0">
                          <a:solidFill>
                            <a:schemeClr val="tx1"/>
                          </a:solidFill>
                          <a:effectLst/>
                        </a:rPr>
                        <a:t>67%</a:t>
                      </a:r>
                    </a:p>
                  </a:txBody>
                  <a:tcPr marL="0" marR="143644" marT="43093" marB="143644" anchor="ctr">
                    <a:lnL w="12700" cmpd="sng">
                      <a:noFill/>
                      <a:prstDash val="solid"/>
                    </a:lnL>
                    <a:lnR w="12700" cmpd="sng">
                      <a:noFill/>
                      <a:prstDash val="solid"/>
                    </a:lnR>
                    <a:lnT w="12700" cmpd="sng">
                      <a:noFill/>
                      <a:prstDash val="solid"/>
                    </a:lnT>
                    <a:lnB w="12700" cmpd="sng">
                      <a:noFill/>
                      <a:prstDash val="solid"/>
                    </a:lnB>
                    <a:noFill/>
                  </a:tcPr>
                </a:tc>
                <a:tc>
                  <a:txBody>
                    <a:bodyPr/>
                    <a:lstStyle/>
                    <a:p>
                      <a:pPr rtl="0">
                        <a:buNone/>
                      </a:pPr>
                      <a:r>
                        <a:rPr lang="en-US" sz="1900" cap="none" spc="0" dirty="0">
                          <a:solidFill>
                            <a:schemeClr val="tx1"/>
                          </a:solidFill>
                          <a:effectLst/>
                        </a:rPr>
                        <a:t>92.87%</a:t>
                      </a:r>
                    </a:p>
                  </a:txBody>
                  <a:tcPr marL="0" marR="143644" marT="43093" marB="143644"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161697390"/>
                  </a:ext>
                </a:extLst>
              </a:tr>
            </a:tbl>
          </a:graphicData>
        </a:graphic>
      </p:graphicFrame>
      <p:sp>
        <p:nvSpPr>
          <p:cNvPr id="6" name="Rectangle 1">
            <a:extLst>
              <a:ext uri="{FF2B5EF4-FFF2-40B4-BE49-F238E27FC236}">
                <a16:creationId xmlns:a16="http://schemas.microsoft.com/office/drawing/2014/main" id="{2806DC77-CC99-20E6-839B-1BD57B53F02C}"/>
              </a:ext>
            </a:extLst>
          </p:cNvPr>
          <p:cNvSpPr>
            <a:spLocks noChangeArrowheads="1"/>
          </p:cNvSpPr>
          <p:nvPr/>
        </p:nvSpPr>
        <p:spPr bwMode="auto">
          <a:xfrm>
            <a:off x="113121" y="62499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Patients now have significantly greater access to timely, qualified interpretation services throughout Riverside Health.</a:t>
            </a:r>
          </a:p>
        </p:txBody>
      </p:sp>
    </p:spTree>
    <p:extLst>
      <p:ext uri="{BB962C8B-B14F-4D97-AF65-F5344CB8AC3E}">
        <p14:creationId xmlns:p14="http://schemas.microsoft.com/office/powerpoint/2010/main" val="1379807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048087-94B4-3113-91C1-5612DF5C48D4}"/>
              </a:ext>
            </a:extLst>
          </p:cNvPr>
          <p:cNvSpPr>
            <a:spLocks noGrp="1"/>
          </p:cNvSpPr>
          <p:nvPr>
            <p:ph type="title"/>
          </p:nvPr>
        </p:nvSpPr>
        <p:spPr>
          <a:xfrm>
            <a:off x="686834" y="1153572"/>
            <a:ext cx="3200400" cy="4461163"/>
          </a:xfrm>
        </p:spPr>
        <p:txBody>
          <a:bodyPr>
            <a:normAutofit/>
          </a:bodyPr>
          <a:lstStyle/>
          <a:p>
            <a:r>
              <a:rPr lang="en-US">
                <a:solidFill>
                  <a:srgbClr val="FFFFFF"/>
                </a:solidFill>
              </a:rPr>
              <a:t>Leveraging Technology to Improve Care</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ectangle 1">
            <a:extLst>
              <a:ext uri="{FF2B5EF4-FFF2-40B4-BE49-F238E27FC236}">
                <a16:creationId xmlns:a16="http://schemas.microsoft.com/office/drawing/2014/main" id="{6012045A-95E9-1C43-9DE8-977B848C2899}"/>
              </a:ext>
            </a:extLst>
          </p:cNvPr>
          <p:cNvSpPr>
            <a:spLocks noGrp="1" noChangeArrowheads="1"/>
          </p:cNvSpPr>
          <p:nvPr>
            <p:ph idx="1"/>
          </p:nvPr>
        </p:nvSpPr>
        <p:spPr bwMode="auto">
          <a:xfrm>
            <a:off x="4447308" y="591344"/>
            <a:ext cx="6906491" cy="55856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200" b="1" i="0" u="none" strike="noStrike" cap="none" normalizeH="0" baseline="0">
                <a:ln>
                  <a:noFill/>
                </a:ln>
                <a:effectLst/>
                <a:latin typeface="Arial" panose="020B0604020202020204" pitchFamily="34" charset="0"/>
              </a:rPr>
              <a:t>Making Language Access Easier for Care Teams</a:t>
            </a:r>
          </a:p>
          <a:p>
            <a:pPr marL="0" marR="0" lvl="0" indent="0" defTabSz="914400" rtl="0" eaLnBrk="0" fontAlgn="base" latinLnBrk="0" hangingPunct="0">
              <a:spcBef>
                <a:spcPct val="0"/>
              </a:spcBef>
              <a:spcAft>
                <a:spcPts val="600"/>
              </a:spcAft>
              <a:buClrTx/>
              <a:buSzTx/>
              <a:buFontTx/>
              <a:buNone/>
              <a:tabLst/>
            </a:pPr>
            <a:r>
              <a:rPr kumimoji="0" lang="en-US" altLang="en-US" sz="2200" b="1" i="0" u="none" strike="noStrike" cap="none" normalizeH="0" baseline="0">
                <a:ln>
                  <a:noFill/>
                </a:ln>
                <a:effectLst/>
                <a:latin typeface="Arial" panose="020B0604020202020204" pitchFamily="34" charset="0"/>
              </a:rPr>
              <a:t>Increased Access</a:t>
            </a: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a:ln>
                  <a:noFill/>
                </a:ln>
                <a:effectLst/>
                <a:latin typeface="Arial" panose="020B0604020202020204" pitchFamily="34" charset="0"/>
              </a:rPr>
              <a:t>Deployment of 150+ interpreter iPads and carts</a:t>
            </a: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a:ln>
                  <a:noFill/>
                </a:ln>
                <a:effectLst/>
                <a:latin typeface="Arial" panose="020B0604020202020204" pitchFamily="34" charset="0"/>
              </a:rPr>
              <a:t>Expanded availability in inpatient, outpatient, urgent care, and ambulatory settings</a:t>
            </a:r>
          </a:p>
          <a:p>
            <a:pPr marL="0" marR="0" lvl="0" indent="0" defTabSz="914400" rtl="0" eaLnBrk="0" fontAlgn="base" latinLnBrk="0" hangingPunct="0">
              <a:spcBef>
                <a:spcPct val="0"/>
              </a:spcBef>
              <a:spcAft>
                <a:spcPts val="600"/>
              </a:spcAft>
              <a:buClrTx/>
              <a:buSzTx/>
              <a:buFontTx/>
              <a:buNone/>
              <a:tabLst/>
            </a:pPr>
            <a:r>
              <a:rPr kumimoji="0" lang="en-US" altLang="en-US" sz="2200" b="1" i="0" u="none" strike="noStrike" cap="none" normalizeH="0" baseline="0">
                <a:ln>
                  <a:noFill/>
                </a:ln>
                <a:effectLst/>
                <a:latin typeface="Arial" panose="020B0604020202020204" pitchFamily="34" charset="0"/>
              </a:rPr>
              <a:t>Epic Enhancements</a:t>
            </a: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a:ln>
                  <a:noFill/>
                </a:ln>
                <a:effectLst/>
                <a:latin typeface="Arial" panose="020B0604020202020204" pitchFamily="34" charset="0"/>
              </a:rPr>
              <a:t>Interpreter needs displayed on patient storyboard</a:t>
            </a: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a:ln>
                  <a:noFill/>
                </a:ln>
                <a:effectLst/>
                <a:latin typeface="Arial" panose="020B0604020202020204" pitchFamily="34" charset="0"/>
              </a:rPr>
              <a:t>Visibility for all members of the care team</a:t>
            </a:r>
          </a:p>
          <a:p>
            <a:pPr marL="0" marR="0" lvl="0" indent="0" defTabSz="914400" rtl="0" eaLnBrk="0" fontAlgn="base" latinLnBrk="0" hangingPunct="0">
              <a:spcBef>
                <a:spcPct val="0"/>
              </a:spcBef>
              <a:spcAft>
                <a:spcPts val="600"/>
              </a:spcAft>
              <a:buClrTx/>
              <a:buSzTx/>
              <a:buFontTx/>
              <a:buNone/>
              <a:tabLst/>
            </a:pPr>
            <a:r>
              <a:rPr kumimoji="0" lang="en-US" altLang="en-US" sz="2200" b="1" i="0" u="none" strike="noStrike" cap="none" normalizeH="0" baseline="0">
                <a:ln>
                  <a:noFill/>
                </a:ln>
                <a:effectLst/>
                <a:latin typeface="Arial" panose="020B0604020202020204" pitchFamily="34" charset="0"/>
              </a:rPr>
              <a:t>Outpatient Scheduling Improvements</a:t>
            </a: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a:ln>
                  <a:noFill/>
                </a:ln>
                <a:effectLst/>
                <a:latin typeface="Arial" panose="020B0604020202020204" pitchFamily="34" charset="0"/>
              </a:rPr>
              <a:t>"Needs Interpreter" field added to Daily Appointment Review dashboard</a:t>
            </a: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a:ln>
                  <a:noFill/>
                </a:ln>
                <a:effectLst/>
                <a:latin typeface="Arial" panose="020B0604020202020204" pitchFamily="34" charset="0"/>
              </a:rPr>
              <a:t>Improved proactive planning for interpreter services</a:t>
            </a:r>
          </a:p>
          <a:p>
            <a:pPr marL="0" marR="0" lvl="0" indent="0" defTabSz="914400" rtl="0" eaLnBrk="0" fontAlgn="base" latinLnBrk="0" hangingPunct="0">
              <a:spcBef>
                <a:spcPct val="0"/>
              </a:spcBef>
              <a:spcAft>
                <a:spcPts val="600"/>
              </a:spcAft>
              <a:buClrTx/>
              <a:buSzTx/>
              <a:buFontTx/>
              <a:buNone/>
              <a:tabLst/>
            </a:pPr>
            <a:r>
              <a:rPr kumimoji="0" lang="en-US" altLang="en-US" sz="2200" b="1" i="0" u="none" strike="noStrike" cap="none" normalizeH="0" baseline="0">
                <a:ln>
                  <a:noFill/>
                </a:ln>
                <a:effectLst/>
                <a:latin typeface="Arial" panose="020B0604020202020204" pitchFamily="34" charset="0"/>
              </a:rPr>
              <a:t>Infrastructure Improvements</a:t>
            </a: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a:ln>
                  <a:noFill/>
                </a:ln>
                <a:effectLst/>
                <a:latin typeface="Arial" panose="020B0604020202020204" pitchFamily="34" charset="0"/>
              </a:rPr>
              <a:t>Dedicated network supporting interpreter technology and reliability</a:t>
            </a:r>
          </a:p>
          <a:p>
            <a:pPr marL="0" marR="0" lvl="0" indent="0" defTabSz="914400" rtl="0" eaLnBrk="0" fontAlgn="base" latinLnBrk="0" hangingPunct="0">
              <a:spcBef>
                <a:spcPct val="0"/>
              </a:spcBef>
              <a:spcAft>
                <a:spcPts val="600"/>
              </a:spcAft>
              <a:buClrTx/>
              <a:buSzTx/>
              <a:buFontTx/>
              <a:buNone/>
              <a:tabLst/>
            </a:pPr>
            <a:endParaRPr kumimoji="0" lang="en-US" altLang="en-US" sz="2200" b="0" i="0" u="none" strike="noStrike" cap="none" normalizeH="0" baseline="0">
              <a:ln>
                <a:noFill/>
              </a:ln>
              <a:effectLst/>
              <a:latin typeface="Arial" panose="020B0604020202020204" pitchFamily="34" charset="0"/>
            </a:endParaRPr>
          </a:p>
        </p:txBody>
      </p:sp>
    </p:spTree>
    <p:extLst>
      <p:ext uri="{BB962C8B-B14F-4D97-AF65-F5344CB8AC3E}">
        <p14:creationId xmlns:p14="http://schemas.microsoft.com/office/powerpoint/2010/main" val="1323962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D41BF-B919-2F41-E69A-8431249E102A}"/>
              </a:ext>
            </a:extLst>
          </p:cNvPr>
          <p:cNvSpPr>
            <a:spLocks noGrp="1"/>
          </p:cNvSpPr>
          <p:nvPr>
            <p:ph type="title"/>
          </p:nvPr>
        </p:nvSpPr>
        <p:spPr/>
        <p:txBody>
          <a:bodyPr/>
          <a:lstStyle/>
          <a:p>
            <a:r>
              <a:rPr lang="en-US" dirty="0"/>
              <a:t>Demonstrating Success</a:t>
            </a:r>
          </a:p>
        </p:txBody>
      </p:sp>
      <p:sp>
        <p:nvSpPr>
          <p:cNvPr id="4" name="Rectangle 1">
            <a:extLst>
              <a:ext uri="{FF2B5EF4-FFF2-40B4-BE49-F238E27FC236}">
                <a16:creationId xmlns:a16="http://schemas.microsoft.com/office/drawing/2014/main" id="{4888CDA9-DFEA-0D99-878D-C805B82A1F53}"/>
              </a:ext>
            </a:extLst>
          </p:cNvPr>
          <p:cNvSpPr>
            <a:spLocks noGrp="1" noChangeArrowheads="1"/>
          </p:cNvSpPr>
          <p:nvPr>
            <p:ph idx="1"/>
          </p:nvPr>
        </p:nvSpPr>
        <p:spPr bwMode="auto">
          <a:xfrm>
            <a:off x="399661" y="1587168"/>
            <a:ext cx="665118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Increased Utilization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Growth in professional interpreter use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Improved access for LEP patients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Decreased reliance on family members for interpretation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Workflow Improvements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Better visibility of interpreter needs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More consistent documentation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Streamlined scheduling and access processes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Financial Stewardship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Increased utilization of language services while reducing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a:ln>
                  <a:noFill/>
                </a:ln>
                <a:solidFill>
                  <a:schemeClr val="tx1"/>
                </a:solidFill>
                <a:effectLst/>
                <a:latin typeface="Arial" panose="020B0604020202020204" pitchFamily="34" charset="0"/>
              </a:rPr>
              <a:t>overall costs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Enhanced Access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Expanded equipment deployment to over </a:t>
            </a:r>
            <a:r>
              <a:rPr kumimoji="0" lang="en-US" altLang="en-US" sz="1800" b="1" i="0" u="none" strike="noStrike" cap="none" normalizeH="0" baseline="0" dirty="0">
                <a:ln>
                  <a:noFill/>
                </a:ln>
                <a:solidFill>
                  <a:schemeClr val="tx1"/>
                </a:solidFill>
                <a:effectLst/>
                <a:latin typeface="Arial" panose="020B0604020202020204" pitchFamily="34" charset="0"/>
              </a:rPr>
              <a:t>150</a:t>
            </a:r>
            <a:r>
              <a:rPr kumimoji="0" lang="en-US" altLang="en-US" sz="1800" b="0" i="0" u="none" strike="noStrike" cap="none" normalizeH="0" baseline="0" dirty="0">
                <a:ln>
                  <a:noFill/>
                </a:ln>
                <a:solidFill>
                  <a:schemeClr val="tx1"/>
                </a:solidFill>
                <a:effectLst/>
                <a:latin typeface="Arial" panose="020B0604020202020204" pitchFamily="34" charset="0"/>
              </a:rPr>
              <a:t> locations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Consistent availability across previously underserved locations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Content Placeholder 8">
            <a:extLst>
              <a:ext uri="{FF2B5EF4-FFF2-40B4-BE49-F238E27FC236}">
                <a16:creationId xmlns:a16="http://schemas.microsoft.com/office/drawing/2014/main" id="{75140B8C-9C2A-82C8-5888-0A28DC40AFE5}"/>
              </a:ext>
            </a:extLst>
          </p:cNvPr>
          <p:cNvPicPr>
            <a:picLocks noChangeAspect="1"/>
          </p:cNvPicPr>
          <p:nvPr/>
        </p:nvPicPr>
        <p:blipFill>
          <a:blip r:embed="rId2"/>
          <a:stretch>
            <a:fillRect/>
          </a:stretch>
        </p:blipFill>
        <p:spPr>
          <a:xfrm>
            <a:off x="6611521" y="1979011"/>
            <a:ext cx="5181600" cy="3091673"/>
          </a:xfrm>
          <a:prstGeom prst="rect">
            <a:avLst/>
          </a:prstGeom>
        </p:spPr>
      </p:pic>
      <p:sp>
        <p:nvSpPr>
          <p:cNvPr id="6" name="TextBox 5">
            <a:extLst>
              <a:ext uri="{FF2B5EF4-FFF2-40B4-BE49-F238E27FC236}">
                <a16:creationId xmlns:a16="http://schemas.microsoft.com/office/drawing/2014/main" id="{C6EC5ED1-320A-CAC0-8D79-42C8B1A22109}"/>
              </a:ext>
            </a:extLst>
          </p:cNvPr>
          <p:cNvSpPr txBox="1"/>
          <p:nvPr/>
        </p:nvSpPr>
        <p:spPr>
          <a:xfrm>
            <a:off x="6894061" y="2015934"/>
            <a:ext cx="4459739" cy="246221"/>
          </a:xfrm>
          <a:prstGeom prst="rect">
            <a:avLst/>
          </a:prstGeom>
          <a:noFill/>
        </p:spPr>
        <p:txBody>
          <a:bodyPr wrap="square" rtlCol="0">
            <a:spAutoFit/>
          </a:bodyPr>
          <a:lstStyle/>
          <a:p>
            <a:pPr algn="ctr"/>
            <a:r>
              <a:rPr lang="en-US" sz="1000" dirty="0"/>
              <a:t>Video and Audio Interpreter Usage</a:t>
            </a:r>
          </a:p>
        </p:txBody>
      </p:sp>
    </p:spTree>
    <p:extLst>
      <p:ext uri="{BB962C8B-B14F-4D97-AF65-F5344CB8AC3E}">
        <p14:creationId xmlns:p14="http://schemas.microsoft.com/office/powerpoint/2010/main" val="2803571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9E3F3-FA0E-95D4-D09B-66621CE8EC02}"/>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3 Year Annual Spend</a:t>
            </a:r>
          </a:p>
        </p:txBody>
      </p:sp>
      <p:pic>
        <p:nvPicPr>
          <p:cNvPr id="5" name="Content Placeholder 4" descr="A graph with numbers and a line&#10;&#10;AI-generated content may be incorrect.">
            <a:extLst>
              <a:ext uri="{FF2B5EF4-FFF2-40B4-BE49-F238E27FC236}">
                <a16:creationId xmlns:a16="http://schemas.microsoft.com/office/drawing/2014/main" id="{4A6FB7BC-AAE6-E7C4-E0B8-806A3E0B4499}"/>
              </a:ext>
            </a:extLst>
          </p:cNvPr>
          <p:cNvPicPr>
            <a:picLocks noGrp="1" noChangeAspect="1"/>
          </p:cNvPicPr>
          <p:nvPr>
            <p:ph idx="1"/>
          </p:nvPr>
        </p:nvPicPr>
        <p:blipFill>
          <a:blip r:embed="rId2"/>
          <a:stretch>
            <a:fillRect/>
          </a:stretch>
        </p:blipFill>
        <p:spPr>
          <a:xfrm>
            <a:off x="4038600" y="1267022"/>
            <a:ext cx="7188199" cy="4320567"/>
          </a:xfrm>
          <a:prstGeom prst="rect">
            <a:avLst/>
          </a:prstGeom>
        </p:spPr>
      </p:pic>
    </p:spTree>
    <p:extLst>
      <p:ext uri="{BB962C8B-B14F-4D97-AF65-F5344CB8AC3E}">
        <p14:creationId xmlns:p14="http://schemas.microsoft.com/office/powerpoint/2010/main" val="3577631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581B3-EDB9-8311-50BF-003C30D8143B}"/>
              </a:ext>
            </a:extLst>
          </p:cNvPr>
          <p:cNvSpPr>
            <a:spLocks noGrp="1"/>
          </p:cNvSpPr>
          <p:nvPr>
            <p:ph type="title"/>
          </p:nvPr>
        </p:nvSpPr>
        <p:spPr/>
        <p:txBody>
          <a:bodyPr/>
          <a:lstStyle/>
          <a:p>
            <a:r>
              <a:rPr lang="en-US" dirty="0"/>
              <a:t>Improving Patient Outcomes</a:t>
            </a:r>
          </a:p>
        </p:txBody>
      </p:sp>
      <p:sp>
        <p:nvSpPr>
          <p:cNvPr id="4" name="Rectangle 1">
            <a:extLst>
              <a:ext uri="{FF2B5EF4-FFF2-40B4-BE49-F238E27FC236}">
                <a16:creationId xmlns:a16="http://schemas.microsoft.com/office/drawing/2014/main" id="{0A24161D-07E4-085E-FF93-1E822B7CCCC4}"/>
              </a:ext>
            </a:extLst>
          </p:cNvPr>
          <p:cNvSpPr>
            <a:spLocks noGrp="1" noChangeArrowheads="1"/>
          </p:cNvSpPr>
          <p:nvPr>
            <p:ph idx="1"/>
          </p:nvPr>
        </p:nvSpPr>
        <p:spPr bwMode="auto">
          <a:xfrm>
            <a:off x="364503" y="1442843"/>
            <a:ext cx="775877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Removing Communication Barriers Improves Care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Key improvements include: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Translation of patient-facing documents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Expansion of translated discharge instructions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Improved understanding of care plans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Better patient engagement and education</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Example Success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Translated Postpartum discharge materials at Riverside Shore Memorial Hospital into Haitian Creole, one of the top languages in that community.  The team partnered with the Language Access Team to have all patient education translated, and after implementing the newly translated documents this action contributed to improved communication and coincided with a reduction in readmissions related to postpartum patients returning due to adverse symptoms that could have been managed at home or earlier at their primary care physician's office.  </a:t>
            </a:r>
          </a:p>
        </p:txBody>
      </p:sp>
    </p:spTree>
    <p:extLst>
      <p:ext uri="{BB962C8B-B14F-4D97-AF65-F5344CB8AC3E}">
        <p14:creationId xmlns:p14="http://schemas.microsoft.com/office/powerpoint/2010/main" val="310678695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9434</TotalTime>
  <Words>767</Words>
  <Application>Microsoft Office PowerPoint</Application>
  <PresentationFormat>Widescreen</PresentationFormat>
  <Paragraphs>166</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Fira Sans Book</vt:lpstr>
      <vt:lpstr>Aptos</vt:lpstr>
      <vt:lpstr>Roboto</vt:lpstr>
      <vt:lpstr>Calibri</vt:lpstr>
      <vt:lpstr>Arial</vt:lpstr>
      <vt:lpstr>Calibri Light</vt:lpstr>
      <vt:lpstr>Fira Sans</vt:lpstr>
      <vt:lpstr>Symbol</vt:lpstr>
      <vt:lpstr>Office 2013 - 2022 Theme</vt:lpstr>
      <vt:lpstr>PowerPoint Presentation</vt:lpstr>
      <vt:lpstr>Why Language Access Matters</vt:lpstr>
      <vt:lpstr>Recognizing the Risk</vt:lpstr>
      <vt:lpstr>A Systemwide Response </vt:lpstr>
      <vt:lpstr>Expanding Interpreter Access- Improved Availability &amp; Performance </vt:lpstr>
      <vt:lpstr>Leveraging Technology to Improve Care</vt:lpstr>
      <vt:lpstr>Demonstrating Success</vt:lpstr>
      <vt:lpstr>3 Year Annual Spend</vt:lpstr>
      <vt:lpstr>Improving Patient Outcomes</vt:lpstr>
      <vt:lpstr>Sustaining the Improvement</vt:lpstr>
      <vt:lpstr>Looking Ahead</vt:lpstr>
      <vt:lpstr>Language Access is a Patient Safety Imperative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Odenweller</dc:creator>
  <cp:lastModifiedBy>Vilavanh, Nancy</cp:lastModifiedBy>
  <cp:revision>87</cp:revision>
  <cp:lastPrinted>2024-10-07T12:51:20Z</cp:lastPrinted>
  <dcterms:created xsi:type="dcterms:W3CDTF">2020-08-31T18:06:11Z</dcterms:created>
  <dcterms:modified xsi:type="dcterms:W3CDTF">2026-07-20T00:25:46Z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706494a-bfc2-4f46-ab17-24d8fac696a6_Enabled">
    <vt:lpwstr>true</vt:lpwstr>
  </property>
  <property fmtid="{D5CDD505-2E9C-101B-9397-08002B2CF9AE}" pid="3" name="MSIP_Label_d706494a-bfc2-4f46-ab17-24d8fac696a6_SetDate">
    <vt:lpwstr>2026-07-20T00:25:44Z</vt:lpwstr>
  </property>
  <property fmtid="{D5CDD505-2E9C-101B-9397-08002B2CF9AE}" pid="4" name="MSIP_Label_d706494a-bfc2-4f46-ab17-24d8fac696a6_Method">
    <vt:lpwstr>Standard</vt:lpwstr>
  </property>
  <property fmtid="{D5CDD505-2E9C-101B-9397-08002B2CF9AE}" pid="5" name="MSIP_Label_d706494a-bfc2-4f46-ab17-24d8fac696a6_Name">
    <vt:lpwstr>Public2</vt:lpwstr>
  </property>
  <property fmtid="{D5CDD505-2E9C-101B-9397-08002B2CF9AE}" pid="6" name="MSIP_Label_d706494a-bfc2-4f46-ab17-24d8fac696a6_SiteId">
    <vt:lpwstr>b110eddf-23ae-457c-a6f3-734d592b2847</vt:lpwstr>
  </property>
  <property fmtid="{D5CDD505-2E9C-101B-9397-08002B2CF9AE}" pid="7" name="MSIP_Label_d706494a-bfc2-4f46-ab17-24d8fac696a6_ActionId">
    <vt:lpwstr>13fa2da1-c08d-4644-8f51-91e3d1c29960</vt:lpwstr>
  </property>
  <property fmtid="{D5CDD505-2E9C-101B-9397-08002B2CF9AE}" pid="8" name="MSIP_Label_d706494a-bfc2-4f46-ab17-24d8fac696a6_ContentBits">
    <vt:lpwstr>0</vt:lpwstr>
  </property>
  <property fmtid="{D5CDD505-2E9C-101B-9397-08002B2CF9AE}" pid="9" name="MSIP_Label_d706494a-bfc2-4f46-ab17-24d8fac696a6_Tag">
    <vt:lpwstr>10, 3, 0, 1</vt:lpwstr>
  </property>
</Properties>
</file>