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4"/>
  </p:sldMasterIdLst>
  <p:notesMasterIdLst>
    <p:notesMasterId r:id="rId6"/>
  </p:notesMasterIdLst>
  <p:sldIdLst>
    <p:sldId id="256" r:id="rId5"/>
  </p:sldIdLst>
  <p:sldSz cx="51206400" cy="28803600"/>
  <p:notesSz cx="6858000" cy="9144000"/>
  <p:custDataLst>
    <p:tags r:id="rId7"/>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kie Crouch" initials="JC" lastIdx="9" clrIdx="0">
    <p:extLst>
      <p:ext uri="{19B8F6BF-5375-455C-9EA6-DF929625EA0E}">
        <p15:presenceInfo xmlns:p15="http://schemas.microsoft.com/office/powerpoint/2012/main" userId="S-1-5-21-3581229232-1202341893-3163494370-27150" providerId="AD"/>
      </p:ext>
    </p:extLst>
  </p:cmAuthor>
  <p:cmAuthor id="2" name="Flor Muya" initials="FM" lastIdx="6" clrIdx="1">
    <p:extLst>
      <p:ext uri="{19B8F6BF-5375-455C-9EA6-DF929625EA0E}">
        <p15:presenceInfo xmlns:p15="http://schemas.microsoft.com/office/powerpoint/2012/main" userId="S::fmuya@valleychildrens.org::cd22ece9-6c20-4c62-8064-4e2a94e835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6080DE-44F7-40BF-9206-68DF471BBA43}" v="2" dt="2026-07-13T19:25:59.362"/>
  </p1510:revLst>
</p1510:revInfo>
</file>

<file path=ppt/tableStyles.xml><?xml version="1.0" encoding="utf-8"?>
<a:tblStyleLst xmlns:a="http://schemas.openxmlformats.org/drawingml/2006/main" def="{7DEFC33A-57E7-4A35-97BF-BF65A4372A21}">
  <a:tblStyle styleId="{7DEFC33A-57E7-4A35-97BF-BF65A4372A21}"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CFD7E7"/>
          </a:solidFill>
        </a:fill>
      </a:tcStyle>
    </a:wholeTbl>
    <a:band1H>
      <a:tcTxStyle/>
      <a:tcStyle>
        <a:tcBdr/>
      </a:tcStyle>
    </a:band1H>
    <a:band2H>
      <a:tcTxStyle b="off" i="off"/>
      <a:tcStyle>
        <a:tcBdr/>
        <a:fill>
          <a:solidFill>
            <a:srgbClr val="E8ECF4"/>
          </a:solidFill>
        </a:fill>
      </a:tcStyle>
    </a:band2H>
    <a:band1V>
      <a:tcTxStyle/>
      <a:tcStyle>
        <a:tcBdr/>
      </a:tcStyle>
    </a:band1V>
    <a:band2V>
      <a:tcTxStyle/>
      <a:tcStyle>
        <a:tcBdr/>
      </a:tcStyle>
    </a:band2V>
    <a:lastCol>
      <a:tcTxStyle/>
      <a:tcStyle>
        <a:tcBdr/>
      </a:tcStyle>
    </a:lastCol>
    <a:firstCol>
      <a:tcTxStyle b="on" i="off">
        <a:font>
          <a:latin typeface="Calibri"/>
          <a:ea typeface="Calibri"/>
          <a:cs typeface="Calibri"/>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Col>
    <a:lastRow>
      <a:tcTxStyle b="on" i="off">
        <a:font>
          <a:latin typeface="Calibri"/>
          <a:ea typeface="Calibri"/>
          <a:cs typeface="Calibri"/>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381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381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3" d="100"/>
          <a:sy n="23" d="100"/>
        </p:scale>
        <p:origin x="54" y="52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tags" Target="tags/tag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ie Crouch" userId="3be092af-4cb8-4ca5-b819-0388a8c0f9e7" providerId="ADAL" clId="{06ED2FF1-653A-4899-A86B-C9281E55710C}"/>
    <pc:docChg chg="modSld">
      <pc:chgData name="Jackie Crouch" userId="3be092af-4cb8-4ca5-b819-0388a8c0f9e7" providerId="ADAL" clId="{06ED2FF1-653A-4899-A86B-C9281E55710C}" dt="2026-07-13T19:25:59.361" v="56"/>
      <pc:docMkLst>
        <pc:docMk/>
      </pc:docMkLst>
      <pc:sldChg chg="modSp mod">
        <pc:chgData name="Jackie Crouch" userId="3be092af-4cb8-4ca5-b819-0388a8c0f9e7" providerId="ADAL" clId="{06ED2FF1-653A-4899-A86B-C9281E55710C}" dt="2026-07-13T19:25:59.361" v="56"/>
        <pc:sldMkLst>
          <pc:docMk/>
          <pc:sldMk cId="0" sldId="256"/>
        </pc:sldMkLst>
        <pc:spChg chg="mod">
          <ac:chgData name="Jackie Crouch" userId="3be092af-4cb8-4ca5-b819-0388a8c0f9e7" providerId="ADAL" clId="{06ED2FF1-653A-4899-A86B-C9281E55710C}" dt="2026-07-13T19:25:59.361" v="56"/>
          <ac:spMkLst>
            <pc:docMk/>
            <pc:sldMk cId="0" sldId="256"/>
            <ac:spMk id="13" creationId="{CDDD313C-4985-72BB-6F26-FEFE5D853AF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575BD5-978D-49B6-88A1-9CC7F4C767A5}" type="doc">
      <dgm:prSet loTypeId="urn:microsoft.com/office/officeart/2005/8/layout/lProcess1" loCatId="process" qsTypeId="urn:microsoft.com/office/officeart/2005/8/quickstyle/simple1" qsCatId="simple" csTypeId="urn:microsoft.com/office/officeart/2005/8/colors/colorful4" csCatId="colorful" phldr="1"/>
      <dgm:spPr/>
      <dgm:t>
        <a:bodyPr/>
        <a:lstStyle/>
        <a:p>
          <a:endParaRPr lang="en-US"/>
        </a:p>
      </dgm:t>
    </dgm:pt>
    <dgm:pt modelId="{B49BAFD2-2A9E-4556-B216-F60A0BA433E6}">
      <dgm:prSet phldrT="[Text]" phldr="0" custT="1"/>
      <dgm:spPr/>
      <dgm:t>
        <a:bodyPr spcFirstLastPara="0" vert="horz" wrap="square" lIns="50800" tIns="50800" rIns="50800" bIns="50800" numCol="1" spcCol="1270" anchor="ctr" anchorCtr="0"/>
        <a:lstStyle/>
        <a:p>
          <a:r>
            <a:rPr lang="en-US" sz="4400" b="1" kern="1200" dirty="0">
              <a:latin typeface="Times" panose="02020603050405020304" pitchFamily="18" charset="0"/>
              <a:ea typeface="+mn-ea"/>
              <a:cs typeface="Times" panose="02020603050405020304" pitchFamily="18" charset="0"/>
            </a:rPr>
            <a:t>Create</a:t>
          </a:r>
          <a:r>
            <a:rPr lang="en-US" sz="4400" b="1" kern="1200" dirty="0">
              <a:latin typeface="Times" panose="02020603050405020304" pitchFamily="18" charset="0"/>
              <a:cs typeface="Times" panose="02020603050405020304" pitchFamily="18" charset="0"/>
            </a:rPr>
            <a:t> </a:t>
          </a:r>
          <a:r>
            <a:rPr lang="en-US" sz="4400" b="1" kern="1200" dirty="0">
              <a:latin typeface="Times" panose="02020603050405020304" pitchFamily="18" charset="0"/>
              <a:ea typeface="+mn-ea"/>
              <a:cs typeface="Times" panose="02020603050405020304" pitchFamily="18" charset="0"/>
            </a:rPr>
            <a:t>Team</a:t>
          </a:r>
        </a:p>
      </dgm:t>
    </dgm:pt>
    <dgm:pt modelId="{EF2528FB-3B59-4FE7-9782-612515D5A64F}" type="parTrans" cxnId="{CC9B4495-2F0A-4388-94F9-8F3B14881F5B}">
      <dgm:prSet/>
      <dgm:spPr/>
      <dgm:t>
        <a:bodyPr/>
        <a:lstStyle/>
        <a:p>
          <a:endParaRPr lang="en-US"/>
        </a:p>
      </dgm:t>
    </dgm:pt>
    <dgm:pt modelId="{195824A3-A674-4F6C-A5A3-791AC9760F16}" type="sibTrans" cxnId="{CC9B4495-2F0A-4388-94F9-8F3B14881F5B}">
      <dgm:prSet/>
      <dgm:spPr/>
      <dgm:t>
        <a:bodyPr/>
        <a:lstStyle/>
        <a:p>
          <a:endParaRPr lang="en-US"/>
        </a:p>
      </dgm:t>
    </dgm:pt>
    <dgm:pt modelId="{E27EC1BF-E0FD-4E2C-9A50-70CC2673F245}">
      <dgm:prSet phldrT="[Text]" phldr="0" custT="1"/>
      <dgm:spPr/>
      <dgm:t>
        <a:bodyPr/>
        <a:lstStyle/>
        <a:p>
          <a:r>
            <a:rPr lang="en-US" sz="4000" dirty="0">
              <a:latin typeface="Times" panose="02020603050405020304" pitchFamily="18" charset="0"/>
              <a:cs typeface="Times" panose="02020603050405020304" pitchFamily="18" charset="0"/>
            </a:rPr>
            <a:t>Clinical Pharmacist</a:t>
          </a:r>
        </a:p>
      </dgm:t>
    </dgm:pt>
    <dgm:pt modelId="{14CA1CD6-625C-4F73-9D8D-9B11E21FEEA3}" type="parTrans" cxnId="{F2D6B936-0CF1-4E00-B7D8-8CF2218E687B}">
      <dgm:prSet/>
      <dgm:spPr/>
      <dgm:t>
        <a:bodyPr/>
        <a:lstStyle/>
        <a:p>
          <a:endParaRPr lang="en-US"/>
        </a:p>
      </dgm:t>
    </dgm:pt>
    <dgm:pt modelId="{81D9B38B-71D4-4945-85E6-B21C3832A0B4}" type="sibTrans" cxnId="{F2D6B936-0CF1-4E00-B7D8-8CF2218E687B}">
      <dgm:prSet/>
      <dgm:spPr/>
      <dgm:t>
        <a:bodyPr/>
        <a:lstStyle/>
        <a:p>
          <a:endParaRPr lang="en-US"/>
        </a:p>
      </dgm:t>
    </dgm:pt>
    <dgm:pt modelId="{9A2EC124-5638-498A-93B4-77E51E1945B0}">
      <dgm:prSet phldrT="[Text]" phldr="0" custT="1"/>
      <dgm:spPr/>
      <dgm:t>
        <a:bodyPr/>
        <a:lstStyle/>
        <a:p>
          <a:r>
            <a:rPr lang="en-US" sz="4000" dirty="0">
              <a:latin typeface="Times" panose="02020603050405020304" pitchFamily="18" charset="0"/>
              <a:cs typeface="Times" panose="02020603050405020304" pitchFamily="18" charset="0"/>
            </a:rPr>
            <a:t>IT Analyst</a:t>
          </a:r>
        </a:p>
      </dgm:t>
    </dgm:pt>
    <dgm:pt modelId="{8268AF34-3084-48C7-B68A-81831FD1F6B4}" type="parTrans" cxnId="{B7E81428-F158-462E-B710-9BC6F2B60680}">
      <dgm:prSet/>
      <dgm:spPr/>
      <dgm:t>
        <a:bodyPr/>
        <a:lstStyle/>
        <a:p>
          <a:endParaRPr lang="en-US"/>
        </a:p>
      </dgm:t>
    </dgm:pt>
    <dgm:pt modelId="{71D85671-6562-4F72-85E2-198B99A34E2E}" type="sibTrans" cxnId="{B7E81428-F158-462E-B710-9BC6F2B60680}">
      <dgm:prSet/>
      <dgm:spPr/>
      <dgm:t>
        <a:bodyPr/>
        <a:lstStyle/>
        <a:p>
          <a:endParaRPr lang="en-US"/>
        </a:p>
      </dgm:t>
    </dgm:pt>
    <dgm:pt modelId="{FFBB71C8-FA13-41C2-ABE0-987D7394F77B}">
      <dgm:prSet phldrT="[Text]" phldr="0" custT="1"/>
      <dgm:spPr/>
      <dgm:t>
        <a:bodyPr/>
        <a:lstStyle/>
        <a:p>
          <a:r>
            <a:rPr lang="en-US" sz="4400" b="1" dirty="0">
              <a:latin typeface="Times" panose="02020603050405020304" pitchFamily="18" charset="0"/>
              <a:cs typeface="Times" panose="02020603050405020304" pitchFamily="18" charset="0"/>
            </a:rPr>
            <a:t>Assess</a:t>
          </a:r>
        </a:p>
      </dgm:t>
    </dgm:pt>
    <dgm:pt modelId="{3F2E8F90-5FF0-441B-ABBD-0E1834002B86}" type="parTrans" cxnId="{A41B4B43-5111-456B-8717-7D941F1741A9}">
      <dgm:prSet/>
      <dgm:spPr/>
      <dgm:t>
        <a:bodyPr/>
        <a:lstStyle/>
        <a:p>
          <a:endParaRPr lang="en-US"/>
        </a:p>
      </dgm:t>
    </dgm:pt>
    <dgm:pt modelId="{96747C89-9577-4B93-A338-5131A71127DB}" type="sibTrans" cxnId="{A41B4B43-5111-456B-8717-7D941F1741A9}">
      <dgm:prSet/>
      <dgm:spPr/>
      <dgm:t>
        <a:bodyPr/>
        <a:lstStyle/>
        <a:p>
          <a:endParaRPr lang="en-US"/>
        </a:p>
      </dgm:t>
    </dgm:pt>
    <dgm:pt modelId="{43AFCB66-38E3-4A95-98F9-E7C39981179F}">
      <dgm:prSet phldrT="[Text]" phldr="0" custT="1"/>
      <dgm:spPr/>
      <dgm:t>
        <a:bodyPr/>
        <a:lstStyle/>
        <a:p>
          <a:r>
            <a:rPr lang="en-US" sz="4000" dirty="0">
              <a:latin typeface="Times" panose="02020603050405020304" pitchFamily="18" charset="0"/>
              <a:cs typeface="Times" panose="02020603050405020304" pitchFamily="18" charset="0"/>
            </a:rPr>
            <a:t>Evaluate signal-to-noise ratio at baseline (October 2023)</a:t>
          </a:r>
        </a:p>
      </dgm:t>
    </dgm:pt>
    <dgm:pt modelId="{6ABB2DB7-9A9E-43E9-963C-62C0B8545463}" type="parTrans" cxnId="{9DABAE5E-6D9E-4E8B-ACFA-57D1A0AC23E1}">
      <dgm:prSet/>
      <dgm:spPr/>
      <dgm:t>
        <a:bodyPr/>
        <a:lstStyle/>
        <a:p>
          <a:endParaRPr lang="en-US"/>
        </a:p>
      </dgm:t>
    </dgm:pt>
    <dgm:pt modelId="{6E60F5C6-2898-4568-B62C-58F11DAE35CC}" type="sibTrans" cxnId="{9DABAE5E-6D9E-4E8B-ACFA-57D1A0AC23E1}">
      <dgm:prSet/>
      <dgm:spPr/>
      <dgm:t>
        <a:bodyPr/>
        <a:lstStyle/>
        <a:p>
          <a:endParaRPr lang="en-US"/>
        </a:p>
      </dgm:t>
    </dgm:pt>
    <dgm:pt modelId="{B5CD7131-C8D0-467E-9E35-E9505713BF24}">
      <dgm:prSet phldrT="[Text]" phldr="0" custT="1"/>
      <dgm:spPr/>
      <dgm:t>
        <a:bodyPr/>
        <a:lstStyle/>
        <a:p>
          <a:r>
            <a:rPr lang="en-US" sz="4400" b="1" dirty="0">
              <a:latin typeface="Times" panose="02020603050405020304" pitchFamily="18" charset="0"/>
              <a:cs typeface="Times" panose="02020603050405020304" pitchFamily="18" charset="0"/>
            </a:rPr>
            <a:t>Analyze</a:t>
          </a:r>
        </a:p>
      </dgm:t>
    </dgm:pt>
    <dgm:pt modelId="{F42C5FB9-0109-4BD6-A884-0A2BD8A0F3F6}" type="parTrans" cxnId="{0F6004A9-CF17-4C70-9BF5-1DCDD32D5C77}">
      <dgm:prSet/>
      <dgm:spPr/>
      <dgm:t>
        <a:bodyPr/>
        <a:lstStyle/>
        <a:p>
          <a:endParaRPr lang="en-US"/>
        </a:p>
      </dgm:t>
    </dgm:pt>
    <dgm:pt modelId="{D3A43073-6739-48B8-9EB2-665C01C48250}" type="sibTrans" cxnId="{0F6004A9-CF17-4C70-9BF5-1DCDD32D5C77}">
      <dgm:prSet/>
      <dgm:spPr/>
      <dgm:t>
        <a:bodyPr/>
        <a:lstStyle/>
        <a:p>
          <a:endParaRPr lang="en-US"/>
        </a:p>
      </dgm:t>
    </dgm:pt>
    <dgm:pt modelId="{517476D4-1F81-41CC-81B2-DCAEE0E10BDB}">
      <dgm:prSet phldrT="[Text]" phldr="0" custT="1"/>
      <dgm:spPr/>
      <dgm:t>
        <a:bodyPr/>
        <a:lstStyle/>
        <a:p>
          <a:r>
            <a:rPr lang="en-US" sz="4000" dirty="0">
              <a:latin typeface="Times" panose="02020603050405020304" pitchFamily="18" charset="0"/>
              <a:cs typeface="Times" panose="02020603050405020304" pitchFamily="18" charset="0"/>
            </a:rPr>
            <a:t>Reports drive targets</a:t>
          </a:r>
        </a:p>
      </dgm:t>
    </dgm:pt>
    <dgm:pt modelId="{1D3D149D-D576-4FA8-97E6-7F5BBB6EFEFF}" type="parTrans" cxnId="{DD45E346-42FD-450D-9D28-8CB06C028D55}">
      <dgm:prSet/>
      <dgm:spPr/>
      <dgm:t>
        <a:bodyPr/>
        <a:lstStyle/>
        <a:p>
          <a:endParaRPr lang="en-US"/>
        </a:p>
      </dgm:t>
    </dgm:pt>
    <dgm:pt modelId="{D11ABF02-9251-4871-8E91-AE6D7B8C74AD}" type="sibTrans" cxnId="{DD45E346-42FD-450D-9D28-8CB06C028D55}">
      <dgm:prSet/>
      <dgm:spPr/>
      <dgm:t>
        <a:bodyPr/>
        <a:lstStyle/>
        <a:p>
          <a:endParaRPr lang="en-US"/>
        </a:p>
      </dgm:t>
    </dgm:pt>
    <dgm:pt modelId="{D0369734-A672-40AF-93F3-964ACA9B34F5}">
      <dgm:prSet phldrT="[Text]" phldr="0" custT="1"/>
      <dgm:spPr/>
      <dgm:t>
        <a:bodyPr/>
        <a:lstStyle/>
        <a:p>
          <a:r>
            <a:rPr lang="en-US" sz="4000" dirty="0">
              <a:latin typeface="Times" panose="02020603050405020304" pitchFamily="18" charset="0"/>
              <a:cs typeface="Times" panose="02020603050405020304" pitchFamily="18" charset="0"/>
            </a:rPr>
            <a:t>High volume</a:t>
          </a:r>
        </a:p>
      </dgm:t>
    </dgm:pt>
    <dgm:pt modelId="{873AE156-8BF2-478E-A81D-CD45CA1F18EA}" type="parTrans" cxnId="{394F7212-B2B2-43D6-A17E-BAA386B472AC}">
      <dgm:prSet/>
      <dgm:spPr/>
      <dgm:t>
        <a:bodyPr/>
        <a:lstStyle/>
        <a:p>
          <a:endParaRPr lang="en-US"/>
        </a:p>
      </dgm:t>
    </dgm:pt>
    <dgm:pt modelId="{E50CC76D-A493-4E2C-8B7C-5984351052F1}" type="sibTrans" cxnId="{394F7212-B2B2-43D6-A17E-BAA386B472AC}">
      <dgm:prSet/>
      <dgm:spPr/>
      <dgm:t>
        <a:bodyPr/>
        <a:lstStyle/>
        <a:p>
          <a:endParaRPr lang="en-US"/>
        </a:p>
      </dgm:t>
    </dgm:pt>
    <dgm:pt modelId="{E4DCC450-E191-4DF4-BE5C-EF13362206ED}">
      <dgm:prSet phldrT="[Text]" phldr="0" custT="1"/>
      <dgm:spPr/>
      <dgm:t>
        <a:bodyPr/>
        <a:lstStyle/>
        <a:p>
          <a:r>
            <a:rPr lang="en-US" sz="4400" b="1" dirty="0">
              <a:latin typeface="Times" panose="02020603050405020304" pitchFamily="18" charset="0"/>
              <a:cs typeface="Times" panose="02020603050405020304" pitchFamily="18" charset="0"/>
            </a:rPr>
            <a:t>Redesign</a:t>
          </a:r>
        </a:p>
      </dgm:t>
    </dgm:pt>
    <dgm:pt modelId="{AF2D84A6-542D-430D-83DF-270E8264E787}" type="parTrans" cxnId="{03E06BD3-7EEF-4E83-9DF7-DE0046939250}">
      <dgm:prSet/>
      <dgm:spPr/>
      <dgm:t>
        <a:bodyPr/>
        <a:lstStyle/>
        <a:p>
          <a:endParaRPr lang="en-US"/>
        </a:p>
      </dgm:t>
    </dgm:pt>
    <dgm:pt modelId="{BA7664EA-12D5-404B-8319-A25F43761AA7}" type="sibTrans" cxnId="{03E06BD3-7EEF-4E83-9DF7-DE0046939250}">
      <dgm:prSet/>
      <dgm:spPr/>
      <dgm:t>
        <a:bodyPr/>
        <a:lstStyle/>
        <a:p>
          <a:endParaRPr lang="en-US"/>
        </a:p>
      </dgm:t>
    </dgm:pt>
    <dgm:pt modelId="{49D76132-9018-45A4-81A3-628BC14CB406}">
      <dgm:prSet phldrT="[Text]" phldr="0" custT="1"/>
      <dgm:spPr/>
      <dgm:t>
        <a:bodyPr/>
        <a:lstStyle/>
        <a:p>
          <a:r>
            <a:rPr lang="en-US" sz="4000" dirty="0">
              <a:latin typeface="Times" panose="02020603050405020304" pitchFamily="18" charset="0"/>
              <a:cs typeface="Times" panose="02020603050405020304" pitchFamily="18" charset="0"/>
            </a:rPr>
            <a:t>Evaluate all aspects of alert build using 5 Rights of Clinical Decision Support</a:t>
          </a:r>
        </a:p>
      </dgm:t>
    </dgm:pt>
    <dgm:pt modelId="{4D990746-457E-441F-B7B1-29636A467B1C}" type="parTrans" cxnId="{932537C6-5507-4ED5-86D0-FE83E77F9BC7}">
      <dgm:prSet/>
      <dgm:spPr/>
      <dgm:t>
        <a:bodyPr/>
        <a:lstStyle/>
        <a:p>
          <a:endParaRPr lang="en-US"/>
        </a:p>
      </dgm:t>
    </dgm:pt>
    <dgm:pt modelId="{3BEB1993-8F5B-4951-BC4D-BF6A5C1CD724}" type="sibTrans" cxnId="{932537C6-5507-4ED5-86D0-FE83E77F9BC7}">
      <dgm:prSet/>
      <dgm:spPr/>
      <dgm:t>
        <a:bodyPr/>
        <a:lstStyle/>
        <a:p>
          <a:endParaRPr lang="en-US"/>
        </a:p>
      </dgm:t>
    </dgm:pt>
    <dgm:pt modelId="{DC1F1E22-871B-4604-9653-E5809B0EF7CF}">
      <dgm:prSet phldrT="[Text]" phldr="0" custT="1"/>
      <dgm:spPr/>
      <dgm:t>
        <a:bodyPr/>
        <a:lstStyle/>
        <a:p>
          <a:r>
            <a:rPr lang="en-US" sz="4400" b="1" dirty="0">
              <a:latin typeface="Times" panose="02020603050405020304" pitchFamily="18" charset="0"/>
              <a:cs typeface="Times" panose="02020603050405020304" pitchFamily="18" charset="0"/>
            </a:rPr>
            <a:t>Monitor</a:t>
          </a:r>
        </a:p>
      </dgm:t>
    </dgm:pt>
    <dgm:pt modelId="{2267839C-8D69-4093-AD08-1B072BB24262}" type="parTrans" cxnId="{FDBFEC2E-C1D9-4539-A6C9-0896115C6F11}">
      <dgm:prSet/>
      <dgm:spPr/>
      <dgm:t>
        <a:bodyPr/>
        <a:lstStyle/>
        <a:p>
          <a:endParaRPr lang="en-US"/>
        </a:p>
      </dgm:t>
    </dgm:pt>
    <dgm:pt modelId="{39686FF6-656A-434C-BE80-DAAB1FD84664}" type="sibTrans" cxnId="{FDBFEC2E-C1D9-4539-A6C9-0896115C6F11}">
      <dgm:prSet/>
      <dgm:spPr/>
      <dgm:t>
        <a:bodyPr/>
        <a:lstStyle/>
        <a:p>
          <a:endParaRPr lang="en-US"/>
        </a:p>
      </dgm:t>
    </dgm:pt>
    <dgm:pt modelId="{101FFF21-B745-4E0E-BEC7-31582ED71257}">
      <dgm:prSet phldrT="[Text]" phldr="0" custT="1"/>
      <dgm:spPr/>
      <dgm:t>
        <a:bodyPr/>
        <a:lstStyle/>
        <a:p>
          <a:r>
            <a:rPr lang="en-US" sz="4000" dirty="0">
              <a:latin typeface="Times" panose="02020603050405020304" pitchFamily="18" charset="0"/>
              <a:cs typeface="Times" panose="02020603050405020304" pitchFamily="18" charset="0"/>
            </a:rPr>
            <a:t>Informatics Physician</a:t>
          </a:r>
        </a:p>
      </dgm:t>
    </dgm:pt>
    <dgm:pt modelId="{68448254-D07C-4C01-B341-E42535AFD7A6}" type="parTrans" cxnId="{463707E7-358E-4517-B169-21B49A4F34ED}">
      <dgm:prSet/>
      <dgm:spPr/>
      <dgm:t>
        <a:bodyPr/>
        <a:lstStyle/>
        <a:p>
          <a:endParaRPr lang="en-US"/>
        </a:p>
      </dgm:t>
    </dgm:pt>
    <dgm:pt modelId="{9D70DC73-4B83-496B-998C-0C20DF5A4147}" type="sibTrans" cxnId="{463707E7-358E-4517-B169-21B49A4F34ED}">
      <dgm:prSet/>
      <dgm:spPr/>
      <dgm:t>
        <a:bodyPr/>
        <a:lstStyle/>
        <a:p>
          <a:endParaRPr lang="en-US"/>
        </a:p>
      </dgm:t>
    </dgm:pt>
    <dgm:pt modelId="{A3FBA9FD-CCD5-404E-91C2-E4FD25A8A33B}">
      <dgm:prSet phldrT="[Text]" phldr="0" custT="1"/>
      <dgm:spPr/>
      <dgm:t>
        <a:bodyPr/>
        <a:lstStyle/>
        <a:p>
          <a:pPr>
            <a:lnSpc>
              <a:spcPct val="100000"/>
            </a:lnSpc>
            <a:spcAft>
              <a:spcPts val="0"/>
            </a:spcAft>
          </a:pPr>
          <a:r>
            <a:rPr lang="en-US" sz="4000" dirty="0">
              <a:latin typeface="Times" panose="02020603050405020304" pitchFamily="18" charset="0"/>
              <a:cs typeface="Times" panose="02020603050405020304" pitchFamily="18" charset="0"/>
            </a:rPr>
            <a:t>Other Disciplines</a:t>
          </a:r>
        </a:p>
        <a:p>
          <a:pPr>
            <a:lnSpc>
              <a:spcPct val="100000"/>
            </a:lnSpc>
            <a:spcAft>
              <a:spcPts val="0"/>
            </a:spcAft>
          </a:pPr>
          <a:r>
            <a:rPr lang="en-US" sz="4000" dirty="0">
              <a:latin typeface="Times" panose="02020603050405020304" pitchFamily="18" charset="0"/>
              <a:cs typeface="Times" panose="02020603050405020304" pitchFamily="18" charset="0"/>
            </a:rPr>
            <a:t> </a:t>
          </a:r>
          <a:r>
            <a:rPr lang="en-US" sz="3600" dirty="0">
              <a:latin typeface="Times" panose="02020603050405020304" pitchFamily="18" charset="0"/>
              <a:cs typeface="Times" panose="02020603050405020304" pitchFamily="18" charset="0"/>
            </a:rPr>
            <a:t>(</a:t>
          </a:r>
          <a:r>
            <a:rPr lang="en-US" sz="3600" i="1" dirty="0">
              <a:latin typeface="Times" panose="02020603050405020304" pitchFamily="18" charset="0"/>
              <a:cs typeface="Times" panose="02020603050405020304" pitchFamily="18" charset="0"/>
            </a:rPr>
            <a:t>ad hoc</a:t>
          </a:r>
          <a:r>
            <a:rPr lang="en-US" sz="3600" dirty="0">
              <a:latin typeface="Times" panose="02020603050405020304" pitchFamily="18" charset="0"/>
              <a:cs typeface="Times" panose="02020603050405020304" pitchFamily="18" charset="0"/>
            </a:rPr>
            <a:t>)</a:t>
          </a:r>
        </a:p>
      </dgm:t>
    </dgm:pt>
    <dgm:pt modelId="{FB6C7170-2045-484E-883F-C5CCB5902D8A}" type="parTrans" cxnId="{A37323BC-400A-43CD-AE7F-A96EB1A2E9EB}">
      <dgm:prSet/>
      <dgm:spPr/>
      <dgm:t>
        <a:bodyPr/>
        <a:lstStyle/>
        <a:p>
          <a:endParaRPr lang="en-US"/>
        </a:p>
      </dgm:t>
    </dgm:pt>
    <dgm:pt modelId="{573341E2-0ABF-49FB-AAA2-7D941C8BA204}" type="sibTrans" cxnId="{A37323BC-400A-43CD-AE7F-A96EB1A2E9EB}">
      <dgm:prSet/>
      <dgm:spPr/>
      <dgm:t>
        <a:bodyPr/>
        <a:lstStyle/>
        <a:p>
          <a:endParaRPr lang="en-US"/>
        </a:p>
      </dgm:t>
    </dgm:pt>
    <dgm:pt modelId="{18262343-32B5-4879-86BA-AECA80DD4A97}">
      <dgm:prSet phldrT="[Text]" phldr="0" custT="1"/>
      <dgm:spPr/>
      <dgm:t>
        <a:bodyPr/>
        <a:lstStyle/>
        <a:p>
          <a:r>
            <a:rPr lang="en-US" sz="4000" dirty="0">
              <a:latin typeface="Times" panose="02020603050405020304" pitchFamily="18" charset="0"/>
              <a:cs typeface="Times" panose="02020603050405020304" pitchFamily="18" charset="0"/>
            </a:rPr>
            <a:t>Low “success”</a:t>
          </a:r>
        </a:p>
      </dgm:t>
    </dgm:pt>
    <dgm:pt modelId="{41C42EEF-A651-473C-B7BD-8BE32D147915}" type="parTrans" cxnId="{88E0CF48-EC70-47D8-BEB9-8E77D2A34930}">
      <dgm:prSet/>
      <dgm:spPr/>
      <dgm:t>
        <a:bodyPr/>
        <a:lstStyle/>
        <a:p>
          <a:endParaRPr lang="en-US"/>
        </a:p>
      </dgm:t>
    </dgm:pt>
    <dgm:pt modelId="{B0E8A124-855A-4520-8056-C152E1E4BEEC}" type="sibTrans" cxnId="{88E0CF48-EC70-47D8-BEB9-8E77D2A34930}">
      <dgm:prSet/>
      <dgm:spPr/>
      <dgm:t>
        <a:bodyPr/>
        <a:lstStyle/>
        <a:p>
          <a:endParaRPr lang="en-US"/>
        </a:p>
      </dgm:t>
    </dgm:pt>
    <dgm:pt modelId="{A6D8CE29-7847-4D62-A6E5-D5F2809F3E6F}">
      <dgm:prSet phldrT="[Text]" phldr="0" custT="1"/>
      <dgm:spPr/>
      <dgm:t>
        <a:bodyPr/>
        <a:lstStyle/>
        <a:p>
          <a:r>
            <a:rPr lang="en-US" sz="4000" dirty="0">
              <a:latin typeface="Times" panose="02020603050405020304" pitchFamily="18" charset="0"/>
              <a:cs typeface="Times" panose="02020603050405020304" pitchFamily="18" charset="0"/>
            </a:rPr>
            <a:t>Negative feedback</a:t>
          </a:r>
          <a:endParaRPr lang="en-US" sz="3600" dirty="0">
            <a:latin typeface="Times" panose="02020603050405020304" pitchFamily="18" charset="0"/>
            <a:cs typeface="Times" panose="02020603050405020304" pitchFamily="18" charset="0"/>
          </a:endParaRPr>
        </a:p>
      </dgm:t>
    </dgm:pt>
    <dgm:pt modelId="{D0B659AE-A982-4C96-9B1C-E68E13AC7A6A}" type="parTrans" cxnId="{A77F817E-4857-4976-A6C0-4913DFCD5A7E}">
      <dgm:prSet/>
      <dgm:spPr/>
      <dgm:t>
        <a:bodyPr/>
        <a:lstStyle/>
        <a:p>
          <a:endParaRPr lang="en-US"/>
        </a:p>
      </dgm:t>
    </dgm:pt>
    <dgm:pt modelId="{F0342C03-2A9D-40B0-A5D5-3798DAE66176}" type="sibTrans" cxnId="{A77F817E-4857-4976-A6C0-4913DFCD5A7E}">
      <dgm:prSet/>
      <dgm:spPr/>
      <dgm:t>
        <a:bodyPr/>
        <a:lstStyle/>
        <a:p>
          <a:endParaRPr lang="en-US"/>
        </a:p>
      </dgm:t>
    </dgm:pt>
    <dgm:pt modelId="{96A3B8A0-33F8-44A3-83D8-CA1937540CC0}">
      <dgm:prSet phldrT="[Text]" phldr="0" custT="1"/>
      <dgm:spPr/>
      <dgm:t>
        <a:bodyPr/>
        <a:lstStyle/>
        <a:p>
          <a:r>
            <a:rPr lang="en-US" sz="4000" dirty="0">
              <a:latin typeface="Times" panose="02020603050405020304" pitchFamily="18" charset="0"/>
              <a:cs typeface="Times" panose="02020603050405020304" pitchFamily="18" charset="0"/>
            </a:rPr>
            <a:t>Evaluate ongoing signal-to-noise ratio and repeat analysis and redesign</a:t>
          </a:r>
        </a:p>
      </dgm:t>
    </dgm:pt>
    <dgm:pt modelId="{ECE21A61-2893-4054-9496-9E90D7FA38F2}" type="parTrans" cxnId="{8FC5299E-8E32-471A-AA45-57721374645F}">
      <dgm:prSet/>
      <dgm:spPr/>
      <dgm:t>
        <a:bodyPr/>
        <a:lstStyle/>
        <a:p>
          <a:endParaRPr lang="en-US"/>
        </a:p>
      </dgm:t>
    </dgm:pt>
    <dgm:pt modelId="{86AD64E7-DEA7-4748-9AC7-A836F237F6C0}" type="sibTrans" cxnId="{8FC5299E-8E32-471A-AA45-57721374645F}">
      <dgm:prSet/>
      <dgm:spPr/>
      <dgm:t>
        <a:bodyPr/>
        <a:lstStyle/>
        <a:p>
          <a:endParaRPr lang="en-US"/>
        </a:p>
      </dgm:t>
    </dgm:pt>
    <dgm:pt modelId="{FA8D0AFE-9895-4D71-A2C9-239E8F16D484}" type="pres">
      <dgm:prSet presAssocID="{AD575BD5-978D-49B6-88A1-9CC7F4C767A5}" presName="Name0" presStyleCnt="0">
        <dgm:presLayoutVars>
          <dgm:dir/>
          <dgm:animLvl val="lvl"/>
          <dgm:resizeHandles val="exact"/>
        </dgm:presLayoutVars>
      </dgm:prSet>
      <dgm:spPr/>
    </dgm:pt>
    <dgm:pt modelId="{C24028A0-2590-48AC-9509-49895FC51E29}" type="pres">
      <dgm:prSet presAssocID="{B49BAFD2-2A9E-4556-B216-F60A0BA433E6}" presName="vertFlow" presStyleCnt="0"/>
      <dgm:spPr/>
    </dgm:pt>
    <dgm:pt modelId="{0F9508C2-0BBD-4C1E-84B3-EC6074219175}" type="pres">
      <dgm:prSet presAssocID="{B49BAFD2-2A9E-4556-B216-F60A0BA433E6}" presName="header" presStyleLbl="node1" presStyleIdx="0" presStyleCnt="5" custScaleX="115091" custScaleY="99198"/>
      <dgm:spPr>
        <a:xfrm>
          <a:off x="1719" y="270986"/>
          <a:ext cx="3559344" cy="462730"/>
        </a:xfrm>
        <a:prstGeom prst="roundRect">
          <a:avLst>
            <a:gd name="adj" fmla="val 10000"/>
          </a:avLst>
        </a:prstGeom>
      </dgm:spPr>
    </dgm:pt>
    <dgm:pt modelId="{6D631962-9492-402E-BAEB-CF0105032940}" type="pres">
      <dgm:prSet presAssocID="{14CA1CD6-625C-4F73-9D8D-9B11E21FEEA3}" presName="parTrans" presStyleLbl="sibTrans2D1" presStyleIdx="0" presStyleCnt="11"/>
      <dgm:spPr/>
    </dgm:pt>
    <dgm:pt modelId="{6FF06609-17A8-47CD-A20D-824A9F533BE1}" type="pres">
      <dgm:prSet presAssocID="{E27EC1BF-E0FD-4E2C-9A50-70CC2673F245}" presName="child" presStyleLbl="alignAccFollowNode1" presStyleIdx="0" presStyleCnt="11" custScaleY="137683">
        <dgm:presLayoutVars>
          <dgm:chMax val="0"/>
          <dgm:bulletEnabled val="1"/>
        </dgm:presLayoutVars>
      </dgm:prSet>
      <dgm:spPr/>
    </dgm:pt>
    <dgm:pt modelId="{A5B1F5CA-F471-4170-9273-E106228F6F35}" type="pres">
      <dgm:prSet presAssocID="{81D9B38B-71D4-4945-85E6-B21C3832A0B4}" presName="sibTrans" presStyleLbl="sibTrans2D1" presStyleIdx="1" presStyleCnt="11"/>
      <dgm:spPr/>
    </dgm:pt>
    <dgm:pt modelId="{F28EBC1F-F93E-4F2B-B52D-7B9CBBD8F92C}" type="pres">
      <dgm:prSet presAssocID="{9A2EC124-5638-498A-93B4-77E51E1945B0}" presName="child" presStyleLbl="alignAccFollowNode1" presStyleIdx="1" presStyleCnt="11" custScaleY="81691">
        <dgm:presLayoutVars>
          <dgm:chMax val="0"/>
          <dgm:bulletEnabled val="1"/>
        </dgm:presLayoutVars>
      </dgm:prSet>
      <dgm:spPr/>
    </dgm:pt>
    <dgm:pt modelId="{B6AF70B3-3FE5-4715-9C65-4D1837F65ABB}" type="pres">
      <dgm:prSet presAssocID="{71D85671-6562-4F72-85E2-198B99A34E2E}" presName="sibTrans" presStyleLbl="sibTrans2D1" presStyleIdx="2" presStyleCnt="11"/>
      <dgm:spPr/>
    </dgm:pt>
    <dgm:pt modelId="{9E4A5B54-B953-40E1-B3E2-513ABBA4E887}" type="pres">
      <dgm:prSet presAssocID="{101FFF21-B745-4E0E-BEC7-31582ED71257}" presName="child" presStyleLbl="alignAccFollowNode1" presStyleIdx="2" presStyleCnt="11" custScaleY="119335">
        <dgm:presLayoutVars>
          <dgm:chMax val="0"/>
          <dgm:bulletEnabled val="1"/>
        </dgm:presLayoutVars>
      </dgm:prSet>
      <dgm:spPr/>
    </dgm:pt>
    <dgm:pt modelId="{F73BA39A-7A1D-42AC-84F2-DFA2767E1FF5}" type="pres">
      <dgm:prSet presAssocID="{9D70DC73-4B83-496B-998C-0C20DF5A4147}" presName="sibTrans" presStyleLbl="sibTrans2D1" presStyleIdx="3" presStyleCnt="11"/>
      <dgm:spPr/>
    </dgm:pt>
    <dgm:pt modelId="{B8BF57F5-F210-4425-9FF1-CF7B8061624B}" type="pres">
      <dgm:prSet presAssocID="{A3FBA9FD-CCD5-404E-91C2-E4FD25A8A33B}" presName="child" presStyleLbl="alignAccFollowNode1" presStyleIdx="3" presStyleCnt="11" custScaleX="105560" custScaleY="142076">
        <dgm:presLayoutVars>
          <dgm:chMax val="0"/>
          <dgm:bulletEnabled val="1"/>
        </dgm:presLayoutVars>
      </dgm:prSet>
      <dgm:spPr/>
    </dgm:pt>
    <dgm:pt modelId="{FFD42D5B-EF65-45D0-AE70-6DDBFB30EB15}" type="pres">
      <dgm:prSet presAssocID="{B49BAFD2-2A9E-4556-B216-F60A0BA433E6}" presName="hSp" presStyleCnt="0"/>
      <dgm:spPr/>
    </dgm:pt>
    <dgm:pt modelId="{D8839CE8-9918-4C25-9247-39FCD22ACEB3}" type="pres">
      <dgm:prSet presAssocID="{FFBB71C8-FA13-41C2-ABE0-987D7394F77B}" presName="vertFlow" presStyleCnt="0"/>
      <dgm:spPr/>
    </dgm:pt>
    <dgm:pt modelId="{C5D1A8D7-F84B-45EF-8B23-271AA52C04F1}" type="pres">
      <dgm:prSet presAssocID="{FFBB71C8-FA13-41C2-ABE0-987D7394F77B}" presName="header" presStyleLbl="node1" presStyleIdx="1" presStyleCnt="5" custLinFactNeighborX="-5045"/>
      <dgm:spPr/>
    </dgm:pt>
    <dgm:pt modelId="{05D261E8-1F50-49CE-8686-2A63DE271935}" type="pres">
      <dgm:prSet presAssocID="{6ABB2DB7-9A9E-43E9-963C-62C0B8545463}" presName="parTrans" presStyleLbl="sibTrans2D1" presStyleIdx="4" presStyleCnt="11"/>
      <dgm:spPr/>
    </dgm:pt>
    <dgm:pt modelId="{A982BE61-0E7F-46B3-AD0E-29EF250AE1BA}" type="pres">
      <dgm:prSet presAssocID="{43AFCB66-38E3-4A95-98F9-E7C39981179F}" presName="child" presStyleLbl="alignAccFollowNode1" presStyleIdx="4" presStyleCnt="11" custScaleY="334136" custLinFactNeighborX="-5045">
        <dgm:presLayoutVars>
          <dgm:chMax val="0"/>
          <dgm:bulletEnabled val="1"/>
        </dgm:presLayoutVars>
      </dgm:prSet>
      <dgm:spPr/>
    </dgm:pt>
    <dgm:pt modelId="{47B8B0AF-B24E-43AF-A7C3-23E8F503513A}" type="pres">
      <dgm:prSet presAssocID="{FFBB71C8-FA13-41C2-ABE0-987D7394F77B}" presName="hSp" presStyleCnt="0"/>
      <dgm:spPr/>
    </dgm:pt>
    <dgm:pt modelId="{D19112F9-6F75-445F-A583-52FA525431E8}" type="pres">
      <dgm:prSet presAssocID="{B5CD7131-C8D0-467E-9E35-E9505713BF24}" presName="vertFlow" presStyleCnt="0"/>
      <dgm:spPr/>
    </dgm:pt>
    <dgm:pt modelId="{F74C25D7-2B27-4141-80C8-17DC36E7E491}" type="pres">
      <dgm:prSet presAssocID="{B5CD7131-C8D0-467E-9E35-E9505713BF24}" presName="header" presStyleLbl="node1" presStyleIdx="2" presStyleCnt="5" custLinFactNeighborX="-5045"/>
      <dgm:spPr/>
    </dgm:pt>
    <dgm:pt modelId="{BA520AA6-77BE-4457-B5E6-BF72D018B726}" type="pres">
      <dgm:prSet presAssocID="{1D3D149D-D576-4FA8-97E6-7F5BBB6EFEFF}" presName="parTrans" presStyleLbl="sibTrans2D1" presStyleIdx="5" presStyleCnt="11"/>
      <dgm:spPr/>
    </dgm:pt>
    <dgm:pt modelId="{AABE556A-6401-48F0-A8E0-EB50EB405C6A}" type="pres">
      <dgm:prSet presAssocID="{517476D4-1F81-41CC-81B2-DCAEE0E10BDB}" presName="child" presStyleLbl="alignAccFollowNode1" presStyleIdx="5" presStyleCnt="11" custScaleY="143961" custLinFactNeighborX="-5045">
        <dgm:presLayoutVars>
          <dgm:chMax val="0"/>
          <dgm:bulletEnabled val="1"/>
        </dgm:presLayoutVars>
      </dgm:prSet>
      <dgm:spPr/>
    </dgm:pt>
    <dgm:pt modelId="{2176D61F-17EF-4055-B854-27BE02B62554}" type="pres">
      <dgm:prSet presAssocID="{D11ABF02-9251-4871-8E91-AE6D7B8C74AD}" presName="sibTrans" presStyleLbl="sibTrans2D1" presStyleIdx="6" presStyleCnt="11"/>
      <dgm:spPr/>
    </dgm:pt>
    <dgm:pt modelId="{D0DCEE65-20AD-4461-BA58-1BC1DC03DECF}" type="pres">
      <dgm:prSet presAssocID="{D0369734-A672-40AF-93F3-964ACA9B34F5}" presName="child" presStyleLbl="alignAccFollowNode1" presStyleIdx="6" presStyleCnt="11" custScaleY="65436" custLinFactNeighborX="-5045">
        <dgm:presLayoutVars>
          <dgm:chMax val="0"/>
          <dgm:bulletEnabled val="1"/>
        </dgm:presLayoutVars>
      </dgm:prSet>
      <dgm:spPr/>
    </dgm:pt>
    <dgm:pt modelId="{3282A987-43A8-42D7-A4DB-25D591FEFD26}" type="pres">
      <dgm:prSet presAssocID="{E50CC76D-A493-4E2C-8B7C-5984351052F1}" presName="sibTrans" presStyleLbl="sibTrans2D1" presStyleIdx="7" presStyleCnt="11"/>
      <dgm:spPr/>
    </dgm:pt>
    <dgm:pt modelId="{96051503-74FE-4C02-BD1B-699CB2AB0650}" type="pres">
      <dgm:prSet presAssocID="{18262343-32B5-4879-86BA-AECA80DD4A97}" presName="child" presStyleLbl="alignAccFollowNode1" presStyleIdx="7" presStyleCnt="11" custScaleY="59551" custLinFactNeighborX="-5045">
        <dgm:presLayoutVars>
          <dgm:chMax val="0"/>
          <dgm:bulletEnabled val="1"/>
        </dgm:presLayoutVars>
      </dgm:prSet>
      <dgm:spPr/>
    </dgm:pt>
    <dgm:pt modelId="{8DD87F49-1535-4034-9481-C74F2F54AD70}" type="pres">
      <dgm:prSet presAssocID="{B0E8A124-855A-4520-8056-C152E1E4BEEC}" presName="sibTrans" presStyleLbl="sibTrans2D1" presStyleIdx="8" presStyleCnt="11"/>
      <dgm:spPr/>
    </dgm:pt>
    <dgm:pt modelId="{685320FA-9D9B-4A12-BBE1-1D667247DCF4}" type="pres">
      <dgm:prSet presAssocID="{A6D8CE29-7847-4D62-A6E5-D5F2809F3E6F}" presName="child" presStyleLbl="alignAccFollowNode1" presStyleIdx="8" presStyleCnt="11" custScaleY="105834" custLinFactNeighborX="-4980">
        <dgm:presLayoutVars>
          <dgm:chMax val="0"/>
          <dgm:bulletEnabled val="1"/>
        </dgm:presLayoutVars>
      </dgm:prSet>
      <dgm:spPr/>
    </dgm:pt>
    <dgm:pt modelId="{A1F782EC-8A29-404C-953A-23C4D4D3E408}" type="pres">
      <dgm:prSet presAssocID="{B5CD7131-C8D0-467E-9E35-E9505713BF24}" presName="hSp" presStyleCnt="0"/>
      <dgm:spPr/>
    </dgm:pt>
    <dgm:pt modelId="{3BED020B-BD13-4DE1-93DF-F9994FA95935}" type="pres">
      <dgm:prSet presAssocID="{E4DCC450-E191-4DF4-BE5C-EF13362206ED}" presName="vertFlow" presStyleCnt="0"/>
      <dgm:spPr/>
    </dgm:pt>
    <dgm:pt modelId="{9D12D819-7A03-4768-80BF-DAA74DE2CB9B}" type="pres">
      <dgm:prSet presAssocID="{E4DCC450-E191-4DF4-BE5C-EF13362206ED}" presName="header" presStyleLbl="node1" presStyleIdx="3" presStyleCnt="5"/>
      <dgm:spPr/>
    </dgm:pt>
    <dgm:pt modelId="{23BA86A4-123E-4046-A69A-C4DBBD7CB087}" type="pres">
      <dgm:prSet presAssocID="{4D990746-457E-441F-B7B1-29636A467B1C}" presName="parTrans" presStyleLbl="sibTrans2D1" presStyleIdx="9" presStyleCnt="11"/>
      <dgm:spPr/>
    </dgm:pt>
    <dgm:pt modelId="{E8DD8BD1-21CD-4C71-A757-28BDDB29E03B}" type="pres">
      <dgm:prSet presAssocID="{49D76132-9018-45A4-81A3-628BC14CB406}" presName="child" presStyleLbl="alignAccFollowNode1" presStyleIdx="9" presStyleCnt="11" custScaleY="441426">
        <dgm:presLayoutVars>
          <dgm:chMax val="0"/>
          <dgm:bulletEnabled val="1"/>
        </dgm:presLayoutVars>
      </dgm:prSet>
      <dgm:spPr/>
    </dgm:pt>
    <dgm:pt modelId="{732A70AD-0D20-4097-92A5-B742D5EB340E}" type="pres">
      <dgm:prSet presAssocID="{E4DCC450-E191-4DF4-BE5C-EF13362206ED}" presName="hSp" presStyleCnt="0"/>
      <dgm:spPr/>
    </dgm:pt>
    <dgm:pt modelId="{0B0E6CE1-601B-4E6E-82E4-403DB6B7F740}" type="pres">
      <dgm:prSet presAssocID="{DC1F1E22-871B-4604-9653-E5809B0EF7CF}" presName="vertFlow" presStyleCnt="0"/>
      <dgm:spPr/>
    </dgm:pt>
    <dgm:pt modelId="{53BA2854-0B6E-4A54-94FE-880BB0AE9554}" type="pres">
      <dgm:prSet presAssocID="{DC1F1E22-871B-4604-9653-E5809B0EF7CF}" presName="header" presStyleLbl="node1" presStyleIdx="4" presStyleCnt="5" custLinFactNeighborX="-2448"/>
      <dgm:spPr/>
    </dgm:pt>
    <dgm:pt modelId="{B1EA9F3D-2CCC-4DB5-A5A5-35B4379632EC}" type="pres">
      <dgm:prSet presAssocID="{ECE21A61-2893-4054-9496-9E90D7FA38F2}" presName="parTrans" presStyleLbl="sibTrans2D1" presStyleIdx="10" presStyleCnt="11"/>
      <dgm:spPr/>
    </dgm:pt>
    <dgm:pt modelId="{4293A43B-37A2-4E4F-B922-874BD70D0F2E}" type="pres">
      <dgm:prSet presAssocID="{96A3B8A0-33F8-44A3-83D8-CA1937540CC0}" presName="child" presStyleLbl="alignAccFollowNode1" presStyleIdx="10" presStyleCnt="11" custScaleX="97093" custScaleY="351541" custLinFactNeighborX="-2448">
        <dgm:presLayoutVars>
          <dgm:chMax val="0"/>
          <dgm:bulletEnabled val="1"/>
        </dgm:presLayoutVars>
      </dgm:prSet>
      <dgm:spPr/>
    </dgm:pt>
  </dgm:ptLst>
  <dgm:cxnLst>
    <dgm:cxn modelId="{BC6C7909-D138-4164-81B0-D23937F03E75}" type="presOf" srcId="{49D76132-9018-45A4-81A3-628BC14CB406}" destId="{E8DD8BD1-21CD-4C71-A757-28BDDB29E03B}" srcOrd="0" destOrd="0" presId="urn:microsoft.com/office/officeart/2005/8/layout/lProcess1"/>
    <dgm:cxn modelId="{394F7212-B2B2-43D6-A17E-BAA386B472AC}" srcId="{B5CD7131-C8D0-467E-9E35-E9505713BF24}" destId="{D0369734-A672-40AF-93F3-964ACA9B34F5}" srcOrd="1" destOrd="0" parTransId="{873AE156-8BF2-478E-A81D-CD45CA1F18EA}" sibTransId="{E50CC76D-A493-4E2C-8B7C-5984351052F1}"/>
    <dgm:cxn modelId="{D08B6813-EC91-4F7C-ABFF-090B1B337DC3}" type="presOf" srcId="{E27EC1BF-E0FD-4E2C-9A50-70CC2673F245}" destId="{6FF06609-17A8-47CD-A20D-824A9F533BE1}" srcOrd="0" destOrd="0" presId="urn:microsoft.com/office/officeart/2005/8/layout/lProcess1"/>
    <dgm:cxn modelId="{A1316F15-C530-4B7D-B489-81004F998CE2}" type="presOf" srcId="{14CA1CD6-625C-4F73-9D8D-9B11E21FEEA3}" destId="{6D631962-9492-402E-BAEB-CF0105032940}" srcOrd="0" destOrd="0" presId="urn:microsoft.com/office/officeart/2005/8/layout/lProcess1"/>
    <dgm:cxn modelId="{62D8B71D-03B5-429A-B7BA-6602A815767A}" type="presOf" srcId="{D0369734-A672-40AF-93F3-964ACA9B34F5}" destId="{D0DCEE65-20AD-4461-BA58-1BC1DC03DECF}" srcOrd="0" destOrd="0" presId="urn:microsoft.com/office/officeart/2005/8/layout/lProcess1"/>
    <dgm:cxn modelId="{7064041F-4C91-4457-9349-42E44090090B}" type="presOf" srcId="{B49BAFD2-2A9E-4556-B216-F60A0BA433E6}" destId="{0F9508C2-0BBD-4C1E-84B3-EC6074219175}" srcOrd="0" destOrd="0" presId="urn:microsoft.com/office/officeart/2005/8/layout/lProcess1"/>
    <dgm:cxn modelId="{CFB10028-AEB0-4AD6-84EE-B8E72DEE70C1}" type="presOf" srcId="{ECE21A61-2893-4054-9496-9E90D7FA38F2}" destId="{B1EA9F3D-2CCC-4DB5-A5A5-35B4379632EC}" srcOrd="0" destOrd="0" presId="urn:microsoft.com/office/officeart/2005/8/layout/lProcess1"/>
    <dgm:cxn modelId="{B7E81428-F158-462E-B710-9BC6F2B60680}" srcId="{B49BAFD2-2A9E-4556-B216-F60A0BA433E6}" destId="{9A2EC124-5638-498A-93B4-77E51E1945B0}" srcOrd="1" destOrd="0" parTransId="{8268AF34-3084-48C7-B68A-81831FD1F6B4}" sibTransId="{71D85671-6562-4F72-85E2-198B99A34E2E}"/>
    <dgm:cxn modelId="{FDBFEC2E-C1D9-4539-A6C9-0896115C6F11}" srcId="{AD575BD5-978D-49B6-88A1-9CC7F4C767A5}" destId="{DC1F1E22-871B-4604-9653-E5809B0EF7CF}" srcOrd="4" destOrd="0" parTransId="{2267839C-8D69-4093-AD08-1B072BB24262}" sibTransId="{39686FF6-656A-434C-BE80-DAAB1FD84664}"/>
    <dgm:cxn modelId="{F2D6B936-0CF1-4E00-B7D8-8CF2218E687B}" srcId="{B49BAFD2-2A9E-4556-B216-F60A0BA433E6}" destId="{E27EC1BF-E0FD-4E2C-9A50-70CC2673F245}" srcOrd="0" destOrd="0" parTransId="{14CA1CD6-625C-4F73-9D8D-9B11E21FEEA3}" sibTransId="{81D9B38B-71D4-4945-85E6-B21C3832A0B4}"/>
    <dgm:cxn modelId="{C12EB037-4F8F-43E0-AC37-759BF0F1FC54}" type="presOf" srcId="{517476D4-1F81-41CC-81B2-DCAEE0E10BDB}" destId="{AABE556A-6401-48F0-A8E0-EB50EB405C6A}" srcOrd="0" destOrd="0" presId="urn:microsoft.com/office/officeart/2005/8/layout/lProcess1"/>
    <dgm:cxn modelId="{E4B4955B-13F0-4140-9052-7190B9D1CFC6}" type="presOf" srcId="{AD575BD5-978D-49B6-88A1-9CC7F4C767A5}" destId="{FA8D0AFE-9895-4D71-A2C9-239E8F16D484}" srcOrd="0" destOrd="0" presId="urn:microsoft.com/office/officeart/2005/8/layout/lProcess1"/>
    <dgm:cxn modelId="{9DABAE5E-6D9E-4E8B-ACFA-57D1A0AC23E1}" srcId="{FFBB71C8-FA13-41C2-ABE0-987D7394F77B}" destId="{43AFCB66-38E3-4A95-98F9-E7C39981179F}" srcOrd="0" destOrd="0" parTransId="{6ABB2DB7-9A9E-43E9-963C-62C0B8545463}" sibTransId="{6E60F5C6-2898-4568-B62C-58F11DAE35CC}"/>
    <dgm:cxn modelId="{A41B4B43-5111-456B-8717-7D941F1741A9}" srcId="{AD575BD5-978D-49B6-88A1-9CC7F4C767A5}" destId="{FFBB71C8-FA13-41C2-ABE0-987D7394F77B}" srcOrd="1" destOrd="0" parTransId="{3F2E8F90-5FF0-441B-ABBD-0E1834002B86}" sibTransId="{96747C89-9577-4B93-A338-5131A71127DB}"/>
    <dgm:cxn modelId="{EFA96C46-6D2A-4243-A16D-12357D0CC07E}" type="presOf" srcId="{96A3B8A0-33F8-44A3-83D8-CA1937540CC0}" destId="{4293A43B-37A2-4E4F-B922-874BD70D0F2E}" srcOrd="0" destOrd="0" presId="urn:microsoft.com/office/officeart/2005/8/layout/lProcess1"/>
    <dgm:cxn modelId="{DD45E346-42FD-450D-9D28-8CB06C028D55}" srcId="{B5CD7131-C8D0-467E-9E35-E9505713BF24}" destId="{517476D4-1F81-41CC-81B2-DCAEE0E10BDB}" srcOrd="0" destOrd="0" parTransId="{1D3D149D-D576-4FA8-97E6-7F5BBB6EFEFF}" sibTransId="{D11ABF02-9251-4871-8E91-AE6D7B8C74AD}"/>
    <dgm:cxn modelId="{88E0CF48-EC70-47D8-BEB9-8E77D2A34930}" srcId="{B5CD7131-C8D0-467E-9E35-E9505713BF24}" destId="{18262343-32B5-4879-86BA-AECA80DD4A97}" srcOrd="2" destOrd="0" parTransId="{41C42EEF-A651-473C-B7BD-8BE32D147915}" sibTransId="{B0E8A124-855A-4520-8056-C152E1E4BEEC}"/>
    <dgm:cxn modelId="{AFF7F648-B02B-4178-AF15-E4C07921AF08}" type="presOf" srcId="{B5CD7131-C8D0-467E-9E35-E9505713BF24}" destId="{F74C25D7-2B27-4141-80C8-17DC36E7E491}" srcOrd="0" destOrd="0" presId="urn:microsoft.com/office/officeart/2005/8/layout/lProcess1"/>
    <dgm:cxn modelId="{F9DCDB6C-29FD-4CC2-9300-B25BDF6836FE}" type="presOf" srcId="{43AFCB66-38E3-4A95-98F9-E7C39981179F}" destId="{A982BE61-0E7F-46B3-AD0E-29EF250AE1BA}" srcOrd="0" destOrd="0" presId="urn:microsoft.com/office/officeart/2005/8/layout/lProcess1"/>
    <dgm:cxn modelId="{7D5ACC4D-78B6-4D84-B1FC-5A1119DDF026}" type="presOf" srcId="{101FFF21-B745-4E0E-BEC7-31582ED71257}" destId="{9E4A5B54-B953-40E1-B3E2-513ABBA4E887}" srcOrd="0" destOrd="0" presId="urn:microsoft.com/office/officeart/2005/8/layout/lProcess1"/>
    <dgm:cxn modelId="{DC91CA73-20BD-482A-B26A-D67E6026FA20}" type="presOf" srcId="{E50CC76D-A493-4E2C-8B7C-5984351052F1}" destId="{3282A987-43A8-42D7-A4DB-25D591FEFD26}" srcOrd="0" destOrd="0" presId="urn:microsoft.com/office/officeart/2005/8/layout/lProcess1"/>
    <dgm:cxn modelId="{BB88CF57-55F6-4E2D-911B-82D37C5D85F2}" type="presOf" srcId="{D11ABF02-9251-4871-8E91-AE6D7B8C74AD}" destId="{2176D61F-17EF-4055-B854-27BE02B62554}" srcOrd="0" destOrd="0" presId="urn:microsoft.com/office/officeart/2005/8/layout/lProcess1"/>
    <dgm:cxn modelId="{9DBB9878-D2D2-46AF-817A-FD2550D6E1E3}" type="presOf" srcId="{E4DCC450-E191-4DF4-BE5C-EF13362206ED}" destId="{9D12D819-7A03-4768-80BF-DAA74DE2CB9B}" srcOrd="0" destOrd="0" presId="urn:microsoft.com/office/officeart/2005/8/layout/lProcess1"/>
    <dgm:cxn modelId="{A77F817E-4857-4976-A6C0-4913DFCD5A7E}" srcId="{B5CD7131-C8D0-467E-9E35-E9505713BF24}" destId="{A6D8CE29-7847-4D62-A6E5-D5F2809F3E6F}" srcOrd="3" destOrd="0" parTransId="{D0B659AE-A982-4C96-9B1C-E68E13AC7A6A}" sibTransId="{F0342C03-2A9D-40B0-A5D5-3798DAE66176}"/>
    <dgm:cxn modelId="{648FE484-58D1-4CD0-A8E0-7F5B32A1C623}" type="presOf" srcId="{18262343-32B5-4879-86BA-AECA80DD4A97}" destId="{96051503-74FE-4C02-BD1B-699CB2AB0650}" srcOrd="0" destOrd="0" presId="urn:microsoft.com/office/officeart/2005/8/layout/lProcess1"/>
    <dgm:cxn modelId="{C2188D85-3878-41B7-A1E4-226DBE5B1769}" type="presOf" srcId="{FFBB71C8-FA13-41C2-ABE0-987D7394F77B}" destId="{C5D1A8D7-F84B-45EF-8B23-271AA52C04F1}" srcOrd="0" destOrd="0" presId="urn:microsoft.com/office/officeart/2005/8/layout/lProcess1"/>
    <dgm:cxn modelId="{6E486E91-2B5F-465B-8AB7-C10D190C6BC8}" type="presOf" srcId="{A3FBA9FD-CCD5-404E-91C2-E4FD25A8A33B}" destId="{B8BF57F5-F210-4425-9FF1-CF7B8061624B}" srcOrd="0" destOrd="0" presId="urn:microsoft.com/office/officeart/2005/8/layout/lProcess1"/>
    <dgm:cxn modelId="{E3589A93-0F68-4702-9511-AB8F5C26A8B3}" type="presOf" srcId="{4D990746-457E-441F-B7B1-29636A467B1C}" destId="{23BA86A4-123E-4046-A69A-C4DBBD7CB087}" srcOrd="0" destOrd="0" presId="urn:microsoft.com/office/officeart/2005/8/layout/lProcess1"/>
    <dgm:cxn modelId="{CC9B4495-2F0A-4388-94F9-8F3B14881F5B}" srcId="{AD575BD5-978D-49B6-88A1-9CC7F4C767A5}" destId="{B49BAFD2-2A9E-4556-B216-F60A0BA433E6}" srcOrd="0" destOrd="0" parTransId="{EF2528FB-3B59-4FE7-9782-612515D5A64F}" sibTransId="{195824A3-A674-4F6C-A5A3-791AC9760F16}"/>
    <dgm:cxn modelId="{813FFC96-D79A-45DE-BC42-C49EE0D09C80}" type="presOf" srcId="{1D3D149D-D576-4FA8-97E6-7F5BBB6EFEFF}" destId="{BA520AA6-77BE-4457-B5E6-BF72D018B726}" srcOrd="0" destOrd="0" presId="urn:microsoft.com/office/officeart/2005/8/layout/lProcess1"/>
    <dgm:cxn modelId="{8FC5299E-8E32-471A-AA45-57721374645F}" srcId="{DC1F1E22-871B-4604-9653-E5809B0EF7CF}" destId="{96A3B8A0-33F8-44A3-83D8-CA1937540CC0}" srcOrd="0" destOrd="0" parTransId="{ECE21A61-2893-4054-9496-9E90D7FA38F2}" sibTransId="{86AD64E7-DEA7-4748-9AC7-A836F237F6C0}"/>
    <dgm:cxn modelId="{1033D59E-13D7-454C-978C-52D6C7372F9F}" type="presOf" srcId="{DC1F1E22-871B-4604-9653-E5809B0EF7CF}" destId="{53BA2854-0B6E-4A54-94FE-880BB0AE9554}" srcOrd="0" destOrd="0" presId="urn:microsoft.com/office/officeart/2005/8/layout/lProcess1"/>
    <dgm:cxn modelId="{0F6004A9-CF17-4C70-9BF5-1DCDD32D5C77}" srcId="{AD575BD5-978D-49B6-88A1-9CC7F4C767A5}" destId="{B5CD7131-C8D0-467E-9E35-E9505713BF24}" srcOrd="2" destOrd="0" parTransId="{F42C5FB9-0109-4BD6-A884-0A2BD8A0F3F6}" sibTransId="{D3A43073-6739-48B8-9EB2-665C01C48250}"/>
    <dgm:cxn modelId="{738B4CAF-3733-4234-B9E2-4573387ABB1F}" type="presOf" srcId="{A6D8CE29-7847-4D62-A6E5-D5F2809F3E6F}" destId="{685320FA-9D9B-4A12-BBE1-1D667247DCF4}" srcOrd="0" destOrd="0" presId="urn:microsoft.com/office/officeart/2005/8/layout/lProcess1"/>
    <dgm:cxn modelId="{A37323BC-400A-43CD-AE7F-A96EB1A2E9EB}" srcId="{B49BAFD2-2A9E-4556-B216-F60A0BA433E6}" destId="{A3FBA9FD-CCD5-404E-91C2-E4FD25A8A33B}" srcOrd="3" destOrd="0" parTransId="{FB6C7170-2045-484E-883F-C5CCB5902D8A}" sibTransId="{573341E2-0ABF-49FB-AAA2-7D941C8BA204}"/>
    <dgm:cxn modelId="{932537C6-5507-4ED5-86D0-FE83E77F9BC7}" srcId="{E4DCC450-E191-4DF4-BE5C-EF13362206ED}" destId="{49D76132-9018-45A4-81A3-628BC14CB406}" srcOrd="0" destOrd="0" parTransId="{4D990746-457E-441F-B7B1-29636A467B1C}" sibTransId="{3BEB1993-8F5B-4951-BC4D-BF6A5C1CD724}"/>
    <dgm:cxn modelId="{6F6D87C8-E07D-41BB-9819-6FB778FE2BE4}" type="presOf" srcId="{9D70DC73-4B83-496B-998C-0C20DF5A4147}" destId="{F73BA39A-7A1D-42AC-84F2-DFA2767E1FF5}" srcOrd="0" destOrd="0" presId="urn:microsoft.com/office/officeart/2005/8/layout/lProcess1"/>
    <dgm:cxn modelId="{03E06BD3-7EEF-4E83-9DF7-DE0046939250}" srcId="{AD575BD5-978D-49B6-88A1-9CC7F4C767A5}" destId="{E4DCC450-E191-4DF4-BE5C-EF13362206ED}" srcOrd="3" destOrd="0" parTransId="{AF2D84A6-542D-430D-83DF-270E8264E787}" sibTransId="{BA7664EA-12D5-404B-8319-A25F43761AA7}"/>
    <dgm:cxn modelId="{4626A2D6-064B-4B03-AB52-340A5161B348}" type="presOf" srcId="{6ABB2DB7-9A9E-43E9-963C-62C0B8545463}" destId="{05D261E8-1F50-49CE-8686-2A63DE271935}" srcOrd="0" destOrd="0" presId="urn:microsoft.com/office/officeart/2005/8/layout/lProcess1"/>
    <dgm:cxn modelId="{30EBDFD8-87B3-4A61-8EF8-1F44657FCA8D}" type="presOf" srcId="{B0E8A124-855A-4520-8056-C152E1E4BEEC}" destId="{8DD87F49-1535-4034-9481-C74F2F54AD70}" srcOrd="0" destOrd="0" presId="urn:microsoft.com/office/officeart/2005/8/layout/lProcess1"/>
    <dgm:cxn modelId="{460AD5E0-090B-4D25-B17A-934767FF8ECA}" type="presOf" srcId="{71D85671-6562-4F72-85E2-198B99A34E2E}" destId="{B6AF70B3-3FE5-4715-9C65-4D1837F65ABB}" srcOrd="0" destOrd="0" presId="urn:microsoft.com/office/officeart/2005/8/layout/lProcess1"/>
    <dgm:cxn modelId="{463707E7-358E-4517-B169-21B49A4F34ED}" srcId="{B49BAFD2-2A9E-4556-B216-F60A0BA433E6}" destId="{101FFF21-B745-4E0E-BEC7-31582ED71257}" srcOrd="2" destOrd="0" parTransId="{68448254-D07C-4C01-B341-E42535AFD7A6}" sibTransId="{9D70DC73-4B83-496B-998C-0C20DF5A4147}"/>
    <dgm:cxn modelId="{EB3CB4F2-0493-49AC-9D03-FB8C1A932AF8}" type="presOf" srcId="{81D9B38B-71D4-4945-85E6-B21C3832A0B4}" destId="{A5B1F5CA-F471-4170-9273-E106228F6F35}" srcOrd="0" destOrd="0" presId="urn:microsoft.com/office/officeart/2005/8/layout/lProcess1"/>
    <dgm:cxn modelId="{F84879FB-9C32-4A08-9445-8E5A3E8CD17D}" type="presOf" srcId="{9A2EC124-5638-498A-93B4-77E51E1945B0}" destId="{F28EBC1F-F93E-4F2B-B52D-7B9CBBD8F92C}" srcOrd="0" destOrd="0" presId="urn:microsoft.com/office/officeart/2005/8/layout/lProcess1"/>
    <dgm:cxn modelId="{A356567B-707A-434F-A858-1B5A44B152FA}" type="presParOf" srcId="{FA8D0AFE-9895-4D71-A2C9-239E8F16D484}" destId="{C24028A0-2590-48AC-9509-49895FC51E29}" srcOrd="0" destOrd="0" presId="urn:microsoft.com/office/officeart/2005/8/layout/lProcess1"/>
    <dgm:cxn modelId="{1F0CF7FA-9106-442A-B50D-00BF6A7E5B44}" type="presParOf" srcId="{C24028A0-2590-48AC-9509-49895FC51E29}" destId="{0F9508C2-0BBD-4C1E-84B3-EC6074219175}" srcOrd="0" destOrd="0" presId="urn:microsoft.com/office/officeart/2005/8/layout/lProcess1"/>
    <dgm:cxn modelId="{571F5CCE-80D5-490A-A336-6E7CBAF9B83D}" type="presParOf" srcId="{C24028A0-2590-48AC-9509-49895FC51E29}" destId="{6D631962-9492-402E-BAEB-CF0105032940}" srcOrd="1" destOrd="0" presId="urn:microsoft.com/office/officeart/2005/8/layout/lProcess1"/>
    <dgm:cxn modelId="{5DCAA890-BC6F-4A61-8E16-413BAE1E179E}" type="presParOf" srcId="{C24028A0-2590-48AC-9509-49895FC51E29}" destId="{6FF06609-17A8-47CD-A20D-824A9F533BE1}" srcOrd="2" destOrd="0" presId="urn:microsoft.com/office/officeart/2005/8/layout/lProcess1"/>
    <dgm:cxn modelId="{22163825-9B79-4851-887E-81B842663BC7}" type="presParOf" srcId="{C24028A0-2590-48AC-9509-49895FC51E29}" destId="{A5B1F5CA-F471-4170-9273-E106228F6F35}" srcOrd="3" destOrd="0" presId="urn:microsoft.com/office/officeart/2005/8/layout/lProcess1"/>
    <dgm:cxn modelId="{B44D3AF8-3650-4256-9536-FFF13666158E}" type="presParOf" srcId="{C24028A0-2590-48AC-9509-49895FC51E29}" destId="{F28EBC1F-F93E-4F2B-B52D-7B9CBBD8F92C}" srcOrd="4" destOrd="0" presId="urn:microsoft.com/office/officeart/2005/8/layout/lProcess1"/>
    <dgm:cxn modelId="{88E85FF1-73B5-4233-B782-A43B48763720}" type="presParOf" srcId="{C24028A0-2590-48AC-9509-49895FC51E29}" destId="{B6AF70B3-3FE5-4715-9C65-4D1837F65ABB}" srcOrd="5" destOrd="0" presId="urn:microsoft.com/office/officeart/2005/8/layout/lProcess1"/>
    <dgm:cxn modelId="{B2331AA3-10AD-4A8A-BE2E-7E85E3DFB751}" type="presParOf" srcId="{C24028A0-2590-48AC-9509-49895FC51E29}" destId="{9E4A5B54-B953-40E1-B3E2-513ABBA4E887}" srcOrd="6" destOrd="0" presId="urn:microsoft.com/office/officeart/2005/8/layout/lProcess1"/>
    <dgm:cxn modelId="{685E8100-2B8C-4567-A40A-13A14494CBF3}" type="presParOf" srcId="{C24028A0-2590-48AC-9509-49895FC51E29}" destId="{F73BA39A-7A1D-42AC-84F2-DFA2767E1FF5}" srcOrd="7" destOrd="0" presId="urn:microsoft.com/office/officeart/2005/8/layout/lProcess1"/>
    <dgm:cxn modelId="{62C980CD-B5CA-4738-95A1-17D3E3455173}" type="presParOf" srcId="{C24028A0-2590-48AC-9509-49895FC51E29}" destId="{B8BF57F5-F210-4425-9FF1-CF7B8061624B}" srcOrd="8" destOrd="0" presId="urn:microsoft.com/office/officeart/2005/8/layout/lProcess1"/>
    <dgm:cxn modelId="{4DDAA24B-95B7-45D5-AC7A-B3ED9E8A7824}" type="presParOf" srcId="{FA8D0AFE-9895-4D71-A2C9-239E8F16D484}" destId="{FFD42D5B-EF65-45D0-AE70-6DDBFB30EB15}" srcOrd="1" destOrd="0" presId="urn:microsoft.com/office/officeart/2005/8/layout/lProcess1"/>
    <dgm:cxn modelId="{B7BEE075-4B5F-4B52-9093-3E1C27E709B3}" type="presParOf" srcId="{FA8D0AFE-9895-4D71-A2C9-239E8F16D484}" destId="{D8839CE8-9918-4C25-9247-39FCD22ACEB3}" srcOrd="2" destOrd="0" presId="urn:microsoft.com/office/officeart/2005/8/layout/lProcess1"/>
    <dgm:cxn modelId="{1145676F-4503-475F-8833-F1D9B658CE7D}" type="presParOf" srcId="{D8839CE8-9918-4C25-9247-39FCD22ACEB3}" destId="{C5D1A8D7-F84B-45EF-8B23-271AA52C04F1}" srcOrd="0" destOrd="0" presId="urn:microsoft.com/office/officeart/2005/8/layout/lProcess1"/>
    <dgm:cxn modelId="{E927E2DF-3763-4B0D-BA5E-092AE30B20AE}" type="presParOf" srcId="{D8839CE8-9918-4C25-9247-39FCD22ACEB3}" destId="{05D261E8-1F50-49CE-8686-2A63DE271935}" srcOrd="1" destOrd="0" presId="urn:microsoft.com/office/officeart/2005/8/layout/lProcess1"/>
    <dgm:cxn modelId="{3200A82C-7488-4502-B233-3B1AA310C619}" type="presParOf" srcId="{D8839CE8-9918-4C25-9247-39FCD22ACEB3}" destId="{A982BE61-0E7F-46B3-AD0E-29EF250AE1BA}" srcOrd="2" destOrd="0" presId="urn:microsoft.com/office/officeart/2005/8/layout/lProcess1"/>
    <dgm:cxn modelId="{A70EFC54-4D92-43F2-AD6F-B49EC65F6168}" type="presParOf" srcId="{FA8D0AFE-9895-4D71-A2C9-239E8F16D484}" destId="{47B8B0AF-B24E-43AF-A7C3-23E8F503513A}" srcOrd="3" destOrd="0" presId="urn:microsoft.com/office/officeart/2005/8/layout/lProcess1"/>
    <dgm:cxn modelId="{ED54FD0F-AE75-4E6D-9A6F-1E79E31A7433}" type="presParOf" srcId="{FA8D0AFE-9895-4D71-A2C9-239E8F16D484}" destId="{D19112F9-6F75-445F-A583-52FA525431E8}" srcOrd="4" destOrd="0" presId="urn:microsoft.com/office/officeart/2005/8/layout/lProcess1"/>
    <dgm:cxn modelId="{1742ABB1-B358-4F85-A090-A7B8D7AAD074}" type="presParOf" srcId="{D19112F9-6F75-445F-A583-52FA525431E8}" destId="{F74C25D7-2B27-4141-80C8-17DC36E7E491}" srcOrd="0" destOrd="0" presId="urn:microsoft.com/office/officeart/2005/8/layout/lProcess1"/>
    <dgm:cxn modelId="{EA9768F2-9F88-4B15-9844-A64C4B75E2E7}" type="presParOf" srcId="{D19112F9-6F75-445F-A583-52FA525431E8}" destId="{BA520AA6-77BE-4457-B5E6-BF72D018B726}" srcOrd="1" destOrd="0" presId="urn:microsoft.com/office/officeart/2005/8/layout/lProcess1"/>
    <dgm:cxn modelId="{263F799B-367F-48B2-ADE1-0DCB183A4CB9}" type="presParOf" srcId="{D19112F9-6F75-445F-A583-52FA525431E8}" destId="{AABE556A-6401-48F0-A8E0-EB50EB405C6A}" srcOrd="2" destOrd="0" presId="urn:microsoft.com/office/officeart/2005/8/layout/lProcess1"/>
    <dgm:cxn modelId="{A8B98561-5107-4E43-9F1D-D4B63D344AD0}" type="presParOf" srcId="{D19112F9-6F75-445F-A583-52FA525431E8}" destId="{2176D61F-17EF-4055-B854-27BE02B62554}" srcOrd="3" destOrd="0" presId="urn:microsoft.com/office/officeart/2005/8/layout/lProcess1"/>
    <dgm:cxn modelId="{AA39056E-0ECC-4238-A54C-C79FD28D67BF}" type="presParOf" srcId="{D19112F9-6F75-445F-A583-52FA525431E8}" destId="{D0DCEE65-20AD-4461-BA58-1BC1DC03DECF}" srcOrd="4" destOrd="0" presId="urn:microsoft.com/office/officeart/2005/8/layout/lProcess1"/>
    <dgm:cxn modelId="{B9EBB26A-3980-4B0A-A842-33E28C943A32}" type="presParOf" srcId="{D19112F9-6F75-445F-A583-52FA525431E8}" destId="{3282A987-43A8-42D7-A4DB-25D591FEFD26}" srcOrd="5" destOrd="0" presId="urn:microsoft.com/office/officeart/2005/8/layout/lProcess1"/>
    <dgm:cxn modelId="{3563BC27-9D3B-426B-9CDD-86CF3699A62E}" type="presParOf" srcId="{D19112F9-6F75-445F-A583-52FA525431E8}" destId="{96051503-74FE-4C02-BD1B-699CB2AB0650}" srcOrd="6" destOrd="0" presId="urn:microsoft.com/office/officeart/2005/8/layout/lProcess1"/>
    <dgm:cxn modelId="{23B8A5EB-6E05-4A92-AFB5-6F0BBD845243}" type="presParOf" srcId="{D19112F9-6F75-445F-A583-52FA525431E8}" destId="{8DD87F49-1535-4034-9481-C74F2F54AD70}" srcOrd="7" destOrd="0" presId="urn:microsoft.com/office/officeart/2005/8/layout/lProcess1"/>
    <dgm:cxn modelId="{A90E9DA9-D8D3-46E3-BFC6-95914F5C0D65}" type="presParOf" srcId="{D19112F9-6F75-445F-A583-52FA525431E8}" destId="{685320FA-9D9B-4A12-BBE1-1D667247DCF4}" srcOrd="8" destOrd="0" presId="urn:microsoft.com/office/officeart/2005/8/layout/lProcess1"/>
    <dgm:cxn modelId="{15B4A907-172D-45B6-8A97-3E2B35669076}" type="presParOf" srcId="{FA8D0AFE-9895-4D71-A2C9-239E8F16D484}" destId="{A1F782EC-8A29-404C-953A-23C4D4D3E408}" srcOrd="5" destOrd="0" presId="urn:microsoft.com/office/officeart/2005/8/layout/lProcess1"/>
    <dgm:cxn modelId="{52F88068-62C9-4425-849C-7E67CDA82B34}" type="presParOf" srcId="{FA8D0AFE-9895-4D71-A2C9-239E8F16D484}" destId="{3BED020B-BD13-4DE1-93DF-F9994FA95935}" srcOrd="6" destOrd="0" presId="urn:microsoft.com/office/officeart/2005/8/layout/lProcess1"/>
    <dgm:cxn modelId="{6901C8D8-4ED9-456D-A8B3-C1DAEFE00B75}" type="presParOf" srcId="{3BED020B-BD13-4DE1-93DF-F9994FA95935}" destId="{9D12D819-7A03-4768-80BF-DAA74DE2CB9B}" srcOrd="0" destOrd="0" presId="urn:microsoft.com/office/officeart/2005/8/layout/lProcess1"/>
    <dgm:cxn modelId="{0CE3C3D6-08C4-478E-B88A-4C61253CFD46}" type="presParOf" srcId="{3BED020B-BD13-4DE1-93DF-F9994FA95935}" destId="{23BA86A4-123E-4046-A69A-C4DBBD7CB087}" srcOrd="1" destOrd="0" presId="urn:microsoft.com/office/officeart/2005/8/layout/lProcess1"/>
    <dgm:cxn modelId="{A8A42F7B-B1E8-4330-A01B-8C055B6AB256}" type="presParOf" srcId="{3BED020B-BD13-4DE1-93DF-F9994FA95935}" destId="{E8DD8BD1-21CD-4C71-A757-28BDDB29E03B}" srcOrd="2" destOrd="0" presId="urn:microsoft.com/office/officeart/2005/8/layout/lProcess1"/>
    <dgm:cxn modelId="{991328C6-F5BD-495A-B94D-A28923B294B8}" type="presParOf" srcId="{FA8D0AFE-9895-4D71-A2C9-239E8F16D484}" destId="{732A70AD-0D20-4097-92A5-B742D5EB340E}" srcOrd="7" destOrd="0" presId="urn:microsoft.com/office/officeart/2005/8/layout/lProcess1"/>
    <dgm:cxn modelId="{C727996D-8D61-4805-82E4-6278C40FB815}" type="presParOf" srcId="{FA8D0AFE-9895-4D71-A2C9-239E8F16D484}" destId="{0B0E6CE1-601B-4E6E-82E4-403DB6B7F740}" srcOrd="8" destOrd="0" presId="urn:microsoft.com/office/officeart/2005/8/layout/lProcess1"/>
    <dgm:cxn modelId="{B08DFD8F-9663-474B-A66F-42BDC78DE454}" type="presParOf" srcId="{0B0E6CE1-601B-4E6E-82E4-403DB6B7F740}" destId="{53BA2854-0B6E-4A54-94FE-880BB0AE9554}" srcOrd="0" destOrd="0" presId="urn:microsoft.com/office/officeart/2005/8/layout/lProcess1"/>
    <dgm:cxn modelId="{AC90117B-743C-4A6F-A01C-814F85439B83}" type="presParOf" srcId="{0B0E6CE1-601B-4E6E-82E4-403DB6B7F740}" destId="{B1EA9F3D-2CCC-4DB5-A5A5-35B4379632EC}" srcOrd="1" destOrd="0" presId="urn:microsoft.com/office/officeart/2005/8/layout/lProcess1"/>
    <dgm:cxn modelId="{1CC5EEB0-24DA-48CC-85BC-E0095C9C2F4F}" type="presParOf" srcId="{0B0E6CE1-601B-4E6E-82E4-403DB6B7F740}" destId="{4293A43B-37A2-4E4F-B922-874BD70D0F2E}" srcOrd="2" destOrd="0" presId="urn:microsoft.com/office/officeart/2005/8/layout/lProcess1"/>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508C2-0BBD-4C1E-84B3-EC6074219175}">
      <dsp:nvSpPr>
        <dsp:cNvPr id="0" name=""/>
        <dsp:cNvSpPr/>
      </dsp:nvSpPr>
      <dsp:spPr>
        <a:xfrm>
          <a:off x="9024" y="595636"/>
          <a:ext cx="4372500" cy="942174"/>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955800">
            <a:lnSpc>
              <a:spcPct val="90000"/>
            </a:lnSpc>
            <a:spcBef>
              <a:spcPct val="0"/>
            </a:spcBef>
            <a:spcAft>
              <a:spcPct val="35000"/>
            </a:spcAft>
            <a:buNone/>
          </a:pPr>
          <a:r>
            <a:rPr lang="en-US" sz="4400" b="1" kern="1200" dirty="0">
              <a:latin typeface="Times" panose="02020603050405020304" pitchFamily="18" charset="0"/>
              <a:ea typeface="+mn-ea"/>
              <a:cs typeface="Times" panose="02020603050405020304" pitchFamily="18" charset="0"/>
            </a:rPr>
            <a:t>Create</a:t>
          </a:r>
          <a:r>
            <a:rPr lang="en-US" sz="4400" b="1" kern="1200" dirty="0">
              <a:latin typeface="Times" panose="02020603050405020304" pitchFamily="18" charset="0"/>
              <a:cs typeface="Times" panose="02020603050405020304" pitchFamily="18" charset="0"/>
            </a:rPr>
            <a:t> </a:t>
          </a:r>
          <a:r>
            <a:rPr lang="en-US" sz="4400" b="1" kern="1200" dirty="0">
              <a:latin typeface="Times" panose="02020603050405020304" pitchFamily="18" charset="0"/>
              <a:ea typeface="+mn-ea"/>
              <a:cs typeface="Times" panose="02020603050405020304" pitchFamily="18" charset="0"/>
            </a:rPr>
            <a:t>Team</a:t>
          </a:r>
        </a:p>
      </dsp:txBody>
      <dsp:txXfrm>
        <a:off x="36619" y="623231"/>
        <a:ext cx="4317310" cy="886984"/>
      </dsp:txXfrm>
    </dsp:sp>
    <dsp:sp modelId="{6D631962-9492-402E-BAEB-CF0105032940}">
      <dsp:nvSpPr>
        <dsp:cNvPr id="0" name=""/>
        <dsp:cNvSpPr/>
      </dsp:nvSpPr>
      <dsp:spPr>
        <a:xfrm rot="5400000">
          <a:off x="2112168" y="1620918"/>
          <a:ext cx="166213" cy="166213"/>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FF06609-17A8-47CD-A20D-824A9F533BE1}">
      <dsp:nvSpPr>
        <dsp:cNvPr id="0" name=""/>
        <dsp:cNvSpPr/>
      </dsp:nvSpPr>
      <dsp:spPr>
        <a:xfrm>
          <a:off x="295691" y="1870238"/>
          <a:ext cx="3799167" cy="1307702"/>
        </a:xfrm>
        <a:prstGeom prst="roundRect">
          <a:avLst>
            <a:gd name="adj" fmla="val 1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Clinical Pharmacist</a:t>
          </a:r>
        </a:p>
      </dsp:txBody>
      <dsp:txXfrm>
        <a:off x="333992" y="1908539"/>
        <a:ext cx="3722565" cy="1231100"/>
      </dsp:txXfrm>
    </dsp:sp>
    <dsp:sp modelId="{A5B1F5CA-F471-4170-9273-E106228F6F35}">
      <dsp:nvSpPr>
        <dsp:cNvPr id="0" name=""/>
        <dsp:cNvSpPr/>
      </dsp:nvSpPr>
      <dsp:spPr>
        <a:xfrm rot="5400000">
          <a:off x="2112168" y="3261047"/>
          <a:ext cx="166213" cy="166213"/>
        </a:xfrm>
        <a:prstGeom prst="rightArrow">
          <a:avLst>
            <a:gd name="adj1" fmla="val 66700"/>
            <a:gd name="adj2" fmla="val 50000"/>
          </a:avLst>
        </a:prstGeom>
        <a:solidFill>
          <a:schemeClr val="accent4">
            <a:hueOff val="-446477"/>
            <a:satOff val="2690"/>
            <a:lumOff val="21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8EBC1F-F93E-4F2B-B52D-7B9CBBD8F92C}">
      <dsp:nvSpPr>
        <dsp:cNvPr id="0" name=""/>
        <dsp:cNvSpPr/>
      </dsp:nvSpPr>
      <dsp:spPr>
        <a:xfrm>
          <a:off x="295691" y="3510367"/>
          <a:ext cx="3799167" cy="775894"/>
        </a:xfrm>
        <a:prstGeom prst="roundRect">
          <a:avLst>
            <a:gd name="adj" fmla="val 10000"/>
          </a:avLst>
        </a:prstGeom>
        <a:solidFill>
          <a:schemeClr val="accent4">
            <a:tint val="40000"/>
            <a:alpha val="90000"/>
            <a:hueOff val="-394571"/>
            <a:satOff val="2216"/>
            <a:lumOff val="141"/>
            <a:alphaOff val="0"/>
          </a:schemeClr>
        </a:solidFill>
        <a:ln w="25400" cap="flat" cmpd="sng" algn="ctr">
          <a:solidFill>
            <a:schemeClr val="accent4">
              <a:tint val="40000"/>
              <a:alpha val="90000"/>
              <a:hueOff val="-394571"/>
              <a:satOff val="2216"/>
              <a:lumOff val="1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IT Analyst</a:t>
          </a:r>
        </a:p>
      </dsp:txBody>
      <dsp:txXfrm>
        <a:off x="318416" y="3533092"/>
        <a:ext cx="3753717" cy="730444"/>
      </dsp:txXfrm>
    </dsp:sp>
    <dsp:sp modelId="{B6AF70B3-3FE5-4715-9C65-4D1837F65ABB}">
      <dsp:nvSpPr>
        <dsp:cNvPr id="0" name=""/>
        <dsp:cNvSpPr/>
      </dsp:nvSpPr>
      <dsp:spPr>
        <a:xfrm rot="5400000">
          <a:off x="2112168" y="4369369"/>
          <a:ext cx="166213" cy="166213"/>
        </a:xfrm>
        <a:prstGeom prst="rightArrow">
          <a:avLst>
            <a:gd name="adj1" fmla="val 66700"/>
            <a:gd name="adj2" fmla="val 50000"/>
          </a:avLst>
        </a:prstGeom>
        <a:solidFill>
          <a:schemeClr val="accent4">
            <a:hueOff val="-892954"/>
            <a:satOff val="5380"/>
            <a:lumOff val="43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4A5B54-B953-40E1-B3E2-513ABBA4E887}">
      <dsp:nvSpPr>
        <dsp:cNvPr id="0" name=""/>
        <dsp:cNvSpPr/>
      </dsp:nvSpPr>
      <dsp:spPr>
        <a:xfrm>
          <a:off x="295691" y="4618689"/>
          <a:ext cx="3799167" cy="1133434"/>
        </a:xfrm>
        <a:prstGeom prst="roundRect">
          <a:avLst>
            <a:gd name="adj" fmla="val 10000"/>
          </a:avLst>
        </a:prstGeom>
        <a:solidFill>
          <a:schemeClr val="accent4">
            <a:tint val="40000"/>
            <a:alpha val="90000"/>
            <a:hueOff val="-789142"/>
            <a:satOff val="4431"/>
            <a:lumOff val="282"/>
            <a:alphaOff val="0"/>
          </a:schemeClr>
        </a:solidFill>
        <a:ln w="25400" cap="flat" cmpd="sng" algn="ctr">
          <a:solidFill>
            <a:schemeClr val="accent4">
              <a:tint val="40000"/>
              <a:alpha val="90000"/>
              <a:hueOff val="-789142"/>
              <a:satOff val="4431"/>
              <a:lumOff val="2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Informatics Physician</a:t>
          </a:r>
        </a:p>
      </dsp:txBody>
      <dsp:txXfrm>
        <a:off x="328888" y="4651886"/>
        <a:ext cx="3732773" cy="1067040"/>
      </dsp:txXfrm>
    </dsp:sp>
    <dsp:sp modelId="{F73BA39A-7A1D-42AC-84F2-DFA2767E1FF5}">
      <dsp:nvSpPr>
        <dsp:cNvPr id="0" name=""/>
        <dsp:cNvSpPr/>
      </dsp:nvSpPr>
      <dsp:spPr>
        <a:xfrm rot="5400000">
          <a:off x="2112168" y="5835230"/>
          <a:ext cx="166213" cy="166213"/>
        </a:xfrm>
        <a:prstGeom prst="rightArrow">
          <a:avLst>
            <a:gd name="adj1" fmla="val 66700"/>
            <a:gd name="adj2" fmla="val 50000"/>
          </a:avLst>
        </a:prstGeom>
        <a:solidFill>
          <a:schemeClr val="accent4">
            <a:hueOff val="-1339431"/>
            <a:satOff val="8070"/>
            <a:lumOff val="64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BF57F5-F210-4425-9FF1-CF7B8061624B}">
      <dsp:nvSpPr>
        <dsp:cNvPr id="0" name=""/>
        <dsp:cNvSpPr/>
      </dsp:nvSpPr>
      <dsp:spPr>
        <a:xfrm>
          <a:off x="190074" y="6084550"/>
          <a:ext cx="4010401" cy="1349426"/>
        </a:xfrm>
        <a:prstGeom prst="roundRect">
          <a:avLst>
            <a:gd name="adj" fmla="val 10000"/>
          </a:avLst>
        </a:prstGeom>
        <a:solidFill>
          <a:schemeClr val="accent4">
            <a:tint val="40000"/>
            <a:alpha val="90000"/>
            <a:hueOff val="-1183713"/>
            <a:satOff val="6647"/>
            <a:lumOff val="422"/>
            <a:alphaOff val="0"/>
          </a:schemeClr>
        </a:solidFill>
        <a:ln w="25400" cap="flat" cmpd="sng" algn="ctr">
          <a:solidFill>
            <a:schemeClr val="accent4">
              <a:tint val="40000"/>
              <a:alpha val="90000"/>
              <a:hueOff val="-1183713"/>
              <a:satOff val="6647"/>
              <a:lumOff val="4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100000"/>
            </a:lnSpc>
            <a:spcBef>
              <a:spcPct val="0"/>
            </a:spcBef>
            <a:spcAft>
              <a:spcPts val="0"/>
            </a:spcAft>
            <a:buNone/>
          </a:pPr>
          <a:r>
            <a:rPr lang="en-US" sz="4000" kern="1200" dirty="0">
              <a:latin typeface="Times" panose="02020603050405020304" pitchFamily="18" charset="0"/>
              <a:cs typeface="Times" panose="02020603050405020304" pitchFamily="18" charset="0"/>
            </a:rPr>
            <a:t>Other Disciplines</a:t>
          </a:r>
        </a:p>
        <a:p>
          <a:pPr marL="0" lvl="0" indent="0" algn="ctr" defTabSz="1778000">
            <a:lnSpc>
              <a:spcPct val="100000"/>
            </a:lnSpc>
            <a:spcBef>
              <a:spcPct val="0"/>
            </a:spcBef>
            <a:spcAft>
              <a:spcPts val="0"/>
            </a:spcAft>
            <a:buNone/>
          </a:pPr>
          <a:r>
            <a:rPr lang="en-US" sz="4000" kern="1200" dirty="0">
              <a:latin typeface="Times" panose="02020603050405020304" pitchFamily="18" charset="0"/>
              <a:cs typeface="Times" panose="02020603050405020304" pitchFamily="18" charset="0"/>
            </a:rPr>
            <a:t> </a:t>
          </a:r>
          <a:r>
            <a:rPr lang="en-US" sz="3600" kern="1200" dirty="0">
              <a:latin typeface="Times" panose="02020603050405020304" pitchFamily="18" charset="0"/>
              <a:cs typeface="Times" panose="02020603050405020304" pitchFamily="18" charset="0"/>
            </a:rPr>
            <a:t>(</a:t>
          </a:r>
          <a:r>
            <a:rPr lang="en-US" sz="3600" i="1" kern="1200" dirty="0">
              <a:latin typeface="Times" panose="02020603050405020304" pitchFamily="18" charset="0"/>
              <a:cs typeface="Times" panose="02020603050405020304" pitchFamily="18" charset="0"/>
            </a:rPr>
            <a:t>ad hoc</a:t>
          </a:r>
          <a:r>
            <a:rPr lang="en-US" sz="3600" kern="1200" dirty="0">
              <a:latin typeface="Times" panose="02020603050405020304" pitchFamily="18" charset="0"/>
              <a:cs typeface="Times" panose="02020603050405020304" pitchFamily="18" charset="0"/>
            </a:rPr>
            <a:t>)</a:t>
          </a:r>
        </a:p>
      </dsp:txBody>
      <dsp:txXfrm>
        <a:off x="229597" y="6124073"/>
        <a:ext cx="3931355" cy="1270380"/>
      </dsp:txXfrm>
    </dsp:sp>
    <dsp:sp modelId="{C5D1A8D7-F84B-45EF-8B23-271AA52C04F1}">
      <dsp:nvSpPr>
        <dsp:cNvPr id="0" name=""/>
        <dsp:cNvSpPr/>
      </dsp:nvSpPr>
      <dsp:spPr>
        <a:xfrm>
          <a:off x="4721740" y="595636"/>
          <a:ext cx="3799167" cy="949791"/>
        </a:xfrm>
        <a:prstGeom prst="roundRect">
          <a:avLst>
            <a:gd name="adj" fmla="val 10000"/>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latin typeface="Times" panose="02020603050405020304" pitchFamily="18" charset="0"/>
              <a:cs typeface="Times" panose="02020603050405020304" pitchFamily="18" charset="0"/>
            </a:rPr>
            <a:t>Assess</a:t>
          </a:r>
        </a:p>
      </dsp:txBody>
      <dsp:txXfrm>
        <a:off x="4749558" y="623454"/>
        <a:ext cx="3743531" cy="894155"/>
      </dsp:txXfrm>
    </dsp:sp>
    <dsp:sp modelId="{05D261E8-1F50-49CE-8686-2A63DE271935}">
      <dsp:nvSpPr>
        <dsp:cNvPr id="0" name=""/>
        <dsp:cNvSpPr/>
      </dsp:nvSpPr>
      <dsp:spPr>
        <a:xfrm rot="5400000">
          <a:off x="6538217" y="1628535"/>
          <a:ext cx="166213" cy="166213"/>
        </a:xfrm>
        <a:prstGeom prst="rightArrow">
          <a:avLst>
            <a:gd name="adj1" fmla="val 66700"/>
            <a:gd name="adj2" fmla="val 50000"/>
          </a:avLst>
        </a:prstGeom>
        <a:solidFill>
          <a:schemeClr val="accent4">
            <a:hueOff val="-1785908"/>
            <a:satOff val="10760"/>
            <a:lumOff val="8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82BE61-0E7F-46B3-AD0E-29EF250AE1BA}">
      <dsp:nvSpPr>
        <dsp:cNvPr id="0" name=""/>
        <dsp:cNvSpPr/>
      </dsp:nvSpPr>
      <dsp:spPr>
        <a:xfrm>
          <a:off x="4721740" y="1877855"/>
          <a:ext cx="3799167" cy="3173596"/>
        </a:xfrm>
        <a:prstGeom prst="roundRect">
          <a:avLst>
            <a:gd name="adj" fmla="val 10000"/>
          </a:avLst>
        </a:prstGeom>
        <a:solidFill>
          <a:schemeClr val="accent4">
            <a:tint val="40000"/>
            <a:alpha val="90000"/>
            <a:hueOff val="-1578284"/>
            <a:satOff val="8863"/>
            <a:lumOff val="563"/>
            <a:alphaOff val="0"/>
          </a:schemeClr>
        </a:solidFill>
        <a:ln w="25400" cap="flat" cmpd="sng" algn="ctr">
          <a:solidFill>
            <a:schemeClr val="accent4">
              <a:tint val="40000"/>
              <a:alpha val="90000"/>
              <a:hueOff val="-1578284"/>
              <a:satOff val="8863"/>
              <a:lumOff val="5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Evaluate signal-to-noise ratio at baseline (October 2023)</a:t>
          </a:r>
        </a:p>
      </dsp:txBody>
      <dsp:txXfrm>
        <a:off x="4814691" y="1970806"/>
        <a:ext cx="3613265" cy="2987694"/>
      </dsp:txXfrm>
    </dsp:sp>
    <dsp:sp modelId="{F74C25D7-2B27-4141-80C8-17DC36E7E491}">
      <dsp:nvSpPr>
        <dsp:cNvPr id="0" name=""/>
        <dsp:cNvSpPr/>
      </dsp:nvSpPr>
      <dsp:spPr>
        <a:xfrm>
          <a:off x="9052792" y="595636"/>
          <a:ext cx="3799167" cy="949791"/>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latin typeface="Times" panose="02020603050405020304" pitchFamily="18" charset="0"/>
              <a:cs typeface="Times" panose="02020603050405020304" pitchFamily="18" charset="0"/>
            </a:rPr>
            <a:t>Analyze</a:t>
          </a:r>
        </a:p>
      </dsp:txBody>
      <dsp:txXfrm>
        <a:off x="9080610" y="623454"/>
        <a:ext cx="3743531" cy="894155"/>
      </dsp:txXfrm>
    </dsp:sp>
    <dsp:sp modelId="{BA520AA6-77BE-4457-B5E6-BF72D018B726}">
      <dsp:nvSpPr>
        <dsp:cNvPr id="0" name=""/>
        <dsp:cNvSpPr/>
      </dsp:nvSpPr>
      <dsp:spPr>
        <a:xfrm rot="5400000">
          <a:off x="10869269" y="1628535"/>
          <a:ext cx="166213" cy="166213"/>
        </a:xfrm>
        <a:prstGeom prst="rightArrow">
          <a:avLst>
            <a:gd name="adj1" fmla="val 667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BE556A-6401-48F0-A8E0-EB50EB405C6A}">
      <dsp:nvSpPr>
        <dsp:cNvPr id="0" name=""/>
        <dsp:cNvSpPr/>
      </dsp:nvSpPr>
      <dsp:spPr>
        <a:xfrm>
          <a:off x="9052792" y="1877855"/>
          <a:ext cx="3799167" cy="1367330"/>
        </a:xfrm>
        <a:prstGeom prst="roundRect">
          <a:avLst>
            <a:gd name="adj" fmla="val 10000"/>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Reports drive targets</a:t>
          </a:r>
        </a:p>
      </dsp:txBody>
      <dsp:txXfrm>
        <a:off x="9092840" y="1917903"/>
        <a:ext cx="3719071" cy="1287234"/>
      </dsp:txXfrm>
    </dsp:sp>
    <dsp:sp modelId="{2176D61F-17EF-4055-B854-27BE02B62554}">
      <dsp:nvSpPr>
        <dsp:cNvPr id="0" name=""/>
        <dsp:cNvSpPr/>
      </dsp:nvSpPr>
      <dsp:spPr>
        <a:xfrm rot="5400000">
          <a:off x="10869269" y="3328292"/>
          <a:ext cx="166213" cy="166213"/>
        </a:xfrm>
        <a:prstGeom prst="rightArrow">
          <a:avLst>
            <a:gd name="adj1" fmla="val 66700"/>
            <a:gd name="adj2" fmla="val 50000"/>
          </a:avLst>
        </a:prstGeom>
        <a:solidFill>
          <a:schemeClr val="accent4">
            <a:hueOff val="-2678862"/>
            <a:satOff val="16139"/>
            <a:lumOff val="129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DCEE65-20AD-4461-BA58-1BC1DC03DECF}">
      <dsp:nvSpPr>
        <dsp:cNvPr id="0" name=""/>
        <dsp:cNvSpPr/>
      </dsp:nvSpPr>
      <dsp:spPr>
        <a:xfrm>
          <a:off x="9052792" y="3577612"/>
          <a:ext cx="3799167" cy="621505"/>
        </a:xfrm>
        <a:prstGeom prst="roundRect">
          <a:avLst>
            <a:gd name="adj" fmla="val 10000"/>
          </a:avLst>
        </a:prstGeom>
        <a:solidFill>
          <a:schemeClr val="accent4">
            <a:tint val="40000"/>
            <a:alpha val="90000"/>
            <a:hueOff val="-2367426"/>
            <a:satOff val="13294"/>
            <a:lumOff val="845"/>
            <a:alphaOff val="0"/>
          </a:schemeClr>
        </a:solidFill>
        <a:ln w="25400" cap="flat" cmpd="sng" algn="ctr">
          <a:solidFill>
            <a:schemeClr val="accent4">
              <a:tint val="40000"/>
              <a:alpha val="90000"/>
              <a:hueOff val="-2367426"/>
              <a:satOff val="13294"/>
              <a:lumOff val="8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High volume</a:t>
          </a:r>
        </a:p>
      </dsp:txBody>
      <dsp:txXfrm>
        <a:off x="9070995" y="3595815"/>
        <a:ext cx="3762761" cy="585099"/>
      </dsp:txXfrm>
    </dsp:sp>
    <dsp:sp modelId="{3282A987-43A8-42D7-A4DB-25D591FEFD26}">
      <dsp:nvSpPr>
        <dsp:cNvPr id="0" name=""/>
        <dsp:cNvSpPr/>
      </dsp:nvSpPr>
      <dsp:spPr>
        <a:xfrm rot="5400000">
          <a:off x="10869269" y="4282225"/>
          <a:ext cx="166213" cy="166213"/>
        </a:xfrm>
        <a:prstGeom prst="rightArrow">
          <a:avLst>
            <a:gd name="adj1" fmla="val 66700"/>
            <a:gd name="adj2" fmla="val 50000"/>
          </a:avLst>
        </a:prstGeom>
        <a:solidFill>
          <a:schemeClr val="accent4">
            <a:hueOff val="-3125339"/>
            <a:satOff val="18829"/>
            <a:lumOff val="150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051503-74FE-4C02-BD1B-699CB2AB0650}">
      <dsp:nvSpPr>
        <dsp:cNvPr id="0" name=""/>
        <dsp:cNvSpPr/>
      </dsp:nvSpPr>
      <dsp:spPr>
        <a:xfrm>
          <a:off x="9052792" y="4531546"/>
          <a:ext cx="3799167" cy="565610"/>
        </a:xfrm>
        <a:prstGeom prst="roundRect">
          <a:avLst>
            <a:gd name="adj" fmla="val 10000"/>
          </a:avLst>
        </a:prstGeom>
        <a:solidFill>
          <a:schemeClr val="accent4">
            <a:tint val="40000"/>
            <a:alpha val="90000"/>
            <a:hueOff val="-2761997"/>
            <a:satOff val="15510"/>
            <a:lumOff val="986"/>
            <a:alphaOff val="0"/>
          </a:schemeClr>
        </a:solidFill>
        <a:ln w="25400" cap="flat" cmpd="sng" algn="ctr">
          <a:solidFill>
            <a:schemeClr val="accent4">
              <a:tint val="40000"/>
              <a:alpha val="90000"/>
              <a:hueOff val="-2761997"/>
              <a:satOff val="15510"/>
              <a:lumOff val="9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Low “success”</a:t>
          </a:r>
        </a:p>
      </dsp:txBody>
      <dsp:txXfrm>
        <a:off x="9069358" y="4548112"/>
        <a:ext cx="3766035" cy="532478"/>
      </dsp:txXfrm>
    </dsp:sp>
    <dsp:sp modelId="{8DD87F49-1535-4034-9481-C74F2F54AD70}">
      <dsp:nvSpPr>
        <dsp:cNvPr id="0" name=""/>
        <dsp:cNvSpPr/>
      </dsp:nvSpPr>
      <dsp:spPr>
        <a:xfrm rot="5392406">
          <a:off x="10870260" y="5180263"/>
          <a:ext cx="166214" cy="166213"/>
        </a:xfrm>
        <a:prstGeom prst="rightArrow">
          <a:avLst>
            <a:gd name="adj1" fmla="val 66700"/>
            <a:gd name="adj2" fmla="val 50000"/>
          </a:avLst>
        </a:prstGeom>
        <a:solidFill>
          <a:schemeClr val="accent4">
            <a:hueOff val="-3571816"/>
            <a:satOff val="21519"/>
            <a:lumOff val="17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5320FA-9D9B-4A12-BBE1-1D667247DCF4}">
      <dsp:nvSpPr>
        <dsp:cNvPr id="0" name=""/>
        <dsp:cNvSpPr/>
      </dsp:nvSpPr>
      <dsp:spPr>
        <a:xfrm>
          <a:off x="9055261" y="5429583"/>
          <a:ext cx="3799167" cy="1005202"/>
        </a:xfrm>
        <a:prstGeom prst="roundRect">
          <a:avLst>
            <a:gd name="adj" fmla="val 10000"/>
          </a:avLst>
        </a:prstGeom>
        <a:solidFill>
          <a:schemeClr val="accent4">
            <a:tint val="40000"/>
            <a:alpha val="90000"/>
            <a:hueOff val="-3156568"/>
            <a:satOff val="17726"/>
            <a:lumOff val="1126"/>
            <a:alphaOff val="0"/>
          </a:schemeClr>
        </a:solidFill>
        <a:ln w="25400" cap="flat" cmpd="sng" algn="ctr">
          <a:solidFill>
            <a:schemeClr val="accent4">
              <a:tint val="40000"/>
              <a:alpha val="90000"/>
              <a:hueOff val="-3156568"/>
              <a:satOff val="17726"/>
              <a:lumOff val="11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Negative feedback</a:t>
          </a:r>
          <a:endParaRPr lang="en-US" sz="3600" kern="1200" dirty="0">
            <a:latin typeface="Times" panose="02020603050405020304" pitchFamily="18" charset="0"/>
            <a:cs typeface="Times" panose="02020603050405020304" pitchFamily="18" charset="0"/>
          </a:endParaRPr>
        </a:p>
      </dsp:txBody>
      <dsp:txXfrm>
        <a:off x="9084702" y="5459024"/>
        <a:ext cx="3740285" cy="946320"/>
      </dsp:txXfrm>
    </dsp:sp>
    <dsp:sp modelId="{9D12D819-7A03-4768-80BF-DAA74DE2CB9B}">
      <dsp:nvSpPr>
        <dsp:cNvPr id="0" name=""/>
        <dsp:cNvSpPr/>
      </dsp:nvSpPr>
      <dsp:spPr>
        <a:xfrm>
          <a:off x="13575511" y="595636"/>
          <a:ext cx="3799167" cy="949791"/>
        </a:xfrm>
        <a:prstGeom prst="roundRect">
          <a:avLst>
            <a:gd name="adj" fmla="val 10000"/>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latin typeface="Times" panose="02020603050405020304" pitchFamily="18" charset="0"/>
              <a:cs typeface="Times" panose="02020603050405020304" pitchFamily="18" charset="0"/>
            </a:rPr>
            <a:t>Redesign</a:t>
          </a:r>
        </a:p>
      </dsp:txBody>
      <dsp:txXfrm>
        <a:off x="13603329" y="623454"/>
        <a:ext cx="3743531" cy="894155"/>
      </dsp:txXfrm>
    </dsp:sp>
    <dsp:sp modelId="{23BA86A4-123E-4046-A69A-C4DBBD7CB087}">
      <dsp:nvSpPr>
        <dsp:cNvPr id="0" name=""/>
        <dsp:cNvSpPr/>
      </dsp:nvSpPr>
      <dsp:spPr>
        <a:xfrm rot="5400000">
          <a:off x="15391988" y="1628535"/>
          <a:ext cx="166213" cy="166213"/>
        </a:xfrm>
        <a:prstGeom prst="rightArrow">
          <a:avLst>
            <a:gd name="adj1" fmla="val 66700"/>
            <a:gd name="adj2" fmla="val 50000"/>
          </a:avLst>
        </a:prstGeom>
        <a:solidFill>
          <a:schemeClr val="accent4">
            <a:hueOff val="-4018293"/>
            <a:satOff val="24209"/>
            <a:lumOff val="194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DD8BD1-21CD-4C71-A757-28BDDB29E03B}">
      <dsp:nvSpPr>
        <dsp:cNvPr id="0" name=""/>
        <dsp:cNvSpPr/>
      </dsp:nvSpPr>
      <dsp:spPr>
        <a:xfrm>
          <a:off x="13575511" y="1877855"/>
          <a:ext cx="3799167" cy="4192628"/>
        </a:xfrm>
        <a:prstGeom prst="roundRect">
          <a:avLst>
            <a:gd name="adj" fmla="val 10000"/>
          </a:avLst>
        </a:prstGeom>
        <a:solidFill>
          <a:schemeClr val="accent4">
            <a:tint val="40000"/>
            <a:alpha val="90000"/>
            <a:hueOff val="-3551139"/>
            <a:satOff val="19941"/>
            <a:lumOff val="1267"/>
            <a:alphaOff val="0"/>
          </a:schemeClr>
        </a:solidFill>
        <a:ln w="25400" cap="flat" cmpd="sng" algn="ctr">
          <a:solidFill>
            <a:schemeClr val="accent4">
              <a:tint val="40000"/>
              <a:alpha val="90000"/>
              <a:hueOff val="-3551139"/>
              <a:satOff val="19941"/>
              <a:lumOff val="12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Evaluate all aspects of alert build using 5 Rights of Clinical Decision Support</a:t>
          </a:r>
        </a:p>
      </dsp:txBody>
      <dsp:txXfrm>
        <a:off x="13686785" y="1989129"/>
        <a:ext cx="3576619" cy="3970080"/>
      </dsp:txXfrm>
    </dsp:sp>
    <dsp:sp modelId="{53BA2854-0B6E-4A54-94FE-880BB0AE9554}">
      <dsp:nvSpPr>
        <dsp:cNvPr id="0" name=""/>
        <dsp:cNvSpPr/>
      </dsp:nvSpPr>
      <dsp:spPr>
        <a:xfrm>
          <a:off x="17813559" y="595636"/>
          <a:ext cx="3799167" cy="949791"/>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b="1" kern="1200" dirty="0">
              <a:latin typeface="Times" panose="02020603050405020304" pitchFamily="18" charset="0"/>
              <a:cs typeface="Times" panose="02020603050405020304" pitchFamily="18" charset="0"/>
            </a:rPr>
            <a:t>Monitor</a:t>
          </a:r>
        </a:p>
      </dsp:txBody>
      <dsp:txXfrm>
        <a:off x="17841377" y="623454"/>
        <a:ext cx="3743531" cy="894155"/>
      </dsp:txXfrm>
    </dsp:sp>
    <dsp:sp modelId="{B1EA9F3D-2CCC-4DB5-A5A5-35B4379632EC}">
      <dsp:nvSpPr>
        <dsp:cNvPr id="0" name=""/>
        <dsp:cNvSpPr/>
      </dsp:nvSpPr>
      <dsp:spPr>
        <a:xfrm rot="5400000">
          <a:off x="19630036" y="1628535"/>
          <a:ext cx="166213" cy="166213"/>
        </a:xfrm>
        <a:prstGeom prst="rightArrow">
          <a:avLst>
            <a:gd name="adj1" fmla="val 667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93A43B-37A2-4E4F-B922-874BD70D0F2E}">
      <dsp:nvSpPr>
        <dsp:cNvPr id="0" name=""/>
        <dsp:cNvSpPr/>
      </dsp:nvSpPr>
      <dsp:spPr>
        <a:xfrm>
          <a:off x="17868780" y="1877855"/>
          <a:ext cx="3688726" cy="3338908"/>
        </a:xfrm>
        <a:prstGeom prst="roundRect">
          <a:avLst>
            <a:gd name="adj" fmla="val 10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Times" panose="02020603050405020304" pitchFamily="18" charset="0"/>
              <a:cs typeface="Times" panose="02020603050405020304" pitchFamily="18" charset="0"/>
            </a:rPr>
            <a:t>Evaluate ongoing signal-to-noise ratio and repeat analysis and redesign</a:t>
          </a:r>
        </a:p>
      </dsp:txBody>
      <dsp:txXfrm>
        <a:off x="17966573" y="1975648"/>
        <a:ext cx="3493140" cy="314332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38cbca96b3_4_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g238cbca96b3_4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type="tx">
  <p:cSld name="TITLE_AND_BODY">
    <p:spTree>
      <p:nvGrpSpPr>
        <p:cNvPr id="1" name="Shape 54"/>
        <p:cNvGrpSpPr/>
        <p:nvPr/>
      </p:nvGrpSpPr>
      <p:grpSpPr>
        <a:xfrm>
          <a:off x="0" y="0"/>
          <a:ext cx="0" cy="0"/>
          <a:chOff x="0" y="0"/>
          <a:chExt cx="0" cy="0"/>
        </a:xfrm>
      </p:grpSpPr>
      <p:sp>
        <p:nvSpPr>
          <p:cNvPr id="55" name="Google Shape;55;p14"/>
          <p:cNvSpPr txBox="1">
            <a:spLocks noGrp="1"/>
          </p:cNvSpPr>
          <p:nvPr>
            <p:ph type="sldNum" idx="12"/>
          </p:nvPr>
        </p:nvSpPr>
        <p:spPr>
          <a:xfrm>
            <a:off x="47248824" y="26911113"/>
            <a:ext cx="1398250" cy="1389650"/>
          </a:xfrm>
          <a:prstGeom prst="rect">
            <a:avLst/>
          </a:prstGeom>
          <a:noFill/>
          <a:ln>
            <a:noFill/>
          </a:ln>
        </p:spPr>
        <p:txBody>
          <a:bodyPr spcFirstLastPara="1" wrap="square" lIns="248050" tIns="248050" rIns="248050" bIns="248050" anchor="ctr" anchorCtr="0">
            <a:spAutoFit/>
          </a:bodyPr>
          <a:lstStyle>
            <a:lvl1pPr marL="0" lvl="0" indent="0" algn="r">
              <a:lnSpc>
                <a:spcPct val="100000"/>
              </a:lnSpc>
              <a:spcBef>
                <a:spcPts val="0"/>
              </a:spcBef>
              <a:spcAft>
                <a:spcPts val="0"/>
              </a:spcAft>
              <a:buClr>
                <a:srgbClr val="898989"/>
              </a:buClr>
              <a:buSzPts val="6600"/>
              <a:buFont typeface="Calibri"/>
              <a:buNone/>
              <a:defRPr sz="5775">
                <a:solidFill>
                  <a:srgbClr val="898989"/>
                </a:solidFill>
              </a:defRPr>
            </a:lvl1pPr>
            <a:lvl2pPr marL="0" lvl="1" indent="0" algn="r">
              <a:lnSpc>
                <a:spcPct val="100000"/>
              </a:lnSpc>
              <a:spcBef>
                <a:spcPts val="0"/>
              </a:spcBef>
              <a:spcAft>
                <a:spcPts val="0"/>
              </a:spcAft>
              <a:buClr>
                <a:srgbClr val="898989"/>
              </a:buClr>
              <a:buSzPts val="6600"/>
              <a:buFont typeface="Calibri"/>
              <a:buNone/>
              <a:defRPr sz="5775">
                <a:solidFill>
                  <a:srgbClr val="898989"/>
                </a:solidFill>
              </a:defRPr>
            </a:lvl2pPr>
            <a:lvl3pPr marL="0" lvl="2" indent="0" algn="r">
              <a:lnSpc>
                <a:spcPct val="100000"/>
              </a:lnSpc>
              <a:spcBef>
                <a:spcPts val="0"/>
              </a:spcBef>
              <a:spcAft>
                <a:spcPts val="0"/>
              </a:spcAft>
              <a:buClr>
                <a:srgbClr val="898989"/>
              </a:buClr>
              <a:buSzPts val="6600"/>
              <a:buFont typeface="Calibri"/>
              <a:buNone/>
              <a:defRPr sz="5775">
                <a:solidFill>
                  <a:srgbClr val="898989"/>
                </a:solidFill>
              </a:defRPr>
            </a:lvl3pPr>
            <a:lvl4pPr marL="0" lvl="3" indent="0" algn="r">
              <a:lnSpc>
                <a:spcPct val="100000"/>
              </a:lnSpc>
              <a:spcBef>
                <a:spcPts val="0"/>
              </a:spcBef>
              <a:spcAft>
                <a:spcPts val="0"/>
              </a:spcAft>
              <a:buClr>
                <a:srgbClr val="898989"/>
              </a:buClr>
              <a:buSzPts val="6600"/>
              <a:buFont typeface="Calibri"/>
              <a:buNone/>
              <a:defRPr sz="5775">
                <a:solidFill>
                  <a:srgbClr val="898989"/>
                </a:solidFill>
              </a:defRPr>
            </a:lvl4pPr>
            <a:lvl5pPr marL="0" lvl="4" indent="0" algn="r">
              <a:lnSpc>
                <a:spcPct val="100000"/>
              </a:lnSpc>
              <a:spcBef>
                <a:spcPts val="0"/>
              </a:spcBef>
              <a:spcAft>
                <a:spcPts val="0"/>
              </a:spcAft>
              <a:buClr>
                <a:srgbClr val="898989"/>
              </a:buClr>
              <a:buSzPts val="6600"/>
              <a:buFont typeface="Calibri"/>
              <a:buNone/>
              <a:defRPr sz="5775">
                <a:solidFill>
                  <a:srgbClr val="898989"/>
                </a:solidFill>
              </a:defRPr>
            </a:lvl5pPr>
            <a:lvl6pPr marL="0" lvl="5" indent="0" algn="r">
              <a:lnSpc>
                <a:spcPct val="100000"/>
              </a:lnSpc>
              <a:spcBef>
                <a:spcPts val="0"/>
              </a:spcBef>
              <a:spcAft>
                <a:spcPts val="0"/>
              </a:spcAft>
              <a:buClr>
                <a:srgbClr val="898989"/>
              </a:buClr>
              <a:buSzPts val="6600"/>
              <a:buFont typeface="Calibri"/>
              <a:buNone/>
              <a:defRPr sz="5775">
                <a:solidFill>
                  <a:srgbClr val="898989"/>
                </a:solidFill>
              </a:defRPr>
            </a:lvl6pPr>
            <a:lvl7pPr marL="0" lvl="6" indent="0" algn="r">
              <a:lnSpc>
                <a:spcPct val="100000"/>
              </a:lnSpc>
              <a:spcBef>
                <a:spcPts val="0"/>
              </a:spcBef>
              <a:spcAft>
                <a:spcPts val="0"/>
              </a:spcAft>
              <a:buClr>
                <a:srgbClr val="898989"/>
              </a:buClr>
              <a:buSzPts val="6600"/>
              <a:buFont typeface="Calibri"/>
              <a:buNone/>
              <a:defRPr sz="5775">
                <a:solidFill>
                  <a:srgbClr val="898989"/>
                </a:solidFill>
              </a:defRPr>
            </a:lvl7pPr>
            <a:lvl8pPr marL="0" lvl="7" indent="0" algn="r">
              <a:lnSpc>
                <a:spcPct val="100000"/>
              </a:lnSpc>
              <a:spcBef>
                <a:spcPts val="0"/>
              </a:spcBef>
              <a:spcAft>
                <a:spcPts val="0"/>
              </a:spcAft>
              <a:buClr>
                <a:srgbClr val="898989"/>
              </a:buClr>
              <a:buSzPts val="6600"/>
              <a:buFont typeface="Calibri"/>
              <a:buNone/>
              <a:defRPr sz="5775">
                <a:solidFill>
                  <a:srgbClr val="898989"/>
                </a:solidFill>
              </a:defRPr>
            </a:lvl8pPr>
            <a:lvl9pPr marL="0" lvl="8" indent="0" algn="r">
              <a:lnSpc>
                <a:spcPct val="100000"/>
              </a:lnSpc>
              <a:spcBef>
                <a:spcPts val="0"/>
              </a:spcBef>
              <a:spcAft>
                <a:spcPts val="0"/>
              </a:spcAft>
              <a:buClr>
                <a:srgbClr val="898989"/>
              </a:buClr>
              <a:buSzPts val="6600"/>
              <a:buFont typeface="Calibri"/>
              <a:buNone/>
              <a:defRPr sz="5775">
                <a:solidFill>
                  <a:srgbClr val="898989"/>
                </a:solidFill>
              </a:defRPr>
            </a:lvl9p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560320" y="386717"/>
            <a:ext cx="46086250" cy="6334388"/>
          </a:xfrm>
          <a:prstGeom prst="rect">
            <a:avLst/>
          </a:prstGeom>
          <a:noFill/>
          <a:ln>
            <a:noFill/>
          </a:ln>
        </p:spPr>
        <p:txBody>
          <a:bodyPr spcFirstLastPara="1" wrap="square" lIns="248050" tIns="248050" rIns="248050" bIns="248050" anchor="ctr" anchorCtr="0">
            <a:noAutofit/>
          </a:bodyPr>
          <a:lstStyle>
            <a:lvl1pPr marR="0" lvl="0"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23900"/>
              <a:buFont typeface="Calibri"/>
              <a:buNone/>
              <a:defRPr sz="23900" b="0" i="0" u="none" strike="noStrike" cap="none">
                <a:solidFill>
                  <a:srgbClr val="000000"/>
                </a:solidFill>
                <a:latin typeface="Calibri"/>
                <a:ea typeface="Calibri"/>
                <a:cs typeface="Calibri"/>
                <a:sym typeface="Calibri"/>
              </a:defRPr>
            </a:lvl9pPr>
          </a:lstStyle>
          <a:p>
            <a:endParaRPr/>
          </a:p>
        </p:txBody>
      </p:sp>
      <p:sp>
        <p:nvSpPr>
          <p:cNvPr id="52" name="Google Shape;52;p13"/>
          <p:cNvSpPr txBox="1">
            <a:spLocks noGrp="1"/>
          </p:cNvSpPr>
          <p:nvPr>
            <p:ph type="body" idx="1"/>
          </p:nvPr>
        </p:nvSpPr>
        <p:spPr>
          <a:xfrm>
            <a:off x="2560320" y="6720843"/>
            <a:ext cx="46086250" cy="22082813"/>
          </a:xfrm>
          <a:prstGeom prst="rect">
            <a:avLst/>
          </a:prstGeom>
          <a:noFill/>
          <a:ln>
            <a:noFill/>
          </a:ln>
        </p:spPr>
        <p:txBody>
          <a:bodyPr spcFirstLastPara="1" wrap="square" lIns="248050" tIns="248050" rIns="248050" bIns="248050" anchor="t" anchorCtr="0">
            <a:noAutofit/>
          </a:bodyPr>
          <a:lstStyle>
            <a:lvl1pPr marL="457200" marR="0" lvl="0"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1pPr>
            <a:lvl2pPr marL="914400" marR="0" lvl="1"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2pPr>
            <a:lvl3pPr marL="1371600" marR="0" lvl="2"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3pPr>
            <a:lvl4pPr marL="1828800" marR="0" lvl="3"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4pPr>
            <a:lvl5pPr marL="2286000" marR="0" lvl="4"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5pPr>
            <a:lvl6pPr marL="2743200" marR="0" lvl="5"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6pPr>
            <a:lvl7pPr marL="3200400" marR="0" lvl="6"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7pPr>
            <a:lvl8pPr marL="3657600" marR="0" lvl="7"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8pPr>
            <a:lvl9pPr marL="4114800" marR="0" lvl="8" indent="-1339850" algn="l" rtl="0">
              <a:lnSpc>
                <a:spcPct val="100000"/>
              </a:lnSpc>
              <a:spcBef>
                <a:spcPts val="4100"/>
              </a:spcBef>
              <a:spcAft>
                <a:spcPts val="0"/>
              </a:spcAft>
              <a:buClr>
                <a:srgbClr val="000000"/>
              </a:buClr>
              <a:buSzPts val="17500"/>
              <a:buFont typeface="Arial"/>
              <a:buChar char="●"/>
              <a:defRPr sz="17500" b="0" i="0" u="none" strike="noStrike" cap="none">
                <a:solidFill>
                  <a:srgbClr val="000000"/>
                </a:solidFill>
                <a:latin typeface="Calibri"/>
                <a:ea typeface="Calibri"/>
                <a:cs typeface="Calibri"/>
                <a:sym typeface="Calibri"/>
              </a:defRPr>
            </a:lvl9pPr>
          </a:lstStyle>
          <a:p>
            <a:endParaRPr/>
          </a:p>
        </p:txBody>
      </p:sp>
      <p:sp>
        <p:nvSpPr>
          <p:cNvPr id="53" name="Google Shape;53;p13"/>
          <p:cNvSpPr txBox="1">
            <a:spLocks noGrp="1"/>
          </p:cNvSpPr>
          <p:nvPr>
            <p:ph type="sldNum" idx="12"/>
          </p:nvPr>
        </p:nvSpPr>
        <p:spPr>
          <a:xfrm>
            <a:off x="47248824" y="26911111"/>
            <a:ext cx="1398250" cy="1389650"/>
          </a:xfrm>
          <a:prstGeom prst="rect">
            <a:avLst/>
          </a:prstGeom>
          <a:noFill/>
          <a:ln>
            <a:noFill/>
          </a:ln>
        </p:spPr>
        <p:txBody>
          <a:bodyPr spcFirstLastPara="1" wrap="square" lIns="248050" tIns="248050" rIns="248050" bIns="248050" anchor="ctr" anchorCtr="0">
            <a:spAutoFit/>
          </a:bodyPr>
          <a:lstStyle>
            <a:lvl1pPr marL="0" marR="0" lvl="0"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6600"/>
              <a:buFont typeface="Calibri"/>
              <a:buNone/>
              <a:defRPr sz="5775" b="0" i="0" u="none" strike="noStrike" cap="none">
                <a:solidFill>
                  <a:srgbClr val="898989"/>
                </a:solidFill>
                <a:latin typeface="Calibri"/>
                <a:ea typeface="Calibri"/>
                <a:cs typeface="Calibri"/>
                <a:sym typeface="Calibri"/>
              </a:defRPr>
            </a:lvl9pPr>
          </a:lstStyle>
          <a:p>
            <a:fld id="{00000000-1234-1234-1234-123412341234}" type="slidenum">
              <a:rPr lang="en" smtClean="0"/>
              <a:pPr/>
              <a:t>‹#›</a:t>
            </a:fld>
            <a:endParaRPr lang="en"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25"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microsoft.com/office/2007/relationships/diagramDrawing" Target="../diagrams/drawing1.xml"/><Relationship Id="rId3" Type="http://schemas.openxmlformats.org/officeDocument/2006/relationships/notesSlide" Target="../notesSlides/notesSlide1.xml"/><Relationship Id="rId7" Type="http://schemas.openxmlformats.org/officeDocument/2006/relationships/image" Target="../media/image3.png"/><Relationship Id="rId12" Type="http://schemas.openxmlformats.org/officeDocument/2006/relationships/diagramColors" Target="../diagrams/colors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11" Type="http://schemas.openxmlformats.org/officeDocument/2006/relationships/diagramQuickStyle" Target="../diagrams/quickStyle1.xml"/><Relationship Id="rId5" Type="http://schemas.openxmlformats.org/officeDocument/2006/relationships/hyperlink" Target="mailto:jschnee1@valleychildrens.org" TargetMode="External"/><Relationship Id="rId10" Type="http://schemas.openxmlformats.org/officeDocument/2006/relationships/diagramLayout" Target="../diagrams/layout1.xml"/><Relationship Id="rId4" Type="http://schemas.openxmlformats.org/officeDocument/2006/relationships/image" Target="../media/image1.png"/><Relationship Id="rId9"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5"/>
          <p:cNvSpPr txBox="1">
            <a:spLocks noGrp="1"/>
          </p:cNvSpPr>
          <p:nvPr>
            <p:ph type="title" idx="4294967295"/>
          </p:nvPr>
        </p:nvSpPr>
        <p:spPr>
          <a:xfrm>
            <a:off x="9281716" y="8948343"/>
            <a:ext cx="32643188" cy="6173213"/>
          </a:xfrm>
          <a:prstGeom prst="rect">
            <a:avLst/>
          </a:prstGeom>
          <a:noFill/>
          <a:ln>
            <a:noFill/>
          </a:ln>
        </p:spPr>
        <p:txBody>
          <a:bodyPr spcFirstLastPara="1" wrap="square" lIns="217044" tIns="217044" rIns="217044" bIns="217044" anchor="ctr" anchorCtr="0">
            <a:normAutofit/>
          </a:bodyPr>
          <a:lstStyle/>
          <a:p>
            <a:endParaRPr/>
          </a:p>
        </p:txBody>
      </p:sp>
      <p:sp>
        <p:nvSpPr>
          <p:cNvPr id="61" name="Google Shape;61;p15"/>
          <p:cNvSpPr txBox="1">
            <a:spLocks noGrp="1"/>
          </p:cNvSpPr>
          <p:nvPr>
            <p:ph type="body" idx="4294967295"/>
          </p:nvPr>
        </p:nvSpPr>
        <p:spPr>
          <a:xfrm>
            <a:off x="12161242" y="16321484"/>
            <a:ext cx="26884200" cy="7362075"/>
          </a:xfrm>
          <a:prstGeom prst="rect">
            <a:avLst/>
          </a:prstGeom>
          <a:noFill/>
          <a:ln>
            <a:noFill/>
          </a:ln>
        </p:spPr>
        <p:txBody>
          <a:bodyPr spcFirstLastPara="1" wrap="square" lIns="217044" tIns="217044" rIns="217044" bIns="217044" anchor="t" anchorCtr="0">
            <a:normAutofit/>
          </a:bodyPr>
          <a:lstStyle/>
          <a:p>
            <a:pPr marL="0" indent="0" algn="ctr">
              <a:spcBef>
                <a:spcPts val="0"/>
              </a:spcBef>
              <a:buClr>
                <a:srgbClr val="898989"/>
              </a:buClr>
              <a:buNone/>
            </a:pPr>
            <a:endParaRPr>
              <a:solidFill>
                <a:srgbClr val="898989"/>
              </a:solidFill>
            </a:endParaRPr>
          </a:p>
        </p:txBody>
      </p:sp>
      <p:pic>
        <p:nvPicPr>
          <p:cNvPr id="62" name="Google Shape;62;p15" descr="ppt2_intro"/>
          <p:cNvPicPr preferRelativeResize="0"/>
          <p:nvPr/>
        </p:nvPicPr>
        <p:blipFill rotWithShape="1">
          <a:blip r:embed="rId4">
            <a:alphaModFix/>
          </a:blip>
          <a:srcRect/>
          <a:stretch/>
        </p:blipFill>
        <p:spPr>
          <a:xfrm>
            <a:off x="0" y="4018635"/>
            <a:ext cx="51206400" cy="24784966"/>
          </a:xfrm>
          <a:prstGeom prst="rect">
            <a:avLst/>
          </a:prstGeom>
          <a:noFill/>
          <a:ln>
            <a:noFill/>
          </a:ln>
        </p:spPr>
      </p:pic>
      <p:sp>
        <p:nvSpPr>
          <p:cNvPr id="63" name="Google Shape;63;p15"/>
          <p:cNvSpPr/>
          <p:nvPr/>
        </p:nvSpPr>
        <p:spPr>
          <a:xfrm>
            <a:off x="0" y="3655779"/>
            <a:ext cx="51206400" cy="243961"/>
          </a:xfrm>
          <a:prstGeom prst="rect">
            <a:avLst/>
          </a:prstGeom>
          <a:solidFill>
            <a:schemeClr val="accent5"/>
          </a:solidFill>
          <a:ln>
            <a:noFill/>
          </a:ln>
        </p:spPr>
        <p:txBody>
          <a:bodyPr spcFirstLastPara="1" wrap="square" lIns="45194" tIns="45194" rIns="45194" bIns="45194" anchor="ctr" anchorCtr="0">
            <a:noAutofit/>
          </a:bodyPr>
          <a:lstStyle/>
          <a:p>
            <a:pPr>
              <a:buSzPts val="9800"/>
            </a:pPr>
            <a:endParaRPr sz="8575">
              <a:latin typeface="Calibri"/>
              <a:ea typeface="Calibri"/>
              <a:cs typeface="Calibri"/>
              <a:sym typeface="Calibri"/>
            </a:endParaRPr>
          </a:p>
        </p:txBody>
      </p:sp>
      <p:sp>
        <p:nvSpPr>
          <p:cNvPr id="64" name="Google Shape;64;p15"/>
          <p:cNvSpPr txBox="1"/>
          <p:nvPr/>
        </p:nvSpPr>
        <p:spPr>
          <a:xfrm>
            <a:off x="12598928" y="481354"/>
            <a:ext cx="26008544" cy="2434126"/>
          </a:xfrm>
          <a:prstGeom prst="rect">
            <a:avLst/>
          </a:prstGeom>
          <a:noFill/>
          <a:ln>
            <a:noFill/>
          </a:ln>
        </p:spPr>
        <p:txBody>
          <a:bodyPr spcFirstLastPara="1" wrap="square" lIns="45084" tIns="45084" rIns="45084" bIns="45084" anchor="t" anchorCtr="0">
            <a:spAutoFit/>
          </a:bodyPr>
          <a:lstStyle/>
          <a:p>
            <a:pPr algn="ctr">
              <a:buSzPts val="8000"/>
            </a:pPr>
            <a:r>
              <a:rPr lang="en-US" sz="10063" b="1" dirty="0">
                <a:latin typeface="Times New Roman"/>
                <a:ea typeface="Times New Roman"/>
                <a:cs typeface="Times New Roman"/>
                <a:sym typeface="Times New Roman"/>
              </a:rPr>
              <a:t>Reducing Alert Fatigue to Restore Joy in Work</a:t>
            </a:r>
            <a:endParaRPr sz="963" b="1" dirty="0"/>
          </a:p>
          <a:p>
            <a:pPr algn="ctr">
              <a:buSzPts val="6200"/>
            </a:pPr>
            <a:r>
              <a:rPr lang="en" sz="5163" dirty="0">
                <a:latin typeface="Times New Roman"/>
                <a:ea typeface="Times New Roman"/>
                <a:cs typeface="Times New Roman"/>
                <a:sym typeface="Times New Roman"/>
              </a:rPr>
              <a:t>Jacqueline Crouch, PharmD, BCPS, BCPPS, Michael Hart, PharmD, Michael Scahill, MD</a:t>
            </a:r>
            <a:endParaRPr sz="1225" dirty="0"/>
          </a:p>
        </p:txBody>
      </p:sp>
      <p:graphicFrame>
        <p:nvGraphicFramePr>
          <p:cNvPr id="65" name="Google Shape;65;p15"/>
          <p:cNvGraphicFramePr/>
          <p:nvPr>
            <p:extLst>
              <p:ext uri="{D42A27DB-BD31-4B8C-83A1-F6EECF244321}">
                <p14:modId xmlns:p14="http://schemas.microsoft.com/office/powerpoint/2010/main" val="3716888387"/>
              </p:ext>
            </p:extLst>
          </p:nvPr>
        </p:nvGraphicFramePr>
        <p:xfrm>
          <a:off x="168281" y="4137630"/>
          <a:ext cx="21812487" cy="4013710"/>
        </p:xfrm>
        <a:graphic>
          <a:graphicData uri="http://schemas.openxmlformats.org/drawingml/2006/table">
            <a:tbl>
              <a:tblPr>
                <a:noFill/>
                <a:tableStyleId>{7DEFC33A-57E7-4A35-97BF-BF65A4372A21}</a:tableStyleId>
              </a:tblPr>
              <a:tblGrid>
                <a:gridCol w="21812487">
                  <a:extLst>
                    <a:ext uri="{9D8B030D-6E8A-4147-A177-3AD203B41FA5}">
                      <a16:colId xmlns:a16="http://schemas.microsoft.com/office/drawing/2014/main" val="20000"/>
                    </a:ext>
                  </a:extLst>
                </a:gridCol>
              </a:tblGrid>
              <a:tr h="1080618">
                <a:tc>
                  <a:txBody>
                    <a:bodyPr/>
                    <a:lstStyle/>
                    <a:p>
                      <a:pPr marL="0" marR="0" lvl="0" indent="0" algn="ctr" rtl="0">
                        <a:lnSpc>
                          <a:spcPct val="100000"/>
                        </a:lnSpc>
                        <a:spcBef>
                          <a:spcPts val="0"/>
                        </a:spcBef>
                        <a:spcAft>
                          <a:spcPts val="0"/>
                        </a:spcAft>
                        <a:buClr>
                          <a:srgbClr val="FFFFFF"/>
                        </a:buClr>
                        <a:buSzPts val="7200"/>
                        <a:buFont typeface="Times New Roman"/>
                        <a:buNone/>
                      </a:pPr>
                      <a:r>
                        <a:rPr lang="en" sz="6300" b="1" u="none" strike="noStrike" cap="none" dirty="0">
                          <a:solidFill>
                            <a:srgbClr val="FFFFFF"/>
                          </a:solidFill>
                          <a:latin typeface="Times New Roman"/>
                          <a:ea typeface="Times New Roman"/>
                          <a:cs typeface="Times New Roman"/>
                          <a:sym typeface="Times New Roman"/>
                        </a:rPr>
                        <a:t>Introduction</a:t>
                      </a:r>
                      <a:endParaRPr sz="1200" dirty="0"/>
                    </a:p>
                  </a:txBody>
                  <a:tcPr marL="40009" marR="40009" marT="40009" marB="40009" anchor="ctr">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2933092">
                <a:tc>
                  <a:txBody>
                    <a:bodyPr/>
                    <a:lstStyle/>
                    <a:p>
                      <a:pPr marL="304800" marR="0" lvl="0" indent="0" algn="l" rtl="0">
                        <a:lnSpc>
                          <a:spcPct val="100000"/>
                        </a:lnSpc>
                        <a:spcBef>
                          <a:spcPts val="0"/>
                        </a:spcBef>
                        <a:spcAft>
                          <a:spcPts val="0"/>
                        </a:spcAft>
                        <a:buClr>
                          <a:schemeClr val="dk1"/>
                        </a:buClr>
                        <a:buSzPts val="8600"/>
                        <a:buFont typeface="Times New Roman"/>
                        <a:buNone/>
                      </a:pPr>
                      <a:r>
                        <a:rPr lang="en-US" sz="3600" u="none" strike="noStrike" cap="none" dirty="0">
                          <a:latin typeface="Times"/>
                          <a:ea typeface="Times New Roman"/>
                          <a:cs typeface="Times New Roman"/>
                          <a:sym typeface="Times New Roman"/>
                        </a:rPr>
                        <a:t>Clinical decision support (CDS) tools play a central role in guiding clinicians toward safe and effective care. Yet when alerts are overly frequent, redundant, or poorly designed, they contribute to alert fatigue. At Valley Children’s Healthcare, clinicians across </a:t>
                      </a:r>
                      <a:r>
                        <a:rPr lang="en-US" sz="3600" u="none" strike="noStrike" cap="none" dirty="0">
                          <a:latin typeface="Times"/>
                          <a:ea typeface="Times New Roman"/>
                          <a:cs typeface="Times New Roman"/>
                        </a:rPr>
                        <a:t>disciplines reported</a:t>
                      </a:r>
                      <a:r>
                        <a:rPr lang="en-US" sz="3600" u="none" strike="noStrike" cap="none" dirty="0">
                          <a:latin typeface="Times"/>
                          <a:ea typeface="Times New Roman"/>
                          <a:cs typeface="Times New Roman"/>
                          <a:sym typeface="Times New Roman"/>
                        </a:rPr>
                        <a:t> workflow disruptions, decreased trust in alerts, and a diminishing sense of joy in work due to excessive </a:t>
                      </a:r>
                      <a:r>
                        <a:rPr lang="en-US" sz="3600" u="none" strike="noStrike" cap="none" dirty="0" err="1">
                          <a:latin typeface="Times"/>
                          <a:ea typeface="Times New Roman"/>
                          <a:cs typeface="Times New Roman"/>
                          <a:sym typeface="Times New Roman"/>
                        </a:rPr>
                        <a:t>OurPractice</a:t>
                      </a:r>
                      <a:r>
                        <a:rPr lang="en-US" sz="3600" u="none" strike="noStrike" cap="none" dirty="0">
                          <a:latin typeface="Times"/>
                          <a:ea typeface="Times New Roman"/>
                          <a:cs typeface="Times New Roman"/>
                          <a:sym typeface="Times New Roman"/>
                        </a:rPr>
                        <a:t> advisories (OPAs). In response, the organization initiated a collaborative redesign effort grounded in information theory, seeking to elevate alert value while reducing burden.</a:t>
                      </a:r>
                      <a:endParaRPr sz="3600" u="none" strike="noStrike" cap="none" dirty="0">
                        <a:latin typeface="Times"/>
                        <a:ea typeface="Times New Roman"/>
                        <a:cs typeface="Times New Roman"/>
                        <a:sym typeface="Times New Roman"/>
                      </a:endParaRPr>
                    </a:p>
                  </a:txBody>
                  <a:tcPr marL="40009" marR="40009" marT="40009" marB="40009">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graphicFrame>
        <p:nvGraphicFramePr>
          <p:cNvPr id="66" name="Google Shape;66;p15"/>
          <p:cNvGraphicFramePr/>
          <p:nvPr>
            <p:extLst>
              <p:ext uri="{D42A27DB-BD31-4B8C-83A1-F6EECF244321}">
                <p14:modId xmlns:p14="http://schemas.microsoft.com/office/powerpoint/2010/main" val="1133083070"/>
              </p:ext>
            </p:extLst>
          </p:nvPr>
        </p:nvGraphicFramePr>
        <p:xfrm>
          <a:off x="168280" y="8279093"/>
          <a:ext cx="21812488" cy="3344426"/>
        </p:xfrm>
        <a:graphic>
          <a:graphicData uri="http://schemas.openxmlformats.org/drawingml/2006/table">
            <a:tbl>
              <a:tblPr>
                <a:noFill/>
                <a:tableStyleId>{7DEFC33A-57E7-4A35-97BF-BF65A4372A21}</a:tableStyleId>
              </a:tblPr>
              <a:tblGrid>
                <a:gridCol w="21812488">
                  <a:extLst>
                    <a:ext uri="{9D8B030D-6E8A-4147-A177-3AD203B41FA5}">
                      <a16:colId xmlns:a16="http://schemas.microsoft.com/office/drawing/2014/main" val="20000"/>
                    </a:ext>
                  </a:extLst>
                </a:gridCol>
              </a:tblGrid>
              <a:tr h="1069848">
                <a:tc>
                  <a:txBody>
                    <a:bodyPr/>
                    <a:lstStyle/>
                    <a:p>
                      <a:pPr marL="0" marR="0" lvl="0" indent="0" algn="ctr" rtl="0">
                        <a:lnSpc>
                          <a:spcPct val="100000"/>
                        </a:lnSpc>
                        <a:spcBef>
                          <a:spcPts val="0"/>
                        </a:spcBef>
                        <a:spcAft>
                          <a:spcPts val="0"/>
                        </a:spcAft>
                        <a:buClr>
                          <a:srgbClr val="FFFFFF"/>
                        </a:buClr>
                        <a:buSzPts val="7200"/>
                        <a:buFont typeface="Times New Roman"/>
                        <a:buNone/>
                      </a:pPr>
                      <a:r>
                        <a:rPr lang="en" sz="6300" b="1" u="none" strike="noStrike" cap="none" dirty="0">
                          <a:solidFill>
                            <a:srgbClr val="FFFFFF"/>
                          </a:solidFill>
                          <a:latin typeface="Times New Roman"/>
                          <a:ea typeface="Times New Roman"/>
                          <a:cs typeface="Times New Roman"/>
                          <a:sym typeface="Times New Roman"/>
                        </a:rPr>
                        <a:t>Objectives</a:t>
                      </a:r>
                      <a:endParaRPr sz="1200" dirty="0"/>
                    </a:p>
                  </a:txBody>
                  <a:tcPr marL="40009" marR="40009" marT="40009" marB="40009" anchor="ctr">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2222405">
                <a:tc>
                  <a:txBody>
                    <a:bodyPr/>
                    <a:lstStyle/>
                    <a:p>
                      <a:pPr marL="287020" marR="0" lvl="0" indent="0" algn="l" rtl="0">
                        <a:lnSpc>
                          <a:spcPct val="100000"/>
                        </a:lnSpc>
                        <a:spcBef>
                          <a:spcPts val="0"/>
                        </a:spcBef>
                        <a:spcAft>
                          <a:spcPts val="0"/>
                        </a:spcAft>
                        <a:buClr>
                          <a:schemeClr val="dk1"/>
                        </a:buClr>
                        <a:buSzPts val="2900"/>
                        <a:buFont typeface="Times New Roman"/>
                        <a:buNone/>
                      </a:pPr>
                      <a:r>
                        <a:rPr lang="en-US" sz="3600" u="none" strike="noStrike" cap="none" dirty="0">
                          <a:latin typeface="Times"/>
                          <a:ea typeface="Times New Roman"/>
                          <a:cs typeface="Times New Roman"/>
                          <a:sym typeface="Times New Roman"/>
                        </a:rPr>
                        <a:t>To improve clinician well‑being and CDS effectiveness by:</a:t>
                      </a:r>
                    </a:p>
                    <a:p>
                      <a:pPr marL="1149350" marR="0" lvl="0" indent="-571500" algn="l" rtl="0">
                        <a:lnSpc>
                          <a:spcPct val="100000"/>
                        </a:lnSpc>
                        <a:spcBef>
                          <a:spcPts val="0"/>
                        </a:spcBef>
                        <a:spcAft>
                          <a:spcPts val="0"/>
                        </a:spcAft>
                        <a:buClr>
                          <a:schemeClr val="dk1"/>
                        </a:buClr>
                        <a:buSzPts val="2900"/>
                        <a:buFont typeface="Arial" panose="020B0604020202020204" pitchFamily="34" charset="0"/>
                        <a:buChar char="•"/>
                      </a:pPr>
                      <a:r>
                        <a:rPr lang="en-US" sz="3600" u="none" strike="noStrike" cap="none" dirty="0">
                          <a:latin typeface="Times"/>
                          <a:ea typeface="Times New Roman"/>
                          <a:cs typeface="Times New Roman"/>
                          <a:sym typeface="Times New Roman"/>
                        </a:rPr>
                        <a:t>Reducing OPA volume and time burden</a:t>
                      </a:r>
                    </a:p>
                    <a:p>
                      <a:pPr marL="1149350" marR="0" lvl="0" indent="-571500" algn="l" rtl="0">
                        <a:lnSpc>
                          <a:spcPct val="100000"/>
                        </a:lnSpc>
                        <a:spcBef>
                          <a:spcPts val="0"/>
                        </a:spcBef>
                        <a:spcAft>
                          <a:spcPts val="0"/>
                        </a:spcAft>
                        <a:buClr>
                          <a:schemeClr val="dk1"/>
                        </a:buClr>
                        <a:buSzPts val="2900"/>
                        <a:buFont typeface="Arial" panose="020B0604020202020204" pitchFamily="34" charset="0"/>
                        <a:buChar char="•"/>
                      </a:pPr>
                      <a:r>
                        <a:rPr lang="en-US" sz="3600" u="none" strike="noStrike" cap="none" dirty="0">
                          <a:latin typeface="Times"/>
                          <a:ea typeface="Times New Roman"/>
                          <a:cs typeface="Times New Roman"/>
                          <a:sym typeface="Times New Roman"/>
                        </a:rPr>
                        <a:t>Increasing the informational value of OPAs using information‑theory–based redesign</a:t>
                      </a:r>
                    </a:p>
                    <a:p>
                      <a:pPr marL="1149350" marR="0" lvl="0" indent="-571500" algn="l" rtl="0">
                        <a:lnSpc>
                          <a:spcPct val="100000"/>
                        </a:lnSpc>
                        <a:spcBef>
                          <a:spcPts val="0"/>
                        </a:spcBef>
                        <a:spcAft>
                          <a:spcPts val="0"/>
                        </a:spcAft>
                        <a:buClr>
                          <a:schemeClr val="dk1"/>
                        </a:buClr>
                        <a:buSzPts val="2900"/>
                        <a:buFont typeface="Arial" panose="020B0604020202020204" pitchFamily="34" charset="0"/>
                        <a:buChar char="•"/>
                      </a:pPr>
                      <a:r>
                        <a:rPr lang="en-US" sz="3600" u="none" strike="noStrike" cap="none" dirty="0">
                          <a:latin typeface="Times"/>
                          <a:ea typeface="Times New Roman"/>
                          <a:cs typeface="Times New Roman"/>
                          <a:sym typeface="Times New Roman"/>
                        </a:rPr>
                        <a:t>Improving workflow efficiency across clinical roles</a:t>
                      </a:r>
                      <a:endParaRPr sz="3600" u="none" strike="noStrike" cap="none" dirty="0">
                        <a:latin typeface="Times"/>
                        <a:ea typeface="Times New Roman"/>
                        <a:cs typeface="Times New Roman"/>
                        <a:sym typeface="Times New Roman"/>
                      </a:endParaRPr>
                    </a:p>
                  </a:txBody>
                  <a:tcPr marL="40009" marR="40009" marT="40009" marB="40009">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graphicFrame>
        <p:nvGraphicFramePr>
          <p:cNvPr id="67" name="Google Shape;67;p15"/>
          <p:cNvGraphicFramePr/>
          <p:nvPr>
            <p:extLst>
              <p:ext uri="{D42A27DB-BD31-4B8C-83A1-F6EECF244321}">
                <p14:modId xmlns:p14="http://schemas.microsoft.com/office/powerpoint/2010/main" val="1527173357"/>
              </p:ext>
            </p:extLst>
          </p:nvPr>
        </p:nvGraphicFramePr>
        <p:xfrm>
          <a:off x="22276698" y="4116823"/>
          <a:ext cx="28761422" cy="22466194"/>
        </p:xfrm>
        <a:graphic>
          <a:graphicData uri="http://schemas.openxmlformats.org/drawingml/2006/table">
            <a:tbl>
              <a:tblPr>
                <a:noFill/>
                <a:tableStyleId>{7DEFC33A-57E7-4A35-97BF-BF65A4372A21}</a:tableStyleId>
              </a:tblPr>
              <a:tblGrid>
                <a:gridCol w="28761422">
                  <a:extLst>
                    <a:ext uri="{9D8B030D-6E8A-4147-A177-3AD203B41FA5}">
                      <a16:colId xmlns:a16="http://schemas.microsoft.com/office/drawing/2014/main" val="2088532442"/>
                    </a:ext>
                  </a:extLst>
                </a:gridCol>
              </a:tblGrid>
              <a:tr h="1069848">
                <a:tc>
                  <a:txBody>
                    <a:bodyPr/>
                    <a:lstStyle/>
                    <a:p>
                      <a:pPr marL="0" marR="0" lvl="0" indent="0" algn="ctr" rtl="0">
                        <a:lnSpc>
                          <a:spcPct val="100000"/>
                        </a:lnSpc>
                        <a:spcBef>
                          <a:spcPts val="0"/>
                        </a:spcBef>
                        <a:spcAft>
                          <a:spcPts val="0"/>
                        </a:spcAft>
                        <a:buSzPts val="7200"/>
                        <a:buFont typeface="Times New Roman"/>
                        <a:buNone/>
                      </a:pPr>
                      <a:r>
                        <a:rPr lang="en" sz="6300" b="1" u="none" strike="noStrike" cap="none" dirty="0">
                          <a:solidFill>
                            <a:srgbClr val="FFFFFF"/>
                          </a:solidFill>
                          <a:latin typeface="Times New Roman"/>
                          <a:cs typeface="Times New Roman"/>
                        </a:rPr>
                        <a:t>Results</a:t>
                      </a:r>
                      <a:endParaRPr lang="en-US" sz="1200" dirty="0"/>
                    </a:p>
                  </a:txBody>
                  <a:tcPr marL="40009" marR="40009" marT="40009" marB="40009" anchor="ctr">
                    <a:lnL w="38099">
                      <a:solidFill>
                        <a:srgbClr val="575A5D"/>
                      </a:solidFill>
                    </a:lnL>
                    <a:lnR w="38100" cap="flat" cmpd="sng">
                      <a:solidFill>
                        <a:srgbClr val="575A5D"/>
                      </a:solidFill>
                      <a:prstDash val="solid"/>
                      <a:round/>
                      <a:headEnd type="none" w="sm" len="sm"/>
                      <a:tailEnd type="none" w="sm" len="sm"/>
                    </a:lnR>
                    <a:lnT w="38099">
                      <a:solidFill>
                        <a:srgbClr val="575A5D"/>
                      </a:solidFill>
                    </a:lnT>
                    <a:lnB w="38099">
                      <a:solidFill>
                        <a:srgbClr val="575A5D"/>
                      </a:solidFill>
                    </a:lnB>
                    <a:solidFill>
                      <a:schemeClr val="accent5"/>
                    </a:solidFill>
                  </a:tcPr>
                </a:tc>
                <a:extLst>
                  <a:ext uri="{0D108BD9-81ED-4DB2-BD59-A6C34878D82A}">
                    <a16:rowId xmlns:a16="http://schemas.microsoft.com/office/drawing/2014/main" val="10000"/>
                  </a:ext>
                </a:extLst>
              </a:tr>
              <a:tr h="21396346">
                <a:tc>
                  <a:txBody>
                    <a:bodyPr/>
                    <a:lstStyle/>
                    <a:p>
                      <a:pPr marL="0" lvl="0" indent="0" algn="l">
                        <a:lnSpc>
                          <a:spcPct val="100000"/>
                        </a:lnSpc>
                        <a:spcBef>
                          <a:spcPts val="0"/>
                        </a:spcBef>
                        <a:spcAft>
                          <a:spcPts val="0"/>
                        </a:spcAft>
                        <a:buNone/>
                      </a:pPr>
                      <a:endParaRPr lang="en-US" sz="2500" b="1" u="none" strike="noStrike" cap="none" dirty="0">
                        <a:latin typeface="Times New Roman"/>
                        <a:ea typeface="Times New Roman"/>
                        <a:cs typeface="Times New Roman"/>
                        <a:sym typeface="Times New Roman"/>
                      </a:endParaRPr>
                    </a:p>
                  </a:txBody>
                  <a:tcPr marL="40009" marR="40009" marT="40009" marB="40009">
                    <a:lnL w="38099">
                      <a:solidFill>
                        <a:srgbClr val="575A5D"/>
                      </a:solidFill>
                    </a:lnL>
                    <a:lnR w="38100" cap="flat" cmpd="sng">
                      <a:solidFill>
                        <a:srgbClr val="575A5D"/>
                      </a:solidFill>
                      <a:prstDash val="solid"/>
                      <a:round/>
                      <a:headEnd type="none" w="sm" len="sm"/>
                      <a:tailEnd type="none" w="sm" len="sm"/>
                    </a:lnR>
                    <a:lnT w="38099">
                      <a:solidFill>
                        <a:srgbClr val="575A5D"/>
                      </a:solidFill>
                    </a:lnT>
                    <a:lnB w="38099">
                      <a:solidFill>
                        <a:srgbClr val="575A5D"/>
                      </a:solid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68" name="Google Shape;68;p15"/>
          <p:cNvGraphicFramePr/>
          <p:nvPr>
            <p:extLst>
              <p:ext uri="{D42A27DB-BD31-4B8C-83A1-F6EECF244321}">
                <p14:modId xmlns:p14="http://schemas.microsoft.com/office/powerpoint/2010/main" val="315246393"/>
              </p:ext>
            </p:extLst>
          </p:nvPr>
        </p:nvGraphicFramePr>
        <p:xfrm>
          <a:off x="133111" y="20332616"/>
          <a:ext cx="21812487" cy="8358315"/>
        </p:xfrm>
        <a:graphic>
          <a:graphicData uri="http://schemas.openxmlformats.org/drawingml/2006/table">
            <a:tbl>
              <a:tblPr>
                <a:noFill/>
                <a:tableStyleId>{7DEFC33A-57E7-4A35-97BF-BF65A4372A21}</a:tableStyleId>
              </a:tblPr>
              <a:tblGrid>
                <a:gridCol w="21812487">
                  <a:extLst>
                    <a:ext uri="{9D8B030D-6E8A-4147-A177-3AD203B41FA5}">
                      <a16:colId xmlns:a16="http://schemas.microsoft.com/office/drawing/2014/main" val="20000"/>
                    </a:ext>
                  </a:extLst>
                </a:gridCol>
              </a:tblGrid>
              <a:tr h="1069848">
                <a:tc>
                  <a:txBody>
                    <a:bodyPr/>
                    <a:lstStyle/>
                    <a:p>
                      <a:pPr marL="0" marR="0" lvl="0" indent="0" algn="ctr" rtl="0">
                        <a:lnSpc>
                          <a:spcPct val="100000"/>
                        </a:lnSpc>
                        <a:spcBef>
                          <a:spcPts val="0"/>
                        </a:spcBef>
                        <a:spcAft>
                          <a:spcPts val="0"/>
                        </a:spcAft>
                        <a:buClr>
                          <a:srgbClr val="FFFFFF"/>
                        </a:buClr>
                        <a:buSzPts val="7200"/>
                        <a:buFont typeface="Times New Roman"/>
                        <a:buNone/>
                      </a:pPr>
                      <a:r>
                        <a:rPr lang="en" sz="6300" b="1" u="none" strike="noStrike" cap="none" dirty="0">
                          <a:solidFill>
                            <a:srgbClr val="FFFFFF"/>
                          </a:solidFill>
                          <a:latin typeface="Times New Roman"/>
                          <a:ea typeface="Times New Roman"/>
                          <a:cs typeface="Times New Roman"/>
                          <a:sym typeface="Times New Roman"/>
                        </a:rPr>
                        <a:t>Conclusions</a:t>
                      </a:r>
                      <a:endParaRPr sz="1200" dirty="0"/>
                    </a:p>
                  </a:txBody>
                  <a:tcPr marL="40009" marR="40009" marT="40009" marB="40009" anchor="ctr">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7288467">
                <a:tc>
                  <a:txBody>
                    <a:bodyPr/>
                    <a:lstStyle/>
                    <a:p>
                      <a:pPr marL="277813" lvl="0" indent="0" algn="l">
                        <a:lnSpc>
                          <a:spcPct val="100000"/>
                        </a:lnSpc>
                        <a:spcBef>
                          <a:spcPts val="0"/>
                        </a:spcBef>
                        <a:spcAft>
                          <a:spcPts val="0"/>
                        </a:spcAft>
                        <a:buNone/>
                      </a:pPr>
                      <a:r>
                        <a:rPr lang="en-US" sz="3600" b="0" i="0" u="none" strike="noStrike" cap="none" noProof="0" dirty="0">
                          <a:latin typeface="Times"/>
                        </a:rPr>
                        <a:t>The redesigned OPA framework meaningfully improved the effectiveness and usability of clinical decision support at Valley Children’s Healthcare, demonstrating the value of applying information‑theory principles to alert optimization. These improvements directly support the core purpose of this work—</a:t>
                      </a:r>
                      <a:r>
                        <a:rPr lang="en-US" sz="3600" b="1" i="0" u="none" strike="noStrike" cap="none" noProof="0" dirty="0">
                          <a:latin typeface="Times"/>
                        </a:rPr>
                        <a:t>restoring joy in work</a:t>
                      </a:r>
                      <a:r>
                        <a:rPr lang="en-US" sz="3600" b="0" i="0" u="none" strike="noStrike" cap="none" noProof="0" dirty="0">
                          <a:latin typeface="Times"/>
                        </a:rPr>
                        <a:t> by reducing unnecessary cognitive load, minimizing workflow disruption, and enabling clinicians to focus more fully on patient care.</a:t>
                      </a:r>
                      <a:endParaRPr lang="en-US" sz="3600" dirty="0">
                        <a:latin typeface="Times"/>
                      </a:endParaRPr>
                    </a:p>
                    <a:p>
                      <a:pPr marL="1073150" lvl="0" indent="-514350" algn="l">
                        <a:lnSpc>
                          <a:spcPct val="100000"/>
                        </a:lnSpc>
                        <a:spcBef>
                          <a:spcPts val="0"/>
                        </a:spcBef>
                        <a:spcAft>
                          <a:spcPts val="0"/>
                        </a:spcAft>
                        <a:buFont typeface="Arial"/>
                        <a:buChar char="•"/>
                      </a:pPr>
                      <a:r>
                        <a:rPr lang="en-US" sz="3600" b="1" i="0" u="none" strike="noStrike" cap="none" noProof="0" dirty="0">
                          <a:latin typeface="Times"/>
                        </a:rPr>
                        <a:t>Enhanced clinical relevance of alerts</a:t>
                      </a:r>
                      <a:r>
                        <a:rPr lang="en-US" sz="3600" b="0" i="0" u="none" strike="noStrike" cap="none" noProof="0" dirty="0">
                          <a:latin typeface="Times"/>
                        </a:rPr>
                        <a:t> increased signal‑to‑noise and supported more confident decision‑making.</a:t>
                      </a:r>
                      <a:endParaRPr lang="en-US" sz="3600" dirty="0">
                        <a:latin typeface="Times"/>
                      </a:endParaRPr>
                    </a:p>
                    <a:p>
                      <a:pPr marL="1073150" lvl="0" indent="-514350" algn="l">
                        <a:lnSpc>
                          <a:spcPct val="100000"/>
                        </a:lnSpc>
                        <a:spcBef>
                          <a:spcPts val="0"/>
                        </a:spcBef>
                        <a:spcAft>
                          <a:spcPts val="0"/>
                        </a:spcAft>
                        <a:buFont typeface="Arial"/>
                        <a:buChar char="•"/>
                      </a:pPr>
                      <a:r>
                        <a:rPr lang="en-US" sz="3600" b="1" i="0" u="none" strike="noStrike" cap="none" noProof="0" dirty="0">
                          <a:latin typeface="Times"/>
                        </a:rPr>
                        <a:t>Reduced workflow interruptions</a:t>
                      </a:r>
                      <a:r>
                        <a:rPr lang="en-US" sz="3600" b="0" i="0" u="none" strike="noStrike" cap="none" noProof="0" dirty="0">
                          <a:latin typeface="Times"/>
                        </a:rPr>
                        <a:t> helped clinicians maintain task flow and reduced frustration associated with low‑value alerts.</a:t>
                      </a:r>
                      <a:endParaRPr lang="en-US" sz="3600" dirty="0">
                        <a:latin typeface="Times"/>
                      </a:endParaRPr>
                    </a:p>
                    <a:p>
                      <a:pPr marL="1073150" lvl="0" indent="-514350" algn="l">
                        <a:lnSpc>
                          <a:spcPct val="100000"/>
                        </a:lnSpc>
                        <a:spcBef>
                          <a:spcPts val="0"/>
                        </a:spcBef>
                        <a:spcAft>
                          <a:spcPts val="0"/>
                        </a:spcAft>
                        <a:buFont typeface="Arial"/>
                        <a:buChar char="•"/>
                      </a:pPr>
                      <a:r>
                        <a:rPr lang="en-US" sz="3600" b="1" i="0" u="none" strike="noStrike" cap="none" noProof="0" dirty="0">
                          <a:latin typeface="Times"/>
                        </a:rPr>
                        <a:t>Improved clinician experience and trust</a:t>
                      </a:r>
                      <a:r>
                        <a:rPr lang="en-US" sz="3600" b="0" i="0" u="none" strike="noStrike" cap="none" noProof="0" dirty="0">
                          <a:latin typeface="Times"/>
                        </a:rPr>
                        <a:t> emerged as redesigned alerts became more meaningful and less burdensome.</a:t>
                      </a:r>
                      <a:endParaRPr lang="en-US" sz="3600" dirty="0">
                        <a:latin typeface="Times"/>
                      </a:endParaRPr>
                    </a:p>
                    <a:p>
                      <a:pPr marL="1073150" lvl="0" indent="-514350" algn="l">
                        <a:lnSpc>
                          <a:spcPct val="100000"/>
                        </a:lnSpc>
                        <a:spcBef>
                          <a:spcPts val="0"/>
                        </a:spcBef>
                        <a:spcAft>
                          <a:spcPts val="0"/>
                        </a:spcAft>
                        <a:buFont typeface="Arial"/>
                        <a:buChar char="•"/>
                      </a:pPr>
                      <a:r>
                        <a:rPr lang="en-US" sz="3600" b="1" i="0" u="none" strike="noStrike" cap="none" noProof="0" dirty="0">
                          <a:latin typeface="Times"/>
                        </a:rPr>
                        <a:t>A sustainable, scalable optimization model</a:t>
                      </a:r>
                      <a:r>
                        <a:rPr lang="en-US" sz="3600" b="0" i="0" u="none" strike="noStrike" cap="none" noProof="0" dirty="0">
                          <a:latin typeface="Times"/>
                        </a:rPr>
                        <a:t> was established, allowing continued improvements across additional CDS domains and reinforcing long‑term clinician well‑being.</a:t>
                      </a:r>
                      <a:endParaRPr lang="en-US" sz="3600" dirty="0">
                        <a:latin typeface="Times"/>
                      </a:endParaRPr>
                    </a:p>
                  </a:txBody>
                  <a:tcPr marL="40009" marR="40009" marT="40009" marB="40009">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graphicFrame>
        <p:nvGraphicFramePr>
          <p:cNvPr id="69" name="Google Shape;69;p15"/>
          <p:cNvGraphicFramePr/>
          <p:nvPr>
            <p:extLst>
              <p:ext uri="{D42A27DB-BD31-4B8C-83A1-F6EECF244321}">
                <p14:modId xmlns:p14="http://schemas.microsoft.com/office/powerpoint/2010/main" val="2921928386"/>
              </p:ext>
            </p:extLst>
          </p:nvPr>
        </p:nvGraphicFramePr>
        <p:xfrm>
          <a:off x="43429705" y="236713"/>
          <a:ext cx="7580376" cy="3242633"/>
        </p:xfrm>
        <a:graphic>
          <a:graphicData uri="http://schemas.openxmlformats.org/drawingml/2006/table">
            <a:tbl>
              <a:tblPr>
                <a:noFill/>
                <a:tableStyleId>{7DEFC33A-57E7-4A35-97BF-BF65A4372A21}</a:tableStyleId>
              </a:tblPr>
              <a:tblGrid>
                <a:gridCol w="7580376">
                  <a:extLst>
                    <a:ext uri="{9D8B030D-6E8A-4147-A177-3AD203B41FA5}">
                      <a16:colId xmlns:a16="http://schemas.microsoft.com/office/drawing/2014/main" val="2731622183"/>
                    </a:ext>
                  </a:extLst>
                </a:gridCol>
              </a:tblGrid>
              <a:tr h="85869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 sz="6300" b="1" u="none" strike="noStrike" cap="none" dirty="0">
                          <a:solidFill>
                            <a:srgbClr val="FFFFFF"/>
                          </a:solidFill>
                          <a:latin typeface="Times New Roman"/>
                          <a:ea typeface="Times New Roman"/>
                          <a:cs typeface="Times New Roman"/>
                          <a:sym typeface="Times New Roman"/>
                        </a:rPr>
                        <a:t>Contact </a:t>
                      </a:r>
                      <a:endParaRPr lang="en" sz="6300" b="1" u="none" strike="noStrike" cap="none" dirty="0">
                        <a:solidFill>
                          <a:srgbClr val="FFFFFF"/>
                        </a:solidFill>
                        <a:latin typeface="Times New Roman"/>
                        <a:cs typeface="Times New Roman"/>
                      </a:endParaRPr>
                    </a:p>
                  </a:txBody>
                  <a:tcPr marL="40009" marR="40009" marT="40009" marB="400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099"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29859938"/>
                  </a:ext>
                </a:extLst>
              </a:tr>
              <a:tr h="2202495">
                <a:tc>
                  <a:txBody>
                    <a:bodyPr/>
                    <a:lstStyle/>
                    <a:p>
                      <a:pPr marL="176213" marR="0" lvl="0" indent="0" algn="ctr">
                        <a:lnSpc>
                          <a:spcPct val="100000"/>
                        </a:lnSpc>
                        <a:spcBef>
                          <a:spcPts val="0"/>
                        </a:spcBef>
                        <a:spcAft>
                          <a:spcPts val="0"/>
                        </a:spcAft>
                        <a:buNone/>
                      </a:pPr>
                      <a:r>
                        <a:rPr lang="en" sz="3200" b="0" i="0" u="none" strike="noStrike" cap="none" noProof="0" dirty="0">
                          <a:solidFill>
                            <a:srgbClr val="000000"/>
                          </a:solidFill>
                          <a:latin typeface="Times New Roman"/>
                        </a:rPr>
                        <a:t>Jacqueline Crouch, PharmD, BCPS, BCPPS</a:t>
                      </a:r>
                      <a:endParaRPr lang="en-US" sz="3200" b="0" i="0" u="none" strike="noStrike" cap="none" noProof="0" dirty="0">
                        <a:solidFill>
                          <a:srgbClr val="000000"/>
                        </a:solidFill>
                        <a:latin typeface="Times New Roman"/>
                      </a:endParaRPr>
                    </a:p>
                    <a:p>
                      <a:pPr marL="176213" marR="0" lvl="0" indent="0" algn="ctr">
                        <a:lnSpc>
                          <a:spcPct val="100000"/>
                        </a:lnSpc>
                        <a:spcBef>
                          <a:spcPts val="0"/>
                        </a:spcBef>
                        <a:spcAft>
                          <a:spcPts val="0"/>
                        </a:spcAft>
                        <a:buNone/>
                      </a:pPr>
                      <a:r>
                        <a:rPr lang="en" sz="3200" b="0" i="0" u="none" strike="noStrike" cap="none" noProof="0" dirty="0">
                          <a:solidFill>
                            <a:srgbClr val="000000"/>
                          </a:solidFill>
                          <a:latin typeface="Times New Roman"/>
                        </a:rPr>
                        <a:t>Director, Quality, Patient Safety, &amp; Infection Prevention</a:t>
                      </a:r>
                    </a:p>
                    <a:p>
                      <a:pPr marL="176213" marR="0" lvl="0" indent="0" algn="ctr">
                        <a:lnSpc>
                          <a:spcPct val="100000"/>
                        </a:lnSpc>
                        <a:spcBef>
                          <a:spcPts val="0"/>
                        </a:spcBef>
                        <a:spcAft>
                          <a:spcPts val="0"/>
                        </a:spcAft>
                        <a:buNone/>
                      </a:pPr>
                      <a:r>
                        <a:rPr lang="en" sz="3200" b="0" i="0" u="none" strike="noStrike" cap="none" noProof="0" dirty="0">
                          <a:solidFill>
                            <a:srgbClr val="000000"/>
                          </a:solidFill>
                          <a:latin typeface="Times New Roman"/>
                        </a:rPr>
                        <a:t>Email: </a:t>
                      </a:r>
                      <a:r>
                        <a:rPr lang="en" sz="3200" b="0" i="0" u="sng" strike="noStrike" cap="none" noProof="0" dirty="0">
                          <a:solidFill>
                            <a:schemeClr val="hlink"/>
                          </a:solidFill>
                          <a:latin typeface="Times New Roman"/>
                          <a:hlinkClick r:id="rId5"/>
                        </a:rPr>
                        <a:t>jschnee1@valleychildrens.org</a:t>
                      </a:r>
                      <a:endParaRPr lang="en" sz="3200" b="0" i="0" u="sng" strike="noStrike" cap="none" noProof="0" dirty="0">
                        <a:solidFill>
                          <a:schemeClr val="hlink"/>
                        </a:solidFill>
                        <a:latin typeface="Times New Roman"/>
                      </a:endParaRPr>
                    </a:p>
                  </a:txBody>
                  <a:tcPr marL="40009" marR="40009" marT="40009" marB="4000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099"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71" name="Google Shape;71;p15"/>
          <p:cNvGraphicFramePr/>
          <p:nvPr>
            <p:extLst>
              <p:ext uri="{D42A27DB-BD31-4B8C-83A1-F6EECF244321}">
                <p14:modId xmlns:p14="http://schemas.microsoft.com/office/powerpoint/2010/main" val="3080860623"/>
              </p:ext>
            </p:extLst>
          </p:nvPr>
        </p:nvGraphicFramePr>
        <p:xfrm>
          <a:off x="168280" y="11746848"/>
          <a:ext cx="21812488" cy="8476906"/>
        </p:xfrm>
        <a:graphic>
          <a:graphicData uri="http://schemas.openxmlformats.org/drawingml/2006/table">
            <a:tbl>
              <a:tblPr>
                <a:noFill/>
                <a:tableStyleId>{7DEFC33A-57E7-4A35-97BF-BF65A4372A21}</a:tableStyleId>
              </a:tblPr>
              <a:tblGrid>
                <a:gridCol w="21812488">
                  <a:extLst>
                    <a:ext uri="{9D8B030D-6E8A-4147-A177-3AD203B41FA5}">
                      <a16:colId xmlns:a16="http://schemas.microsoft.com/office/drawing/2014/main" val="20000"/>
                    </a:ext>
                  </a:extLst>
                </a:gridCol>
              </a:tblGrid>
              <a:tr h="1069848">
                <a:tc>
                  <a:txBody>
                    <a:bodyPr/>
                    <a:lstStyle/>
                    <a:p>
                      <a:pPr marL="0" marR="0" lvl="0" indent="0" algn="ctr" rtl="0">
                        <a:lnSpc>
                          <a:spcPct val="100000"/>
                        </a:lnSpc>
                        <a:spcBef>
                          <a:spcPts val="0"/>
                        </a:spcBef>
                        <a:spcAft>
                          <a:spcPts val="0"/>
                        </a:spcAft>
                        <a:buClr>
                          <a:srgbClr val="FFFFFF"/>
                        </a:buClr>
                        <a:buSzPts val="7200"/>
                        <a:buFont typeface="Times New Roman"/>
                        <a:buNone/>
                      </a:pPr>
                      <a:r>
                        <a:rPr lang="en" sz="6300" b="1" u="none" strike="noStrike" cap="none" dirty="0">
                          <a:solidFill>
                            <a:srgbClr val="FFFFFF"/>
                          </a:solidFill>
                          <a:latin typeface="Times New Roman"/>
                          <a:ea typeface="Times New Roman"/>
                          <a:cs typeface="Times New Roman"/>
                          <a:sym typeface="Times New Roman"/>
                        </a:rPr>
                        <a:t>Methods</a:t>
                      </a:r>
                      <a:endParaRPr sz="1200" dirty="0"/>
                    </a:p>
                  </a:txBody>
                  <a:tcPr marL="40009" marR="40009" marT="40009" marB="40009" anchor="ctr">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7407058">
                <a:tc>
                  <a:txBody>
                    <a:bodyPr/>
                    <a:lstStyle/>
                    <a:p>
                      <a:pPr marL="0" marR="0" lvl="0" indent="0">
                        <a:lnSpc>
                          <a:spcPct val="100000"/>
                        </a:lnSpc>
                        <a:buFont typeface="+mj-lt"/>
                        <a:buNone/>
                      </a:pPr>
                      <a:endParaRPr lang="en-US" sz="3200" kern="100" dirty="0">
                        <a:effectLst/>
                        <a:latin typeface="Times" panose="02020603050405020304" pitchFamily="18" charset="0"/>
                        <a:ea typeface="Aptos" panose="020B0004020202020204" pitchFamily="34" charset="0"/>
                        <a:cs typeface="Times" panose="02020603050405020304" pitchFamily="18" charset="0"/>
                      </a:endParaRPr>
                    </a:p>
                  </a:txBody>
                  <a:tcPr marL="40009" marR="40009" marT="40009" marB="40009">
                    <a:lnL w="38100" cap="flat" cmpd="sng">
                      <a:solidFill>
                        <a:srgbClr val="575A5D"/>
                      </a:solidFill>
                      <a:prstDash val="solid"/>
                      <a:round/>
                      <a:headEnd type="none" w="sm" len="sm"/>
                      <a:tailEnd type="none" w="sm" len="sm"/>
                    </a:lnL>
                    <a:lnR w="38100" cap="flat" cmpd="sng">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lgn="ctr">
                      <a:solidFill>
                        <a:srgbClr val="575A5D"/>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bl>
          </a:graphicData>
        </a:graphic>
      </p:graphicFrame>
      <p:sp>
        <p:nvSpPr>
          <p:cNvPr id="75" name="Google Shape;75;p15"/>
          <p:cNvSpPr txBox="1"/>
          <p:nvPr/>
        </p:nvSpPr>
        <p:spPr>
          <a:xfrm>
            <a:off x="21097084" y="9251156"/>
            <a:ext cx="124688" cy="279784"/>
          </a:xfrm>
          <a:prstGeom prst="rect">
            <a:avLst/>
          </a:prstGeom>
          <a:noFill/>
          <a:ln>
            <a:noFill/>
          </a:ln>
        </p:spPr>
        <p:txBody>
          <a:bodyPr spcFirstLastPara="1" wrap="square" lIns="45194" tIns="45194" rIns="45194" bIns="45194" anchor="t" anchorCtr="0">
            <a:spAutoFit/>
          </a:bodyPr>
          <a:lstStyle/>
          <a:p>
            <a:pPr>
              <a:buSzPts val="1400"/>
            </a:pPr>
            <a:r>
              <a:rPr lang="en" sz="1225">
                <a:latin typeface="Times"/>
                <a:ea typeface="Times"/>
                <a:cs typeface="Times"/>
                <a:sym typeface="Times"/>
              </a:rPr>
              <a:t> </a:t>
            </a:r>
            <a:endParaRPr/>
          </a:p>
        </p:txBody>
      </p:sp>
      <p:sp>
        <p:nvSpPr>
          <p:cNvPr id="76" name="Google Shape;76;p15"/>
          <p:cNvSpPr txBox="1"/>
          <p:nvPr/>
        </p:nvSpPr>
        <p:spPr>
          <a:xfrm>
            <a:off x="21036052" y="5128060"/>
            <a:ext cx="124688" cy="279784"/>
          </a:xfrm>
          <a:prstGeom prst="rect">
            <a:avLst/>
          </a:prstGeom>
          <a:noFill/>
          <a:ln>
            <a:noFill/>
          </a:ln>
        </p:spPr>
        <p:txBody>
          <a:bodyPr spcFirstLastPara="1" wrap="square" lIns="45194" tIns="45194" rIns="45194" bIns="45194" anchor="t" anchorCtr="0">
            <a:spAutoFit/>
          </a:bodyPr>
          <a:lstStyle/>
          <a:p>
            <a:pPr>
              <a:buSzPts val="1400"/>
            </a:pPr>
            <a:r>
              <a:rPr lang="en" sz="1225">
                <a:latin typeface="Times"/>
                <a:ea typeface="Times"/>
                <a:cs typeface="Times"/>
                <a:sym typeface="Times"/>
              </a:rPr>
              <a:t> </a:t>
            </a:r>
            <a:endParaRPr/>
          </a:p>
        </p:txBody>
      </p:sp>
      <p:sp>
        <p:nvSpPr>
          <p:cNvPr id="77" name="Google Shape;77;p15"/>
          <p:cNvSpPr txBox="1"/>
          <p:nvPr/>
        </p:nvSpPr>
        <p:spPr>
          <a:xfrm>
            <a:off x="31720634" y="4836715"/>
            <a:ext cx="124688" cy="279784"/>
          </a:xfrm>
          <a:prstGeom prst="rect">
            <a:avLst/>
          </a:prstGeom>
          <a:noFill/>
          <a:ln>
            <a:noFill/>
          </a:ln>
        </p:spPr>
        <p:txBody>
          <a:bodyPr spcFirstLastPara="1" wrap="square" lIns="45194" tIns="45194" rIns="45194" bIns="45194" anchor="t" anchorCtr="0">
            <a:spAutoFit/>
          </a:bodyPr>
          <a:lstStyle/>
          <a:p>
            <a:pPr>
              <a:buSzPts val="1400"/>
            </a:pPr>
            <a:r>
              <a:rPr lang="en" sz="1225">
                <a:latin typeface="Times"/>
                <a:ea typeface="Times"/>
                <a:cs typeface="Times"/>
                <a:sym typeface="Times"/>
              </a:rPr>
              <a:t> </a:t>
            </a:r>
            <a:endParaRPr/>
          </a:p>
        </p:txBody>
      </p:sp>
      <p:graphicFrame>
        <p:nvGraphicFramePr>
          <p:cNvPr id="79" name="Google Shape;79;p15"/>
          <p:cNvGraphicFramePr/>
          <p:nvPr>
            <p:extLst>
              <p:ext uri="{D42A27DB-BD31-4B8C-83A1-F6EECF244321}">
                <p14:modId xmlns:p14="http://schemas.microsoft.com/office/powerpoint/2010/main" val="3260607256"/>
              </p:ext>
            </p:extLst>
          </p:nvPr>
        </p:nvGraphicFramePr>
        <p:xfrm>
          <a:off x="22283472" y="26584095"/>
          <a:ext cx="28761421" cy="2213618"/>
        </p:xfrm>
        <a:graphic>
          <a:graphicData uri="http://schemas.openxmlformats.org/drawingml/2006/table">
            <a:tbl>
              <a:tblPr>
                <a:noFill/>
                <a:tableStyleId>{7DEFC33A-57E7-4A35-97BF-BF65A4372A21}</a:tableStyleId>
              </a:tblPr>
              <a:tblGrid>
                <a:gridCol w="5416743">
                  <a:extLst>
                    <a:ext uri="{9D8B030D-6E8A-4147-A177-3AD203B41FA5}">
                      <a16:colId xmlns:a16="http://schemas.microsoft.com/office/drawing/2014/main" val="20000"/>
                    </a:ext>
                  </a:extLst>
                </a:gridCol>
                <a:gridCol w="23344678">
                  <a:extLst>
                    <a:ext uri="{9D8B030D-6E8A-4147-A177-3AD203B41FA5}">
                      <a16:colId xmlns:a16="http://schemas.microsoft.com/office/drawing/2014/main" val="2859252872"/>
                    </a:ext>
                  </a:extLst>
                </a:gridCol>
              </a:tblGrid>
              <a:tr h="2023119">
                <a:tc>
                  <a:txBody>
                    <a:bodyPr/>
                    <a:lstStyle/>
                    <a:p>
                      <a:pPr marL="0" marR="0" lvl="0" indent="0" algn="ctr" rtl="0">
                        <a:lnSpc>
                          <a:spcPct val="100000"/>
                        </a:lnSpc>
                        <a:spcBef>
                          <a:spcPts val="0"/>
                        </a:spcBef>
                        <a:spcAft>
                          <a:spcPts val="0"/>
                        </a:spcAft>
                        <a:buClr>
                          <a:srgbClr val="FFFFFF"/>
                        </a:buClr>
                        <a:buSzPts val="7200"/>
                        <a:buFont typeface="Times New Roman"/>
                        <a:buNone/>
                      </a:pPr>
                      <a:r>
                        <a:rPr lang="en" sz="6300" b="1" u="none" strike="noStrike" cap="none" dirty="0">
                          <a:solidFill>
                            <a:srgbClr val="FFFFFF"/>
                          </a:solidFill>
                          <a:latin typeface="Times New Roman"/>
                          <a:ea typeface="Times New Roman"/>
                          <a:cs typeface="Times New Roman"/>
                          <a:sym typeface="Times New Roman"/>
                        </a:rPr>
                        <a:t>References</a:t>
                      </a:r>
                      <a:endParaRPr sz="1200" dirty="0"/>
                    </a:p>
                  </a:txBody>
                  <a:tcPr marL="40009" marR="40009" marT="40009" marB="40009" anchor="ctr">
                    <a:lnL w="38100" cap="flat" cmpd="sng">
                      <a:solidFill>
                        <a:srgbClr val="575A5D"/>
                      </a:solidFill>
                      <a:prstDash val="solid"/>
                      <a:round/>
                      <a:headEnd type="none" w="sm" len="sm"/>
                      <a:tailEnd type="none" w="sm" len="sm"/>
                    </a:lnL>
                    <a:lnR w="38100" cap="flat" cmpd="sng" algn="ctr">
                      <a:solidFill>
                        <a:srgbClr val="575A5D"/>
                      </a:solidFill>
                      <a:prstDash val="solid"/>
                      <a:round/>
                      <a:headEnd type="none" w="sm" len="sm"/>
                      <a:tailEnd type="none" w="sm" len="sm"/>
                    </a:lnR>
                    <a:lnT w="38100" cap="flat" cmpd="sng">
                      <a:solidFill>
                        <a:srgbClr val="575A5D"/>
                      </a:solidFill>
                      <a:prstDash val="solid"/>
                      <a:round/>
                      <a:headEnd type="none" w="sm" len="sm"/>
                      <a:tailEnd type="none" w="sm" len="sm"/>
                    </a:lnT>
                    <a:lnB w="38100" cap="flat" cmpd="sng">
                      <a:solidFill>
                        <a:srgbClr val="575A5D"/>
                      </a:solidFill>
                      <a:prstDash val="solid"/>
                      <a:round/>
                      <a:headEnd type="none" w="sm" len="sm"/>
                      <a:tailEnd type="none" w="sm" len="sm"/>
                    </a:lnB>
                    <a:solidFill>
                      <a:schemeClr val="accent5"/>
                    </a:solidFill>
                  </a:tcPr>
                </a:tc>
                <a:tc>
                  <a:txBody>
                    <a:bodyPr/>
                    <a:lstStyle/>
                    <a:p>
                      <a:pPr marL="636588" lvl="0" indent="-514350" algn="l">
                        <a:lnSpc>
                          <a:spcPct val="100000"/>
                        </a:lnSpc>
                        <a:buClr>
                          <a:srgbClr val="000000"/>
                        </a:buClr>
                        <a:buAutoNum type="arabicPeriod"/>
                      </a:pPr>
                      <a:r>
                        <a:rPr lang="en-US" sz="2800" b="0" i="0" u="none" strike="noStrike" cap="none" noProof="0" dirty="0">
                          <a:solidFill>
                            <a:srgbClr val="000000"/>
                          </a:solidFill>
                          <a:latin typeface="Times New Roman"/>
                        </a:rPr>
                        <a:t>Fallon A, Haralambides K, Mazzillo J, Gleber C. Addressing Alert Fatigue by Replacing a Burdensome Interruptive Alert with Passive Clinical Decision Support. Applied Clinical Informatics. 2024.</a:t>
                      </a:r>
                    </a:p>
                    <a:p>
                      <a:pPr marL="636588" lvl="0" indent="-514350" algn="l">
                        <a:lnSpc>
                          <a:spcPct val="100000"/>
                        </a:lnSpc>
                        <a:buClr>
                          <a:srgbClr val="000000"/>
                        </a:buClr>
                        <a:buAutoNum type="arabicPeriod"/>
                      </a:pPr>
                      <a:r>
                        <a:rPr lang="en-US" sz="2800" b="0" i="0" u="none" strike="noStrike" cap="none" noProof="0" dirty="0">
                          <a:solidFill>
                            <a:srgbClr val="000000"/>
                          </a:solidFill>
                          <a:latin typeface="Times New Roman"/>
                        </a:rPr>
                        <a:t>Eagen A. Alert Fatigue and Alert Override Significance in Relation to CDSS Success. Acta Scientific Medical Sciences. 2023; 7(5).</a:t>
                      </a:r>
                    </a:p>
                    <a:p>
                      <a:pPr marL="636588" lvl="0" indent="-514350" algn="l">
                        <a:lnSpc>
                          <a:spcPct val="100000"/>
                        </a:lnSpc>
                        <a:buClr>
                          <a:srgbClr val="000000"/>
                        </a:buClr>
                        <a:buAutoNum type="arabicPeriod"/>
                      </a:pPr>
                      <a:r>
                        <a:rPr lang="en-US" sz="2800" b="0" i="0" u="none" strike="noStrike" cap="none" noProof="0" dirty="0">
                          <a:solidFill>
                            <a:srgbClr val="000000"/>
                          </a:solidFill>
                          <a:latin typeface="Times New Roman"/>
                        </a:rPr>
                        <a:t>Murad DA, Tsugawa Y, </a:t>
                      </a:r>
                      <a:r>
                        <a:rPr lang="en-US" sz="2800" b="0" i="0" u="none" strike="noStrike" cap="none" noProof="0" dirty="0" err="1">
                          <a:solidFill>
                            <a:srgbClr val="000000"/>
                          </a:solidFill>
                          <a:latin typeface="Times New Roman"/>
                        </a:rPr>
                        <a:t>Elashoff</a:t>
                      </a:r>
                      <a:r>
                        <a:rPr lang="en-US" sz="2800" b="0" i="0" u="none" strike="noStrike" cap="none" noProof="0" dirty="0">
                          <a:solidFill>
                            <a:srgbClr val="000000"/>
                          </a:solidFill>
                          <a:latin typeface="Times New Roman"/>
                        </a:rPr>
                        <a:t> DA, Baldwin KM, Bell DS. Distinct Components of Alert Fatigue in Physicians’ Responses to a Noninterruptive Clinical Decision Support Alert. Journal of the American Medical Informatics Association (JAMIA). 2022.</a:t>
                      </a:r>
                    </a:p>
                  </a:txBody>
                  <a:tcPr marL="40009" marR="40009" marT="40009" marB="40009" anchor="ctr">
                    <a:lnL w="38100" cap="flat" cmpd="sng" algn="ctr">
                      <a:solidFill>
                        <a:srgbClr val="575A5D"/>
                      </a:solidFill>
                      <a:prstDash val="solid"/>
                      <a:round/>
                      <a:headEnd type="none" w="sm" len="sm"/>
                      <a:tailEnd type="none" w="sm" len="sm"/>
                    </a:lnL>
                    <a:lnR w="38099">
                      <a:solidFill>
                        <a:srgbClr val="575A5D"/>
                      </a:solidFill>
                    </a:lnR>
                    <a:lnT w="38099">
                      <a:solidFill>
                        <a:srgbClr val="575A5D"/>
                      </a:solidFill>
                    </a:lnT>
                    <a:lnB w="38099">
                      <a:solidFill>
                        <a:srgbClr val="575A5D"/>
                      </a:solidFill>
                    </a:lnB>
                    <a:solidFill>
                      <a:schemeClr val="bg1"/>
                    </a:solidFill>
                  </a:tcPr>
                </a:tc>
                <a:extLst>
                  <a:ext uri="{0D108BD9-81ED-4DB2-BD59-A6C34878D82A}">
                    <a16:rowId xmlns:a16="http://schemas.microsoft.com/office/drawing/2014/main" val="10000"/>
                  </a:ext>
                </a:extLst>
              </a:tr>
            </a:tbl>
          </a:graphicData>
        </a:graphic>
      </p:graphicFrame>
      <p:pic>
        <p:nvPicPr>
          <p:cNvPr id="84" name="Google Shape;84;p15"/>
          <p:cNvPicPr preferRelativeResize="0"/>
          <p:nvPr/>
        </p:nvPicPr>
        <p:blipFill>
          <a:blip r:embed="rId6">
            <a:alphaModFix/>
          </a:blip>
          <a:stretch>
            <a:fillRect/>
          </a:stretch>
        </p:blipFill>
        <p:spPr>
          <a:xfrm>
            <a:off x="195674" y="126048"/>
            <a:ext cx="7581021" cy="3095584"/>
          </a:xfrm>
          <a:prstGeom prst="rect">
            <a:avLst/>
          </a:prstGeom>
          <a:noFill/>
          <a:ln>
            <a:noFill/>
          </a:ln>
        </p:spPr>
      </p:pic>
      <p:pic>
        <p:nvPicPr>
          <p:cNvPr id="5" name="Picture 4" descr="A graph of different colored lines&#10;&#10;AI-generated content may be incorrect.">
            <a:extLst>
              <a:ext uri="{FF2B5EF4-FFF2-40B4-BE49-F238E27FC236}">
                <a16:creationId xmlns:a16="http://schemas.microsoft.com/office/drawing/2014/main" id="{4C693B78-D138-6F79-3D80-E3C20A8704B4}"/>
              </a:ext>
            </a:extLst>
          </p:cNvPr>
          <p:cNvPicPr>
            <a:picLocks noChangeAspect="1"/>
          </p:cNvPicPr>
          <p:nvPr/>
        </p:nvPicPr>
        <p:blipFill>
          <a:blip r:embed="rId7"/>
          <a:srcRect t="7870"/>
          <a:stretch>
            <a:fillRect/>
          </a:stretch>
        </p:blipFill>
        <p:spPr>
          <a:xfrm>
            <a:off x="22922868" y="5965853"/>
            <a:ext cx="17292261" cy="10398789"/>
          </a:xfrm>
          <a:prstGeom prst="rect">
            <a:avLst/>
          </a:prstGeom>
        </p:spPr>
      </p:pic>
      <p:sp>
        <p:nvSpPr>
          <p:cNvPr id="10" name="TextBox 9">
            <a:extLst>
              <a:ext uri="{FF2B5EF4-FFF2-40B4-BE49-F238E27FC236}">
                <a16:creationId xmlns:a16="http://schemas.microsoft.com/office/drawing/2014/main" id="{B89D499F-02B6-7740-AE93-68036C8CA4CC}"/>
              </a:ext>
            </a:extLst>
          </p:cNvPr>
          <p:cNvSpPr txBox="1"/>
          <p:nvPr/>
        </p:nvSpPr>
        <p:spPr>
          <a:xfrm>
            <a:off x="41232435" y="5825177"/>
            <a:ext cx="8595377" cy="15161843"/>
          </a:xfrm>
          <a:prstGeom prst="rect">
            <a:avLst/>
          </a:prstGeom>
          <a:noFill/>
        </p:spPr>
        <p:txBody>
          <a:bodyPr rot="0" spcFirstLastPara="0" vertOverflow="overflow" horzOverflow="overflow" vert="horz" wrap="square" lIns="80010" tIns="40005" rIns="80010" bIns="40005" numCol="1" spcCol="0" rtlCol="0" fromWordArt="0" anchor="t" anchorCtr="0" forceAA="0" compatLnSpc="1">
            <a:prstTxWarp prst="textNoShape">
              <a:avLst/>
            </a:prstTxWarp>
            <a:spAutoFit/>
          </a:bodyPr>
          <a:lstStyle/>
          <a:p>
            <a:pPr marL="297269"/>
            <a:r>
              <a:rPr lang="en-US" sz="4000" b="1" dirty="0">
                <a:latin typeface="Times"/>
                <a:cs typeface="Times"/>
              </a:rPr>
              <a:t>Information Content Improvements</a:t>
            </a:r>
            <a:endParaRPr lang="en-US" sz="4000" b="1" dirty="0"/>
          </a:p>
          <a:p>
            <a:pPr marL="797346" indent="-500078">
              <a:buFont typeface="Arial,Sans-Serif"/>
              <a:buChar char="•"/>
            </a:pPr>
            <a:r>
              <a:rPr lang="en-US" sz="3600" dirty="0">
                <a:latin typeface="Times"/>
                <a:cs typeface="Times"/>
              </a:rPr>
              <a:t>Interruptive information content increased sharply beginning mid-2024 and peaked in early 2025.</a:t>
            </a:r>
          </a:p>
          <a:p>
            <a:pPr marL="797346" indent="-500078">
              <a:buFont typeface="Arial,Sans-Serif"/>
              <a:buChar char="•"/>
            </a:pPr>
            <a:r>
              <a:rPr lang="en-US" sz="3600" dirty="0">
                <a:latin typeface="Times"/>
                <a:cs typeface="Times"/>
              </a:rPr>
              <a:t>Combined interruptive and passive information content rose, demonstrating more targeted, actionable alerts.</a:t>
            </a:r>
          </a:p>
          <a:p>
            <a:pPr marL="297269"/>
            <a:endParaRPr lang="en-US" sz="3200" dirty="0">
              <a:latin typeface="Times"/>
              <a:cs typeface="Times"/>
            </a:endParaRPr>
          </a:p>
          <a:p>
            <a:pPr marL="297269"/>
            <a:r>
              <a:rPr lang="en-US" sz="4000" b="1" dirty="0">
                <a:latin typeface="Times"/>
                <a:cs typeface="Times"/>
              </a:rPr>
              <a:t>Streamlining Alert Types</a:t>
            </a:r>
            <a:endParaRPr lang="en-US" sz="4000" b="1" dirty="0"/>
          </a:p>
          <a:p>
            <a:pPr marL="797346" indent="-500078">
              <a:buFont typeface="Arial,Sans-Serif"/>
              <a:buChar char="•"/>
            </a:pPr>
            <a:r>
              <a:rPr lang="en-US" sz="3600" dirty="0">
                <a:latin typeface="Times"/>
                <a:cs typeface="Times"/>
              </a:rPr>
              <a:t>Distinct OPA types steadily decreased, indicating successful consolidation of redundant or low-value advisories.</a:t>
            </a:r>
          </a:p>
          <a:p>
            <a:pPr marL="297269"/>
            <a:endParaRPr lang="en-US" sz="3200" dirty="0">
              <a:latin typeface="Times"/>
              <a:cs typeface="Times"/>
            </a:endParaRPr>
          </a:p>
          <a:p>
            <a:pPr marL="297269"/>
            <a:r>
              <a:rPr lang="en-US" sz="4000" b="1" dirty="0">
                <a:latin typeface="Times"/>
                <a:cs typeface="Times"/>
              </a:rPr>
              <a:t>Consistency Across Clinical Areas</a:t>
            </a:r>
            <a:endParaRPr lang="en-US" sz="4000" b="1" dirty="0"/>
          </a:p>
          <a:p>
            <a:pPr marL="797346" indent="-500078">
              <a:buFont typeface="Arial,Sans-Serif"/>
              <a:buChar char="•"/>
            </a:pPr>
            <a:r>
              <a:rPr lang="en-US" sz="3600" dirty="0">
                <a:latin typeface="Times"/>
                <a:cs typeface="Times"/>
              </a:rPr>
              <a:t>Ordering volume remained stable, confirming that improvements were due to redesign, not changes in ordering behavior.</a:t>
            </a:r>
            <a:endParaRPr lang="en-US" sz="3600" dirty="0"/>
          </a:p>
          <a:p>
            <a:endParaRPr lang="en-US" sz="3600" b="1" dirty="0"/>
          </a:p>
          <a:p>
            <a:endParaRPr lang="en-US" sz="3600" b="1" dirty="0"/>
          </a:p>
          <a:p>
            <a:pPr marL="297269"/>
            <a:r>
              <a:rPr lang="en-US" sz="4000" b="1" dirty="0">
                <a:latin typeface="Times"/>
                <a:cs typeface="Times"/>
              </a:rPr>
              <a:t>OPA Time Burden</a:t>
            </a:r>
          </a:p>
          <a:p>
            <a:pPr marL="797346" indent="-500078">
              <a:buFont typeface="Arial,Sans-Serif"/>
              <a:buChar char="•"/>
            </a:pPr>
            <a:r>
              <a:rPr lang="en-US" sz="3600" b="1" dirty="0">
                <a:latin typeface="Times"/>
                <a:cs typeface="Times"/>
              </a:rPr>
              <a:t>55% reduction</a:t>
            </a:r>
            <a:r>
              <a:rPr lang="en-US" sz="3600" dirty="0">
                <a:latin typeface="Times"/>
                <a:cs typeface="Times"/>
              </a:rPr>
              <a:t> in total monthly OPA-related time (143 → 65 hours/month).</a:t>
            </a:r>
          </a:p>
          <a:p>
            <a:pPr marL="797346" indent="-500078">
              <a:buFont typeface="Arial,Sans-Serif"/>
              <a:buChar char="•"/>
            </a:pPr>
            <a:r>
              <a:rPr lang="en-US" sz="3600" dirty="0">
                <a:latin typeface="Times"/>
                <a:cs typeface="Times"/>
              </a:rPr>
              <a:t>All clinical roles experienced meaningful decreases, with nurses showing the largest absolute reduction.</a:t>
            </a:r>
            <a:endParaRPr lang="en-US" sz="1600" dirty="0"/>
          </a:p>
        </p:txBody>
      </p:sp>
      <p:pic>
        <p:nvPicPr>
          <p:cNvPr id="12" name="Picture 11" descr="A graph with purple and blue lines&#10;&#10;AI-generated content may be incorrect.">
            <a:extLst>
              <a:ext uri="{FF2B5EF4-FFF2-40B4-BE49-F238E27FC236}">
                <a16:creationId xmlns:a16="http://schemas.microsoft.com/office/drawing/2014/main" id="{18B6B0B3-BE4B-1C31-D637-F5DC3903831A}"/>
              </a:ext>
            </a:extLst>
          </p:cNvPr>
          <p:cNvPicPr>
            <a:picLocks noChangeAspect="1"/>
          </p:cNvPicPr>
          <p:nvPr/>
        </p:nvPicPr>
        <p:blipFill>
          <a:blip r:embed="rId8"/>
          <a:srcRect t="3498"/>
          <a:stretch>
            <a:fillRect/>
          </a:stretch>
        </p:blipFill>
        <p:spPr>
          <a:xfrm>
            <a:off x="22727281" y="16917446"/>
            <a:ext cx="17487847" cy="9613052"/>
          </a:xfrm>
          <a:prstGeom prst="rect">
            <a:avLst/>
          </a:prstGeom>
        </p:spPr>
      </p:pic>
      <p:sp>
        <p:nvSpPr>
          <p:cNvPr id="13" name="TextBox 12">
            <a:extLst>
              <a:ext uri="{FF2B5EF4-FFF2-40B4-BE49-F238E27FC236}">
                <a16:creationId xmlns:a16="http://schemas.microsoft.com/office/drawing/2014/main" id="{CDDD313C-4985-72BB-6F26-FEFE5D853AFF}"/>
              </a:ext>
            </a:extLst>
          </p:cNvPr>
          <p:cNvSpPr txBox="1"/>
          <p:nvPr/>
        </p:nvSpPr>
        <p:spPr>
          <a:xfrm>
            <a:off x="41330955" y="21127696"/>
            <a:ext cx="8398336" cy="5278368"/>
          </a:xfrm>
          <a:prstGeom prst="rect">
            <a:avLst/>
          </a:prstGeom>
          <a:noFill/>
          <a:ln w="76200">
            <a:solidFill>
              <a:schemeClr val="accent5">
                <a:lumMod val="75000"/>
              </a:schemeClr>
            </a:solidFill>
          </a:ln>
        </p:spPr>
        <p:txBody>
          <a:bodyPr rot="0" spcFirstLastPara="0" vertOverflow="overflow" horzOverflow="overflow" vert="horz" wrap="square" lIns="80010" tIns="40005" rIns="80010" bIns="40005" numCol="1" spcCol="0" rtlCol="0" fromWordArt="0" anchor="t" anchorCtr="0" forceAA="0" compatLnSpc="1">
            <a:prstTxWarp prst="textNoShape">
              <a:avLst/>
            </a:prstTxWarp>
            <a:spAutoFit/>
          </a:bodyPr>
          <a:lstStyle/>
          <a:p>
            <a:pPr algn="ctr"/>
            <a:endParaRPr lang="en-US" sz="2400" b="1" dirty="0">
              <a:solidFill>
                <a:schemeClr val="accent5">
                  <a:lumMod val="76000"/>
                </a:schemeClr>
              </a:solidFill>
              <a:latin typeface="Times"/>
            </a:endParaRPr>
          </a:p>
          <a:p>
            <a:pPr algn="ctr"/>
            <a:r>
              <a:rPr lang="en-US" sz="5775" b="1" dirty="0">
                <a:solidFill>
                  <a:schemeClr val="accent5">
                    <a:lumMod val="76000"/>
                  </a:schemeClr>
                </a:solidFill>
                <a:latin typeface="Times"/>
              </a:rPr>
              <a:t>Key Takeaways</a:t>
            </a:r>
          </a:p>
          <a:p>
            <a:pPr algn="ctr"/>
            <a:endParaRPr lang="en-US" sz="3200" b="1" dirty="0">
              <a:solidFill>
                <a:schemeClr val="accent5">
                  <a:lumMod val="76000"/>
                </a:schemeClr>
              </a:solidFill>
              <a:latin typeface="Times"/>
            </a:endParaRPr>
          </a:p>
          <a:p>
            <a:pPr algn="ctr"/>
            <a:r>
              <a:rPr lang="en-US" sz="4000" dirty="0">
                <a:latin typeface="Times"/>
              </a:rPr>
              <a:t>• Fewer alerts • Higher Information Value • Less Workflow Disruption • Stronger Clinician Trust • Enhanced Patient Safety </a:t>
            </a:r>
          </a:p>
          <a:p>
            <a:pPr algn="ctr"/>
            <a:r>
              <a:rPr lang="en-US" sz="4000" dirty="0">
                <a:latin typeface="Times"/>
              </a:rPr>
              <a:t>• More JOY in Work! </a:t>
            </a:r>
          </a:p>
          <a:p>
            <a:pPr algn="ctr"/>
            <a:endParaRPr lang="en-US" sz="2400" dirty="0">
              <a:latin typeface="Times"/>
            </a:endParaRPr>
          </a:p>
        </p:txBody>
      </p:sp>
      <p:sp>
        <p:nvSpPr>
          <p:cNvPr id="2" name="TextBox 1">
            <a:extLst>
              <a:ext uri="{FF2B5EF4-FFF2-40B4-BE49-F238E27FC236}">
                <a16:creationId xmlns:a16="http://schemas.microsoft.com/office/drawing/2014/main" id="{F19B89B1-ED07-CF5E-7A7B-C194A78588C3}"/>
              </a:ext>
            </a:extLst>
          </p:cNvPr>
          <p:cNvSpPr txBox="1"/>
          <p:nvPr/>
        </p:nvSpPr>
        <p:spPr>
          <a:xfrm>
            <a:off x="25260256" y="5235158"/>
            <a:ext cx="14231424" cy="707886"/>
          </a:xfrm>
          <a:prstGeom prst="rect">
            <a:avLst/>
          </a:prstGeom>
          <a:noFill/>
        </p:spPr>
        <p:txBody>
          <a:bodyPr wrap="square" rtlCol="0">
            <a:spAutoFit/>
          </a:bodyPr>
          <a:lstStyle/>
          <a:p>
            <a:r>
              <a:rPr lang="en-US" sz="3849" b="1" u="sng" dirty="0">
                <a:latin typeface="Times" panose="02020603050405020304" pitchFamily="18" charset="0"/>
                <a:cs typeface="Times" panose="02020603050405020304" pitchFamily="18" charset="0"/>
              </a:rPr>
              <a:t>Figure 1. The Journey to Less </a:t>
            </a:r>
            <a:r>
              <a:rPr lang="en-US" sz="4000" b="1" u="sng" dirty="0">
                <a:latin typeface="Times" panose="02020603050405020304" pitchFamily="18" charset="0"/>
                <a:cs typeface="Times" panose="02020603050405020304" pitchFamily="18" charset="0"/>
              </a:rPr>
              <a:t>Frequent</a:t>
            </a:r>
            <a:r>
              <a:rPr lang="en-US" sz="3849" b="1" u="sng" dirty="0">
                <a:latin typeface="Times" panose="02020603050405020304" pitchFamily="18" charset="0"/>
                <a:cs typeface="Times" panose="02020603050405020304" pitchFamily="18" charset="0"/>
              </a:rPr>
              <a:t> and More Helpful Alerts </a:t>
            </a:r>
          </a:p>
        </p:txBody>
      </p:sp>
      <p:sp>
        <p:nvSpPr>
          <p:cNvPr id="3" name="TextBox 2">
            <a:extLst>
              <a:ext uri="{FF2B5EF4-FFF2-40B4-BE49-F238E27FC236}">
                <a16:creationId xmlns:a16="http://schemas.microsoft.com/office/drawing/2014/main" id="{846DB1E9-692B-5ABA-61E3-3BDAE0201BB8}"/>
              </a:ext>
            </a:extLst>
          </p:cNvPr>
          <p:cNvSpPr txBox="1"/>
          <p:nvPr/>
        </p:nvSpPr>
        <p:spPr>
          <a:xfrm>
            <a:off x="27288427" y="16300799"/>
            <a:ext cx="9101138" cy="707886"/>
          </a:xfrm>
          <a:prstGeom prst="rect">
            <a:avLst/>
          </a:prstGeom>
          <a:noFill/>
        </p:spPr>
        <p:txBody>
          <a:bodyPr wrap="square" rtlCol="0">
            <a:spAutoFit/>
          </a:bodyPr>
          <a:lstStyle/>
          <a:p>
            <a:r>
              <a:rPr lang="en-US" sz="3849" b="1" u="sng" dirty="0">
                <a:latin typeface="Times" panose="02020603050405020304" pitchFamily="18" charset="0"/>
                <a:cs typeface="Times" panose="02020603050405020304" pitchFamily="18" charset="0"/>
              </a:rPr>
              <a:t>Figure 2. Reducing Time </a:t>
            </a:r>
            <a:r>
              <a:rPr lang="en-US" sz="4000" b="1" u="sng" dirty="0">
                <a:latin typeface="Times" panose="02020603050405020304" pitchFamily="18" charset="0"/>
                <a:cs typeface="Times" panose="02020603050405020304" pitchFamily="18" charset="0"/>
              </a:rPr>
              <a:t>Spent</a:t>
            </a:r>
            <a:r>
              <a:rPr lang="en-US" sz="3849" b="1" u="sng" dirty="0">
                <a:latin typeface="Times" panose="02020603050405020304" pitchFamily="18" charset="0"/>
                <a:cs typeface="Times" panose="02020603050405020304" pitchFamily="18" charset="0"/>
              </a:rPr>
              <a:t> in OPAs</a:t>
            </a:r>
          </a:p>
        </p:txBody>
      </p:sp>
      <p:graphicFrame>
        <p:nvGraphicFramePr>
          <p:cNvPr id="6" name="Diagram 5">
            <a:extLst>
              <a:ext uri="{FF2B5EF4-FFF2-40B4-BE49-F238E27FC236}">
                <a16:creationId xmlns:a16="http://schemas.microsoft.com/office/drawing/2014/main" id="{4AA6CF1B-2741-EF1C-FE16-C0D756AAC256}"/>
              </a:ext>
            </a:extLst>
          </p:cNvPr>
          <p:cNvGraphicFramePr/>
          <p:nvPr>
            <p:extLst>
              <p:ext uri="{D42A27DB-BD31-4B8C-83A1-F6EECF244321}">
                <p14:modId xmlns:p14="http://schemas.microsoft.com/office/powerpoint/2010/main" val="3474973851"/>
              </p:ext>
            </p:extLst>
          </p:nvPr>
        </p:nvGraphicFramePr>
        <p:xfrm>
          <a:off x="195674" y="12465316"/>
          <a:ext cx="21714756" cy="802961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428ec95-4ff2-4ba3-ab65-7248d55c219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29F7A5C0B29CD419917274A9A57ADF6" ma:contentTypeVersion="15" ma:contentTypeDescription="Create a new document." ma:contentTypeScope="" ma:versionID="54c0e62c30b9b2000ac5b542ca0a555d">
  <xsd:schema xmlns:xsd="http://www.w3.org/2001/XMLSchema" xmlns:xs="http://www.w3.org/2001/XMLSchema" xmlns:p="http://schemas.microsoft.com/office/2006/metadata/properties" xmlns:ns3="c4f6b900-8e51-46ca-88a1-710fcde95b56" xmlns:ns4="9428ec95-4ff2-4ba3-ab65-7248d55c2194" targetNamespace="http://schemas.microsoft.com/office/2006/metadata/properties" ma:root="true" ma:fieldsID="59eeebd4da6e6d792f832e13c64037df" ns3:_="" ns4:_="">
    <xsd:import namespace="c4f6b900-8e51-46ca-88a1-710fcde95b56"/>
    <xsd:import namespace="9428ec95-4ff2-4ba3-ab65-7248d55c219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f6b900-8e51-46ca-88a1-710fcde95b5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28ec95-4ff2-4ba3-ab65-7248d55c219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494E48-E648-4E75-8CE2-D1F3B27D742A}">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9428ec95-4ff2-4ba3-ab65-7248d55c2194"/>
    <ds:schemaRef ds:uri="c4f6b900-8e51-46ca-88a1-710fcde95b56"/>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6567EB26-F6FC-41DB-A064-E94C3B089465}">
  <ds:schemaRefs>
    <ds:schemaRef ds:uri="9428ec95-4ff2-4ba3-ab65-7248d55c2194"/>
    <ds:schemaRef ds:uri="c4f6b900-8e51-46ca-88a1-710fcde95b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DA60AFD-AA76-4469-A783-F125F12587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2599</TotalTime>
  <Words>655</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Arial,Sans-Serif</vt:lpstr>
      <vt:lpstr>Calibri</vt:lpstr>
      <vt:lpstr>Times</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Jackie Crouch</dc:creator>
  <cp:lastModifiedBy>Jackie Crouch</cp:lastModifiedBy>
  <cp:revision>335</cp:revision>
  <dcterms:modified xsi:type="dcterms:W3CDTF">2026-07-13T19:26:09Z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BB7EA098-107E-48E7-B155-9AD421612B57</vt:lpwstr>
  </property>
  <property fmtid="{D5CDD505-2E9C-101B-9397-08002B2CF9AE}" pid="3" name="ArticulatePath">
    <vt:lpwstr>MUE Aprepitant</vt:lpwstr>
  </property>
  <property fmtid="{D5CDD505-2E9C-101B-9397-08002B2CF9AE}" pid="4" name="ContentTypeId">
    <vt:lpwstr>0x010100F29F7A5C0B29CD419917274A9A57ADF6</vt:lpwstr>
  </property>
</Properties>
</file>