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88AE-5CE1-612E-85E6-B9B254EBA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77A8F8-4B91-0737-14E0-2AE9D5765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46515-8C3C-2907-5D6D-2981E9DB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F62E8-D2BC-CBA8-E177-1A8E3BCBC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65AFB-B633-8AD7-76FB-8047DAD7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36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6356C-85B9-9173-5C6D-93ECCEE0E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2A20DE-8715-9315-E1A7-EBC70E83F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854E5-77F8-D766-6414-54EF445B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4BBE6-2105-1692-D790-3773627FB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C240E-52D4-6A6B-105D-C1A81375D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0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D9A0F3-7D85-3C26-14DB-03C887F77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FCD6C1-9931-C05F-826F-900FD47E5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1E3F7-0412-8752-DBBB-BA88051B3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AA210-58B5-D41B-B8BD-AEB21992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DD728-1206-F128-F652-AE5F5DA77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51AE3-B506-0DD6-D089-D3B686990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70FF2-B4DB-E529-AFD5-C4A9584FC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5395D-E89E-1BA4-75F9-5488F034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8321-2E61-A838-A579-1498D814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DD19C-6CBB-34D3-D866-396ADEA6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B89A5-7A74-482E-F5F8-0691CAA4A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F00D4-D02C-8780-B2DC-91BB500D8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63B73-6F7F-5A11-2597-7345B12C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B39C5-689E-A8C5-2585-0B1BFCC3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02E2C-E69D-4208-212A-C31CC7A3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2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5D766-3B2F-8085-BF51-4252EF2A0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49498-029A-38DB-A72C-B3CDF8F54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61818F-C9BE-16F9-D7EF-75E0746D4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F072C-B03D-5C0E-9416-5725D0006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B7374-2A7B-8FAA-970E-93695633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EE6B2-161D-300D-B577-62DDB4934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8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7AD1C-AD44-4190-B9E8-126841DB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C5FD6-30FB-543B-6DEB-8AC8FA2A8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18FF0-326C-6974-6D41-0D090E9F2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5FC343-DCE3-CBD2-1EC8-2D3DF291B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16191C-D4E6-0025-C233-08E7B4E5E6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15A6C2-2136-C0A9-F2E6-53F5E151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04F8B6-EA35-D09E-6CE6-510060D57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1751B4-3C22-F580-57E2-BB6292A88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4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83185-C8E4-6BF5-C223-C4B0374B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41158D-CEBF-6039-E4E7-DB34FFDB0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293E4D-9FED-F681-9113-60533A819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D2C636-59D9-B7C8-AD67-01808F836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4CD2DE-3DCC-90D4-5B9A-D99D4B4E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AB13F6-9540-767A-93AB-0DF618054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FA89F-55A0-72E5-C664-95A11C35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8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86ED-1DC9-6AC9-0103-5654CFFE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9483C-F602-F326-C36C-CB54266B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4892F-C960-6F91-ACC3-044351096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6372A-A337-0031-370D-7A4CB70C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E478D-56B0-0937-E690-4D4BD9B51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5EDA1-7402-5734-5BAB-5FA4934F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7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6B53-DD2A-7073-2F55-541019C9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C72258-92A5-9EBB-B952-94F86C0A5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4FB657-DA5F-C917-F103-576D1FF55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3F128A-663A-8AF1-14F4-18B36986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3D68B-3A6C-02C0-985E-ECBEA2B1E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9C83F-6C05-1B29-A30E-E2D33BCF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03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8FFF9-5588-5EFA-618F-CA172A80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2E994-EC14-9580-0E4C-8C932F38B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F9DF7-4907-B127-F004-6A87C4713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CFF62-CE46-41AD-859B-B353D7E120A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1E455-AE3F-06AC-40D0-C86324F94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54554-5728-6CE7-43E3-592FA00EE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7A5EE3-F52B-4F1C-842E-2CDA42417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8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7E0ED-EC8C-9CFA-5E6F-B0CA35B18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B9A05-100D-8DC1-C942-3EF214AEF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Standardized Utilization Ratio (SUR): </a:t>
            </a:r>
            <a:br>
              <a:rPr lang="en-US" dirty="0"/>
            </a:br>
            <a:r>
              <a:rPr lang="en-US" dirty="0"/>
              <a:t>Urinary Catheter Device Days</a:t>
            </a:r>
            <a:endParaRPr lang="en-US" sz="42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0977FB-CE75-B4B2-25A7-062DCC9FB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535306"/>
              </p:ext>
            </p:extLst>
          </p:nvPr>
        </p:nvGraphicFramePr>
        <p:xfrm>
          <a:off x="797668" y="1690688"/>
          <a:ext cx="10648429" cy="4272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859">
                  <a:extLst>
                    <a:ext uri="{9D8B030D-6E8A-4147-A177-3AD203B41FA5}">
                      <a16:colId xmlns:a16="http://schemas.microsoft.com/office/drawing/2014/main" val="3106140558"/>
                    </a:ext>
                  </a:extLst>
                </a:gridCol>
                <a:gridCol w="1594624">
                  <a:extLst>
                    <a:ext uri="{9D8B030D-6E8A-4147-A177-3AD203B41FA5}">
                      <a16:colId xmlns:a16="http://schemas.microsoft.com/office/drawing/2014/main" val="748710047"/>
                    </a:ext>
                  </a:extLst>
                </a:gridCol>
                <a:gridCol w="1442241">
                  <a:extLst>
                    <a:ext uri="{9D8B030D-6E8A-4147-A177-3AD203B41FA5}">
                      <a16:colId xmlns:a16="http://schemas.microsoft.com/office/drawing/2014/main" val="1411000386"/>
                    </a:ext>
                  </a:extLst>
                </a:gridCol>
                <a:gridCol w="1895425">
                  <a:extLst>
                    <a:ext uri="{9D8B030D-6E8A-4147-A177-3AD203B41FA5}">
                      <a16:colId xmlns:a16="http://schemas.microsoft.com/office/drawing/2014/main" val="3334650095"/>
                    </a:ext>
                  </a:extLst>
                </a:gridCol>
                <a:gridCol w="2052936">
                  <a:extLst>
                    <a:ext uri="{9D8B030D-6E8A-4147-A177-3AD203B41FA5}">
                      <a16:colId xmlns:a16="http://schemas.microsoft.com/office/drawing/2014/main" val="2045839505"/>
                    </a:ext>
                  </a:extLst>
                </a:gridCol>
                <a:gridCol w="2120344">
                  <a:extLst>
                    <a:ext uri="{9D8B030D-6E8A-4147-A177-3AD203B41FA5}">
                      <a16:colId xmlns:a16="http://schemas.microsoft.com/office/drawing/2014/main" val="4161018775"/>
                    </a:ext>
                  </a:extLst>
                </a:gridCol>
              </a:tblGrid>
              <a:tr h="120374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Catheter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Patient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Predicted Catheter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SUR (Standardized Utilization Ratio)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SUR National Percentile Ranking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854164"/>
                  </a:ext>
                </a:extLst>
              </a:tr>
              <a:tr h="708223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June 2024-March 2025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5152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37586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8673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0.594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20th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617088"/>
                  </a:ext>
                </a:extLst>
              </a:tr>
              <a:tr h="708223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June 2025 – March 2026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4599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38080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8555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0.538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14th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171364"/>
                  </a:ext>
                </a:extLst>
              </a:tr>
              <a:tr h="101174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Improvement Cath Days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Improvement in SUR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SUR Percentile Ranking Improvement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120091"/>
                  </a:ext>
                </a:extLst>
              </a:tr>
              <a:tr h="41032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RESULTS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10.7% </a:t>
                      </a:r>
                      <a:r>
                        <a:rPr lang="en-US" b="0"/>
                        <a:t>(Reduction)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9.4% </a:t>
                      </a:r>
                    </a:p>
                    <a:p>
                      <a:pPr algn="ctr"/>
                      <a:r>
                        <a:rPr lang="en-US" b="0"/>
                        <a:t>(Reduction)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30.0% </a:t>
                      </a:r>
                      <a:r>
                        <a:rPr lang="en-US" b="0"/>
                        <a:t>(Improvement)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795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023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5FEDC-420A-E809-5BB5-32CF41DCC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Standardized Infection Ratio (SIR): </a:t>
            </a:r>
            <a:br>
              <a:rPr lang="en-US" dirty="0"/>
            </a:br>
            <a:r>
              <a:rPr lang="en-US" dirty="0"/>
              <a:t>Catheter Associated Urinary Tract Infection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DBFFE8E-B2AF-5F9F-C2E9-1E4124150E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840995"/>
              </p:ext>
            </p:extLst>
          </p:nvPr>
        </p:nvGraphicFramePr>
        <p:xfrm>
          <a:off x="797667" y="1690688"/>
          <a:ext cx="10515600" cy="4272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302">
                  <a:extLst>
                    <a:ext uri="{9D8B030D-6E8A-4147-A177-3AD203B41FA5}">
                      <a16:colId xmlns:a16="http://schemas.microsoft.com/office/drawing/2014/main" val="3106140558"/>
                    </a:ext>
                  </a:extLst>
                </a:gridCol>
                <a:gridCol w="1821430">
                  <a:extLst>
                    <a:ext uri="{9D8B030D-6E8A-4147-A177-3AD203B41FA5}">
                      <a16:colId xmlns:a16="http://schemas.microsoft.com/office/drawing/2014/main" val="748710047"/>
                    </a:ext>
                  </a:extLst>
                </a:gridCol>
                <a:gridCol w="2165015">
                  <a:extLst>
                    <a:ext uri="{9D8B030D-6E8A-4147-A177-3AD203B41FA5}">
                      <a16:colId xmlns:a16="http://schemas.microsoft.com/office/drawing/2014/main" val="3334650095"/>
                    </a:ext>
                  </a:extLst>
                </a:gridCol>
                <a:gridCol w="2344929">
                  <a:extLst>
                    <a:ext uri="{9D8B030D-6E8A-4147-A177-3AD203B41FA5}">
                      <a16:colId xmlns:a16="http://schemas.microsoft.com/office/drawing/2014/main" val="2045839505"/>
                    </a:ext>
                  </a:extLst>
                </a:gridCol>
                <a:gridCol w="2421924">
                  <a:extLst>
                    <a:ext uri="{9D8B030D-6E8A-4147-A177-3AD203B41FA5}">
                      <a16:colId xmlns:a16="http://schemas.microsoft.com/office/drawing/2014/main" val="4161018775"/>
                    </a:ext>
                  </a:extLst>
                </a:gridCol>
              </a:tblGrid>
              <a:tr h="12037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of Infections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Predicted Infections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SIR </a:t>
                      </a:r>
                    </a:p>
                    <a:p>
                      <a:pPr algn="ctr"/>
                      <a:r>
                        <a:rPr lang="en-US" dirty="0"/>
                        <a:t>(Standardized Infection Ratio)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SIR National Percentile Ranking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854164"/>
                  </a:ext>
                </a:extLst>
              </a:tr>
              <a:tr h="70822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June 2024-March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3.583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1.395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87th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617088"/>
                  </a:ext>
                </a:extLst>
              </a:tr>
              <a:tr h="70822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June 2025 – March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0.63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49th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171364"/>
                  </a:ext>
                </a:extLst>
              </a:tr>
              <a:tr h="101174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Improvement Cath Days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Improvement in SUR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SUR Percentile Ranking Improvement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120091"/>
                  </a:ext>
                </a:extLst>
              </a:tr>
              <a:tr h="41032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60.0% </a:t>
                      </a:r>
                      <a:r>
                        <a:rPr lang="en-US" b="0" dirty="0"/>
                        <a:t>(Reduction)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54.8% </a:t>
                      </a:r>
                    </a:p>
                    <a:p>
                      <a:pPr algn="ctr"/>
                      <a:r>
                        <a:rPr lang="en-US" b="0" dirty="0"/>
                        <a:t>(Reduction)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43.7% </a:t>
                      </a:r>
                    </a:p>
                    <a:p>
                      <a:pPr algn="ctr"/>
                      <a:r>
                        <a:rPr lang="en-US" b="0" dirty="0"/>
                        <a:t>(Improvement)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795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136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151</Words>
  <Application>Microsoft Office PowerPoint</Application>
  <PresentationFormat>Widescreen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Standardized Utilization Ratio (SUR):  Urinary Catheter Device Days</vt:lpstr>
      <vt:lpstr>Standardized Infection Ratio (SIR):  Catheter Associated Urinary Tract Infection</vt:lpstr>
    </vt:vector>
  </TitlesOfParts>
  <Company>Baptist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Evers, Mary Lee (WBH)</dc:creator>
  <cp:lastModifiedBy>Walker, Nicole (WBH)</cp:lastModifiedBy>
  <cp:revision>2</cp:revision>
  <dcterms:created xsi:type="dcterms:W3CDTF">2026-04-21T16:29:30Z</dcterms:created>
  <dcterms:modified xsi:type="dcterms:W3CDTF">2026-06-24T20:01:39Z</dcterms:modified>
</cp:coreProperties>
</file>