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9" r:id="rId5"/>
  </p:sldIdLst>
  <p:sldSz cx="19659600" cy="11704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4B1"/>
    <a:srgbClr val="3399FF"/>
    <a:srgbClr val="071236"/>
    <a:srgbClr val="226D8B"/>
    <a:srgbClr val="216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450" y="1915552"/>
            <a:ext cx="14744700" cy="4074948"/>
          </a:xfrm>
        </p:spPr>
        <p:txBody>
          <a:bodyPr anchor="b"/>
          <a:lstStyle>
            <a:lvl1pPr algn="ctr">
              <a:defRPr sz="96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7450" y="6147645"/>
            <a:ext cx="14744700" cy="2825911"/>
          </a:xfrm>
        </p:spPr>
        <p:txBody>
          <a:bodyPr/>
          <a:lstStyle>
            <a:lvl1pPr marL="0" indent="0" algn="ctr">
              <a:buNone/>
              <a:defRPr sz="3870"/>
            </a:lvl1pPr>
            <a:lvl2pPr marL="737235" indent="0" algn="ctr">
              <a:buNone/>
              <a:defRPr sz="3225"/>
            </a:lvl2pPr>
            <a:lvl3pPr marL="1474470" indent="0" algn="ctr">
              <a:buNone/>
              <a:defRPr sz="2903"/>
            </a:lvl3pPr>
            <a:lvl4pPr marL="2211705" indent="0" algn="ctr">
              <a:buNone/>
              <a:defRPr sz="2580"/>
            </a:lvl4pPr>
            <a:lvl5pPr marL="2948940" indent="0" algn="ctr">
              <a:buNone/>
              <a:defRPr sz="2580"/>
            </a:lvl5pPr>
            <a:lvl6pPr marL="3686175" indent="0" algn="ctr">
              <a:buNone/>
              <a:defRPr sz="2580"/>
            </a:lvl6pPr>
            <a:lvl7pPr marL="4423410" indent="0" algn="ctr">
              <a:buNone/>
              <a:defRPr sz="2580"/>
            </a:lvl7pPr>
            <a:lvl8pPr marL="5160645" indent="0" algn="ctr">
              <a:buNone/>
              <a:defRPr sz="2580"/>
            </a:lvl8pPr>
            <a:lvl9pPr marL="5897880" indent="0" algn="ctr">
              <a:buNone/>
              <a:defRPr sz="25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6221-78BD-401E-8395-98609BF4F324}" type="datetimeFigureOut">
              <a:rPr lang="en-US" smtClean="0"/>
              <a:t>7/17/25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F27B-9F87-4BFF-A601-9CEC2B784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2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6221-78BD-401E-8395-98609BF4F324}" type="datetimeFigureOut">
              <a:rPr lang="en-US" smtClean="0"/>
              <a:t>7/17/25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F27B-9F87-4BFF-A601-9CEC2B784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4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068901" y="623163"/>
            <a:ext cx="4239101" cy="99191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1597" y="623163"/>
            <a:ext cx="12471559" cy="99191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6221-78BD-401E-8395-98609BF4F324}" type="datetimeFigureOut">
              <a:rPr lang="en-US" smtClean="0"/>
              <a:t>7/17/25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F27B-9F87-4BFF-A601-9CEC2B784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5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6221-78BD-401E-8395-98609BF4F324}" type="datetimeFigureOut">
              <a:rPr lang="en-US" smtClean="0"/>
              <a:t>7/17/25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F27B-9F87-4BFF-A601-9CEC2B784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4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358" y="2918033"/>
            <a:ext cx="16956405" cy="4868803"/>
          </a:xfrm>
        </p:spPr>
        <p:txBody>
          <a:bodyPr anchor="b"/>
          <a:lstStyle>
            <a:lvl1pPr>
              <a:defRPr sz="96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358" y="7832897"/>
            <a:ext cx="16956405" cy="2560389"/>
          </a:xfrm>
        </p:spPr>
        <p:txBody>
          <a:bodyPr/>
          <a:lstStyle>
            <a:lvl1pPr marL="0" indent="0">
              <a:buNone/>
              <a:defRPr sz="3870">
                <a:solidFill>
                  <a:schemeClr val="tx1">
                    <a:tint val="75000"/>
                  </a:schemeClr>
                </a:solidFill>
              </a:defRPr>
            </a:lvl1pPr>
            <a:lvl2pPr marL="737235" indent="0">
              <a:buNone/>
              <a:defRPr sz="3225">
                <a:solidFill>
                  <a:schemeClr val="tx1">
                    <a:tint val="75000"/>
                  </a:schemeClr>
                </a:solidFill>
              </a:defRPr>
            </a:lvl2pPr>
            <a:lvl3pPr marL="1474470" indent="0">
              <a:buNone/>
              <a:defRPr sz="2903">
                <a:solidFill>
                  <a:schemeClr val="tx1">
                    <a:tint val="75000"/>
                  </a:schemeClr>
                </a:solidFill>
              </a:defRPr>
            </a:lvl3pPr>
            <a:lvl4pPr marL="2211705" indent="0">
              <a:buNone/>
              <a:defRPr sz="2580">
                <a:solidFill>
                  <a:schemeClr val="tx1">
                    <a:tint val="75000"/>
                  </a:schemeClr>
                </a:solidFill>
              </a:defRPr>
            </a:lvl4pPr>
            <a:lvl5pPr marL="2948940" indent="0">
              <a:buNone/>
              <a:defRPr sz="2580">
                <a:solidFill>
                  <a:schemeClr val="tx1">
                    <a:tint val="75000"/>
                  </a:schemeClr>
                </a:solidFill>
              </a:defRPr>
            </a:lvl5pPr>
            <a:lvl6pPr marL="3686175" indent="0">
              <a:buNone/>
              <a:defRPr sz="2580">
                <a:solidFill>
                  <a:schemeClr val="tx1">
                    <a:tint val="75000"/>
                  </a:schemeClr>
                </a:solidFill>
              </a:defRPr>
            </a:lvl6pPr>
            <a:lvl7pPr marL="4423410" indent="0">
              <a:buNone/>
              <a:defRPr sz="2580">
                <a:solidFill>
                  <a:schemeClr val="tx1">
                    <a:tint val="75000"/>
                  </a:schemeClr>
                </a:solidFill>
              </a:defRPr>
            </a:lvl7pPr>
            <a:lvl8pPr marL="5160645" indent="0">
              <a:buNone/>
              <a:defRPr sz="2580">
                <a:solidFill>
                  <a:schemeClr val="tx1">
                    <a:tint val="75000"/>
                  </a:schemeClr>
                </a:solidFill>
              </a:defRPr>
            </a:lvl8pPr>
            <a:lvl9pPr marL="5897880" indent="0">
              <a:buNone/>
              <a:defRPr sz="25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6221-78BD-401E-8395-98609BF4F324}" type="datetimeFigureOut">
              <a:rPr lang="en-US" smtClean="0"/>
              <a:t>7/17/25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F27B-9F87-4BFF-A601-9CEC2B784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7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1598" y="3115818"/>
            <a:ext cx="8355330" cy="74264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2673" y="3115818"/>
            <a:ext cx="8355330" cy="74264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6221-78BD-401E-8395-98609BF4F324}" type="datetimeFigureOut">
              <a:rPr lang="en-US" smtClean="0"/>
              <a:t>7/17/25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F27B-9F87-4BFF-A601-9CEC2B784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158" y="623164"/>
            <a:ext cx="16956405" cy="22623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159" y="2869263"/>
            <a:ext cx="8316932" cy="1406181"/>
          </a:xfrm>
        </p:spPr>
        <p:txBody>
          <a:bodyPr anchor="b"/>
          <a:lstStyle>
            <a:lvl1pPr marL="0" indent="0">
              <a:buNone/>
              <a:defRPr sz="3870" b="1"/>
            </a:lvl1pPr>
            <a:lvl2pPr marL="737235" indent="0">
              <a:buNone/>
              <a:defRPr sz="3225" b="1"/>
            </a:lvl2pPr>
            <a:lvl3pPr marL="1474470" indent="0">
              <a:buNone/>
              <a:defRPr sz="2903" b="1"/>
            </a:lvl3pPr>
            <a:lvl4pPr marL="2211705" indent="0">
              <a:buNone/>
              <a:defRPr sz="2580" b="1"/>
            </a:lvl4pPr>
            <a:lvl5pPr marL="2948940" indent="0">
              <a:buNone/>
              <a:defRPr sz="2580" b="1"/>
            </a:lvl5pPr>
            <a:lvl6pPr marL="3686175" indent="0">
              <a:buNone/>
              <a:defRPr sz="2580" b="1"/>
            </a:lvl6pPr>
            <a:lvl7pPr marL="4423410" indent="0">
              <a:buNone/>
              <a:defRPr sz="2580" b="1"/>
            </a:lvl7pPr>
            <a:lvl8pPr marL="5160645" indent="0">
              <a:buNone/>
              <a:defRPr sz="2580" b="1"/>
            </a:lvl8pPr>
            <a:lvl9pPr marL="5897880" indent="0">
              <a:buNone/>
              <a:defRPr sz="25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4159" y="4275444"/>
            <a:ext cx="8316932" cy="62885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52672" y="2869263"/>
            <a:ext cx="8357891" cy="1406181"/>
          </a:xfrm>
        </p:spPr>
        <p:txBody>
          <a:bodyPr anchor="b"/>
          <a:lstStyle>
            <a:lvl1pPr marL="0" indent="0">
              <a:buNone/>
              <a:defRPr sz="3870" b="1"/>
            </a:lvl1pPr>
            <a:lvl2pPr marL="737235" indent="0">
              <a:buNone/>
              <a:defRPr sz="3225" b="1"/>
            </a:lvl2pPr>
            <a:lvl3pPr marL="1474470" indent="0">
              <a:buNone/>
              <a:defRPr sz="2903" b="1"/>
            </a:lvl3pPr>
            <a:lvl4pPr marL="2211705" indent="0">
              <a:buNone/>
              <a:defRPr sz="2580" b="1"/>
            </a:lvl4pPr>
            <a:lvl5pPr marL="2948940" indent="0">
              <a:buNone/>
              <a:defRPr sz="2580" b="1"/>
            </a:lvl5pPr>
            <a:lvl6pPr marL="3686175" indent="0">
              <a:buNone/>
              <a:defRPr sz="2580" b="1"/>
            </a:lvl6pPr>
            <a:lvl7pPr marL="4423410" indent="0">
              <a:buNone/>
              <a:defRPr sz="2580" b="1"/>
            </a:lvl7pPr>
            <a:lvl8pPr marL="5160645" indent="0">
              <a:buNone/>
              <a:defRPr sz="2580" b="1"/>
            </a:lvl8pPr>
            <a:lvl9pPr marL="5897880" indent="0">
              <a:buNone/>
              <a:defRPr sz="25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952672" y="4275444"/>
            <a:ext cx="8357891" cy="62885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6221-78BD-401E-8395-98609BF4F324}" type="datetimeFigureOut">
              <a:rPr lang="en-US" smtClean="0"/>
              <a:t>7/17/25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F27B-9F87-4BFF-A601-9CEC2B784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9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6221-78BD-401E-8395-98609BF4F324}" type="datetimeFigureOut">
              <a:rPr lang="en-US" smtClean="0"/>
              <a:t>7/17/25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F27B-9F87-4BFF-A601-9CEC2B784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1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6221-78BD-401E-8395-98609BF4F324}" type="datetimeFigureOut">
              <a:rPr lang="en-US" smtClean="0"/>
              <a:t>7/17/25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F27B-9F87-4BFF-A601-9CEC2B784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7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159" y="780309"/>
            <a:ext cx="6340732" cy="2731082"/>
          </a:xfrm>
        </p:spPr>
        <p:txBody>
          <a:bodyPr anchor="b"/>
          <a:lstStyle>
            <a:lvl1pPr>
              <a:defRPr sz="5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7890" y="1685252"/>
            <a:ext cx="9952673" cy="8317879"/>
          </a:xfrm>
        </p:spPr>
        <p:txBody>
          <a:bodyPr/>
          <a:lstStyle>
            <a:lvl1pPr>
              <a:defRPr sz="5160"/>
            </a:lvl1pPr>
            <a:lvl2pPr>
              <a:defRPr sz="4515"/>
            </a:lvl2pPr>
            <a:lvl3pPr>
              <a:defRPr sz="3870"/>
            </a:lvl3pPr>
            <a:lvl4pPr>
              <a:defRPr sz="3225"/>
            </a:lvl4pPr>
            <a:lvl5pPr>
              <a:defRPr sz="3225"/>
            </a:lvl5pPr>
            <a:lvl6pPr>
              <a:defRPr sz="3225"/>
            </a:lvl6pPr>
            <a:lvl7pPr>
              <a:defRPr sz="3225"/>
            </a:lvl7pPr>
            <a:lvl8pPr>
              <a:defRPr sz="3225"/>
            </a:lvl8pPr>
            <a:lvl9pPr>
              <a:defRPr sz="32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159" y="3511391"/>
            <a:ext cx="6340732" cy="6505287"/>
          </a:xfrm>
        </p:spPr>
        <p:txBody>
          <a:bodyPr/>
          <a:lstStyle>
            <a:lvl1pPr marL="0" indent="0">
              <a:buNone/>
              <a:defRPr sz="2580"/>
            </a:lvl1pPr>
            <a:lvl2pPr marL="737235" indent="0">
              <a:buNone/>
              <a:defRPr sz="2258"/>
            </a:lvl2pPr>
            <a:lvl3pPr marL="1474470" indent="0">
              <a:buNone/>
              <a:defRPr sz="1935"/>
            </a:lvl3pPr>
            <a:lvl4pPr marL="2211705" indent="0">
              <a:buNone/>
              <a:defRPr sz="1613"/>
            </a:lvl4pPr>
            <a:lvl5pPr marL="2948940" indent="0">
              <a:buNone/>
              <a:defRPr sz="1613"/>
            </a:lvl5pPr>
            <a:lvl6pPr marL="3686175" indent="0">
              <a:buNone/>
              <a:defRPr sz="1613"/>
            </a:lvl6pPr>
            <a:lvl7pPr marL="4423410" indent="0">
              <a:buNone/>
              <a:defRPr sz="1613"/>
            </a:lvl7pPr>
            <a:lvl8pPr marL="5160645" indent="0">
              <a:buNone/>
              <a:defRPr sz="1613"/>
            </a:lvl8pPr>
            <a:lvl9pPr marL="5897880" indent="0">
              <a:buNone/>
              <a:defRPr sz="16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6221-78BD-401E-8395-98609BF4F324}" type="datetimeFigureOut">
              <a:rPr lang="en-US" smtClean="0"/>
              <a:t>7/17/25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F27B-9F87-4BFF-A601-9CEC2B784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0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159" y="780309"/>
            <a:ext cx="6340732" cy="2731082"/>
          </a:xfrm>
        </p:spPr>
        <p:txBody>
          <a:bodyPr anchor="b"/>
          <a:lstStyle>
            <a:lvl1pPr>
              <a:defRPr sz="5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57890" y="1685252"/>
            <a:ext cx="9952673" cy="8317879"/>
          </a:xfrm>
        </p:spPr>
        <p:txBody>
          <a:bodyPr anchor="t"/>
          <a:lstStyle>
            <a:lvl1pPr marL="0" indent="0">
              <a:buNone/>
              <a:defRPr sz="5160"/>
            </a:lvl1pPr>
            <a:lvl2pPr marL="737235" indent="0">
              <a:buNone/>
              <a:defRPr sz="4515"/>
            </a:lvl2pPr>
            <a:lvl3pPr marL="1474470" indent="0">
              <a:buNone/>
              <a:defRPr sz="3870"/>
            </a:lvl3pPr>
            <a:lvl4pPr marL="2211705" indent="0">
              <a:buNone/>
              <a:defRPr sz="3225"/>
            </a:lvl4pPr>
            <a:lvl5pPr marL="2948940" indent="0">
              <a:buNone/>
              <a:defRPr sz="3225"/>
            </a:lvl5pPr>
            <a:lvl6pPr marL="3686175" indent="0">
              <a:buNone/>
              <a:defRPr sz="3225"/>
            </a:lvl6pPr>
            <a:lvl7pPr marL="4423410" indent="0">
              <a:buNone/>
              <a:defRPr sz="3225"/>
            </a:lvl7pPr>
            <a:lvl8pPr marL="5160645" indent="0">
              <a:buNone/>
              <a:defRPr sz="3225"/>
            </a:lvl8pPr>
            <a:lvl9pPr marL="5897880" indent="0">
              <a:buNone/>
              <a:defRPr sz="322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159" y="3511391"/>
            <a:ext cx="6340732" cy="6505287"/>
          </a:xfrm>
        </p:spPr>
        <p:txBody>
          <a:bodyPr/>
          <a:lstStyle>
            <a:lvl1pPr marL="0" indent="0">
              <a:buNone/>
              <a:defRPr sz="2580"/>
            </a:lvl1pPr>
            <a:lvl2pPr marL="737235" indent="0">
              <a:buNone/>
              <a:defRPr sz="2258"/>
            </a:lvl2pPr>
            <a:lvl3pPr marL="1474470" indent="0">
              <a:buNone/>
              <a:defRPr sz="1935"/>
            </a:lvl3pPr>
            <a:lvl4pPr marL="2211705" indent="0">
              <a:buNone/>
              <a:defRPr sz="1613"/>
            </a:lvl4pPr>
            <a:lvl5pPr marL="2948940" indent="0">
              <a:buNone/>
              <a:defRPr sz="1613"/>
            </a:lvl5pPr>
            <a:lvl6pPr marL="3686175" indent="0">
              <a:buNone/>
              <a:defRPr sz="1613"/>
            </a:lvl6pPr>
            <a:lvl7pPr marL="4423410" indent="0">
              <a:buNone/>
              <a:defRPr sz="1613"/>
            </a:lvl7pPr>
            <a:lvl8pPr marL="5160645" indent="0">
              <a:buNone/>
              <a:defRPr sz="1613"/>
            </a:lvl8pPr>
            <a:lvl9pPr marL="5897880" indent="0">
              <a:buNone/>
              <a:defRPr sz="16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6221-78BD-401E-8395-98609BF4F324}" type="datetimeFigureOut">
              <a:rPr lang="en-US" smtClean="0"/>
              <a:t>7/17/25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F27B-9F87-4BFF-A601-9CEC2B784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4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1598" y="623164"/>
            <a:ext cx="16956405" cy="2262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1598" y="3115818"/>
            <a:ext cx="16956405" cy="742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51598" y="10848466"/>
            <a:ext cx="4423410" cy="623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F6221-78BD-401E-8395-98609BF4F324}" type="datetimeFigureOut">
              <a:rPr lang="en-US" smtClean="0"/>
              <a:t>7/17/25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12243" y="10848466"/>
            <a:ext cx="6635115" cy="623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884593" y="10848466"/>
            <a:ext cx="4423410" cy="623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CF27B-9F87-4BFF-A601-9CEC2B784B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9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74470" rtl="0" eaLnBrk="1" latinLnBrk="0" hangingPunct="1">
        <a:lnSpc>
          <a:spcPct val="90000"/>
        </a:lnSpc>
        <a:spcBef>
          <a:spcPct val="0"/>
        </a:spcBef>
        <a:buNone/>
        <a:defRPr sz="70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618" indent="-368618" algn="l" defTabSz="1474470" rtl="0" eaLnBrk="1" latinLnBrk="0" hangingPunct="1">
        <a:lnSpc>
          <a:spcPct val="90000"/>
        </a:lnSpc>
        <a:spcBef>
          <a:spcPts val="1613"/>
        </a:spcBef>
        <a:buFont typeface="Arial" panose="020B0604020202020204" pitchFamily="34" charset="0"/>
        <a:buChar char="•"/>
        <a:defRPr sz="4515" kern="1200">
          <a:solidFill>
            <a:schemeClr val="tx1"/>
          </a:solidFill>
          <a:latin typeface="+mn-lt"/>
          <a:ea typeface="+mn-ea"/>
          <a:cs typeface="+mn-cs"/>
        </a:defRPr>
      </a:lvl1pPr>
      <a:lvl2pPr marL="1105853" indent="-368618" algn="l" defTabSz="1474470" rtl="0" eaLnBrk="1" latinLnBrk="0" hangingPunct="1">
        <a:lnSpc>
          <a:spcPct val="90000"/>
        </a:lnSpc>
        <a:spcBef>
          <a:spcPts val="806"/>
        </a:spcBef>
        <a:buFont typeface="Arial" panose="020B0604020202020204" pitchFamily="34" charset="0"/>
        <a:buChar char="•"/>
        <a:defRPr sz="3870" kern="1200">
          <a:solidFill>
            <a:schemeClr val="tx1"/>
          </a:solidFill>
          <a:latin typeface="+mn-lt"/>
          <a:ea typeface="+mn-ea"/>
          <a:cs typeface="+mn-cs"/>
        </a:defRPr>
      </a:lvl2pPr>
      <a:lvl3pPr marL="1843088" indent="-368618" algn="l" defTabSz="1474470" rtl="0" eaLnBrk="1" latinLnBrk="0" hangingPunct="1">
        <a:lnSpc>
          <a:spcPct val="90000"/>
        </a:lnSpc>
        <a:spcBef>
          <a:spcPts val="806"/>
        </a:spcBef>
        <a:buFont typeface="Arial" panose="020B0604020202020204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3pPr>
      <a:lvl4pPr marL="2580323" indent="-368618" algn="l" defTabSz="1474470" rtl="0" eaLnBrk="1" latinLnBrk="0" hangingPunct="1">
        <a:lnSpc>
          <a:spcPct val="90000"/>
        </a:lnSpc>
        <a:spcBef>
          <a:spcPts val="806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4pPr>
      <a:lvl5pPr marL="3317558" indent="-368618" algn="l" defTabSz="1474470" rtl="0" eaLnBrk="1" latinLnBrk="0" hangingPunct="1">
        <a:lnSpc>
          <a:spcPct val="90000"/>
        </a:lnSpc>
        <a:spcBef>
          <a:spcPts val="806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5pPr>
      <a:lvl6pPr marL="4054793" indent="-368618" algn="l" defTabSz="1474470" rtl="0" eaLnBrk="1" latinLnBrk="0" hangingPunct="1">
        <a:lnSpc>
          <a:spcPct val="90000"/>
        </a:lnSpc>
        <a:spcBef>
          <a:spcPts val="806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6pPr>
      <a:lvl7pPr marL="4792028" indent="-368618" algn="l" defTabSz="1474470" rtl="0" eaLnBrk="1" latinLnBrk="0" hangingPunct="1">
        <a:lnSpc>
          <a:spcPct val="90000"/>
        </a:lnSpc>
        <a:spcBef>
          <a:spcPts val="806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7pPr>
      <a:lvl8pPr marL="5529263" indent="-368618" algn="l" defTabSz="1474470" rtl="0" eaLnBrk="1" latinLnBrk="0" hangingPunct="1">
        <a:lnSpc>
          <a:spcPct val="90000"/>
        </a:lnSpc>
        <a:spcBef>
          <a:spcPts val="806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8pPr>
      <a:lvl9pPr marL="6266498" indent="-368618" algn="l" defTabSz="1474470" rtl="0" eaLnBrk="1" latinLnBrk="0" hangingPunct="1">
        <a:lnSpc>
          <a:spcPct val="90000"/>
        </a:lnSpc>
        <a:spcBef>
          <a:spcPts val="806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470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1pPr>
      <a:lvl2pPr marL="737235" algn="l" defTabSz="1474470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2pPr>
      <a:lvl3pPr marL="1474470" algn="l" defTabSz="1474470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3pPr>
      <a:lvl4pPr marL="2211705" algn="l" defTabSz="1474470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4pPr>
      <a:lvl5pPr marL="2948940" algn="l" defTabSz="1474470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5pPr>
      <a:lvl6pPr marL="3686175" algn="l" defTabSz="1474470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6pPr>
      <a:lvl7pPr marL="4423410" algn="l" defTabSz="1474470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7pPr>
      <a:lvl8pPr marL="5160645" algn="l" defTabSz="1474470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8pPr>
      <a:lvl9pPr marL="5897880" algn="l" defTabSz="1474470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363241-199B-7E89-E82B-E898C0AE0388}"/>
              </a:ext>
            </a:extLst>
          </p:cNvPr>
          <p:cNvSpPr/>
          <p:nvPr/>
        </p:nvSpPr>
        <p:spPr>
          <a:xfrm>
            <a:off x="0" y="-1"/>
            <a:ext cx="19659600" cy="1750423"/>
          </a:xfrm>
          <a:prstGeom prst="rect">
            <a:avLst/>
          </a:prstGeom>
          <a:solidFill>
            <a:srgbClr val="07123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A9ABED46-1EA1-B3DC-4109-18DCE9616173}"/>
              </a:ext>
            </a:extLst>
          </p:cNvPr>
          <p:cNvSpPr/>
          <p:nvPr/>
        </p:nvSpPr>
        <p:spPr>
          <a:xfrm>
            <a:off x="113194" y="3255139"/>
            <a:ext cx="1094245" cy="1743145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ight Triangle 59">
            <a:extLst>
              <a:ext uri="{FF2B5EF4-FFF2-40B4-BE49-F238E27FC236}">
                <a16:creationId xmlns:a16="http://schemas.microsoft.com/office/drawing/2014/main" id="{C18CC3DA-68FB-5E77-F6C6-95003B00B89C}"/>
              </a:ext>
            </a:extLst>
          </p:cNvPr>
          <p:cNvSpPr/>
          <p:nvPr/>
        </p:nvSpPr>
        <p:spPr>
          <a:xfrm rot="10800000">
            <a:off x="4427787" y="1795603"/>
            <a:ext cx="914400" cy="914400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A3692F45-CF19-8D16-D7D5-5E3358D3CCE0}"/>
              </a:ext>
            </a:extLst>
          </p:cNvPr>
          <p:cNvSpPr/>
          <p:nvPr/>
        </p:nvSpPr>
        <p:spPr>
          <a:xfrm>
            <a:off x="130779" y="6440992"/>
            <a:ext cx="1094245" cy="1743145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6D75A3D7-5609-A879-FA3A-B6FC2AFBBF8A}"/>
              </a:ext>
            </a:extLst>
          </p:cNvPr>
          <p:cNvSpPr/>
          <p:nvPr/>
        </p:nvSpPr>
        <p:spPr>
          <a:xfrm rot="10800000">
            <a:off x="4427161" y="4985608"/>
            <a:ext cx="914400" cy="914400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F4CF4CF0-282D-411C-9447-4E8C1E9ED34B}"/>
              </a:ext>
            </a:extLst>
          </p:cNvPr>
          <p:cNvSpPr/>
          <p:nvPr/>
        </p:nvSpPr>
        <p:spPr>
          <a:xfrm>
            <a:off x="114270" y="9626845"/>
            <a:ext cx="1094245" cy="1743145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DA9B4916-AABA-8CBC-C49C-666B6B9F7EEB}"/>
              </a:ext>
            </a:extLst>
          </p:cNvPr>
          <p:cNvSpPr/>
          <p:nvPr/>
        </p:nvSpPr>
        <p:spPr>
          <a:xfrm rot="10800000">
            <a:off x="4403641" y="8171426"/>
            <a:ext cx="914400" cy="914400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EE60CA-2DD8-AA6E-F0D2-51CE1BF61DA1}"/>
              </a:ext>
            </a:extLst>
          </p:cNvPr>
          <p:cNvGrpSpPr/>
          <p:nvPr/>
        </p:nvGrpSpPr>
        <p:grpSpPr>
          <a:xfrm>
            <a:off x="242184" y="1884080"/>
            <a:ext cx="5003587" cy="2993271"/>
            <a:chOff x="123874" y="3821779"/>
            <a:chExt cx="2964777" cy="25843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09E4C6-F201-8303-D70E-28657B296521}"/>
                </a:ext>
              </a:extLst>
            </p:cNvPr>
            <p:cNvSpPr/>
            <p:nvPr/>
          </p:nvSpPr>
          <p:spPr>
            <a:xfrm>
              <a:off x="134294" y="3821779"/>
              <a:ext cx="2954357" cy="388918"/>
            </a:xfrm>
            <a:prstGeom prst="rect">
              <a:avLst/>
            </a:prstGeom>
            <a:solidFill>
              <a:srgbClr val="071236"/>
            </a:solidFill>
            <a:ln>
              <a:solidFill>
                <a:srgbClr val="385D8A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05299" tIns="52650" rIns="105299" bIns="52650" spcCol="0" rtlCol="0" anchor="ctr"/>
            <a:lstStyle/>
            <a:p>
              <a:pPr algn="ctr" defTabSz="1473859">
                <a:defRPr/>
              </a:pPr>
              <a:r>
                <a:rPr lang="en-GB" sz="2400" b="1" dirty="0">
                  <a:solidFill>
                    <a:prstClr val="white"/>
                  </a:solidFill>
                  <a:cs typeface="Arial" panose="020B0604020202020204" pitchFamily="34" charset="0"/>
                </a:rPr>
                <a:t>Introduction </a:t>
              </a:r>
            </a:p>
          </p:txBody>
        </p:sp>
        <p:sp>
          <p:nvSpPr>
            <p:cNvPr id="9" name="Rounded Rectangle 101">
              <a:extLst>
                <a:ext uri="{FF2B5EF4-FFF2-40B4-BE49-F238E27FC236}">
                  <a16:creationId xmlns:a16="http://schemas.microsoft.com/office/drawing/2014/main" id="{DC9DBCA0-BEF3-F75C-E53C-FD7AA52E1A32}"/>
                </a:ext>
              </a:extLst>
            </p:cNvPr>
            <p:cNvSpPr/>
            <p:nvPr/>
          </p:nvSpPr>
          <p:spPr>
            <a:xfrm>
              <a:off x="123874" y="4210697"/>
              <a:ext cx="2954357" cy="219541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267" tIns="16134" rIns="32267" bIns="16134" rtlCol="0" anchor="ctr"/>
            <a:lstStyle/>
            <a:p>
              <a:pPr marL="526615" indent="-526615" defTabSz="1473859">
                <a:buFont typeface="Arial" panose="020B0604020202020204" pitchFamily="34" charset="0"/>
                <a:buChar char="•"/>
                <a:defRPr/>
              </a:pPr>
              <a:endParaRPr lang="en-GB" sz="1843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9E9D3E-1173-48ED-C66A-00D4092345F0}"/>
                </a:ext>
              </a:extLst>
            </p:cNvPr>
            <p:cNvSpPr txBox="1"/>
            <p:nvPr/>
          </p:nvSpPr>
          <p:spPr>
            <a:xfrm>
              <a:off x="202414" y="4383051"/>
              <a:ext cx="2859796" cy="45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cs typeface="Arial" panose="020B0604020202020204" pitchFamily="34" charset="0"/>
              </a:endParaRPr>
            </a:p>
            <a:p>
              <a:endParaRPr lang="en-US" sz="1400" dirty="0">
                <a:cs typeface="Arial" panose="020B0604020202020204" pitchFamily="34" charset="0"/>
              </a:endParaRPr>
            </a:p>
          </p:txBody>
        </p:sp>
      </p:grpSp>
      <p:pic>
        <p:nvPicPr>
          <p:cNvPr id="80" name="Picture 79" descr="A close-up of a brain scan&#10;&#10;AI-generated content may be incorrect.">
            <a:extLst>
              <a:ext uri="{FF2B5EF4-FFF2-40B4-BE49-F238E27FC236}">
                <a16:creationId xmlns:a16="http://schemas.microsoft.com/office/drawing/2014/main" id="{39960EB6-AAEB-8209-3BCA-97C12EB085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4" y="2325568"/>
            <a:ext cx="4978167" cy="256095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83D5007-EDE3-1B5B-3E29-ADFA203ED79C}"/>
              </a:ext>
            </a:extLst>
          </p:cNvPr>
          <p:cNvGrpSpPr/>
          <p:nvPr/>
        </p:nvGrpSpPr>
        <p:grpSpPr>
          <a:xfrm>
            <a:off x="259770" y="5076978"/>
            <a:ext cx="4986001" cy="2993271"/>
            <a:chOff x="134294" y="3821779"/>
            <a:chExt cx="2954357" cy="25843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9F3A2D-C42A-5417-8FB2-5B6292EAFBD4}"/>
                </a:ext>
              </a:extLst>
            </p:cNvPr>
            <p:cNvSpPr/>
            <p:nvPr/>
          </p:nvSpPr>
          <p:spPr>
            <a:xfrm>
              <a:off x="134294" y="3821779"/>
              <a:ext cx="2954357" cy="388918"/>
            </a:xfrm>
            <a:prstGeom prst="rect">
              <a:avLst/>
            </a:prstGeom>
            <a:solidFill>
              <a:srgbClr val="071236"/>
            </a:solidFill>
            <a:ln>
              <a:solidFill>
                <a:srgbClr val="385D8A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05299" tIns="52650" rIns="105299" bIns="52650" spcCol="0" rtlCol="0" anchor="ctr"/>
            <a:lstStyle/>
            <a:p>
              <a:pPr algn="ctr" defTabSz="1473859">
                <a:defRPr/>
              </a:pPr>
              <a:r>
                <a:rPr lang="en-GB" sz="2400" b="1" dirty="0">
                  <a:solidFill>
                    <a:prstClr val="white"/>
                  </a:solidFill>
                  <a:cs typeface="Arial" panose="020B0604020202020204" pitchFamily="34" charset="0"/>
                </a:rPr>
                <a:t>Objectives</a:t>
              </a:r>
            </a:p>
          </p:txBody>
        </p:sp>
        <p:sp>
          <p:nvSpPr>
            <p:cNvPr id="13" name="Rounded Rectangle 97">
              <a:extLst>
                <a:ext uri="{FF2B5EF4-FFF2-40B4-BE49-F238E27FC236}">
                  <a16:creationId xmlns:a16="http://schemas.microsoft.com/office/drawing/2014/main" id="{A92ACF55-9E9C-8513-9BA4-E4A314C8E4C4}"/>
                </a:ext>
              </a:extLst>
            </p:cNvPr>
            <p:cNvSpPr/>
            <p:nvPr/>
          </p:nvSpPr>
          <p:spPr>
            <a:xfrm>
              <a:off x="134294" y="4210697"/>
              <a:ext cx="2954357" cy="219541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267" tIns="16134" rIns="32267" bIns="16134" rtlCol="0" anchor="ctr"/>
            <a:lstStyle/>
            <a:p>
              <a:pPr marL="526615" indent="-526615" defTabSz="1473859">
                <a:buFont typeface="Arial" panose="020B0604020202020204" pitchFamily="34" charset="0"/>
                <a:buChar char="•"/>
                <a:defRPr/>
              </a:pPr>
              <a:endParaRPr lang="en-GB" sz="1843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ABC1D3-3296-91E9-5447-3CEC6DC2257B}"/>
                </a:ext>
              </a:extLst>
            </p:cNvPr>
            <p:cNvSpPr txBox="1"/>
            <p:nvPr/>
          </p:nvSpPr>
          <p:spPr>
            <a:xfrm>
              <a:off x="168937" y="4375131"/>
              <a:ext cx="2859796" cy="26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cs typeface="Arial" panose="020B0604020202020204" pitchFamily="34" charset="0"/>
              </a:endParaRPr>
            </a:p>
          </p:txBody>
        </p:sp>
      </p:grpSp>
      <p:pic>
        <p:nvPicPr>
          <p:cNvPr id="73" name="Picture 72" descr="A close-up of a brain scan&#10;&#10;AI-generated content may be incorrect.">
            <a:extLst>
              <a:ext uri="{FF2B5EF4-FFF2-40B4-BE49-F238E27FC236}">
                <a16:creationId xmlns:a16="http://schemas.microsoft.com/office/drawing/2014/main" id="{8844E5B8-1121-1B53-F1D4-B35D431F21B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1" y="5448745"/>
            <a:ext cx="4984360" cy="26517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4D0579E-EE67-80DB-1FC0-87C27B702868}"/>
              </a:ext>
            </a:extLst>
          </p:cNvPr>
          <p:cNvGrpSpPr/>
          <p:nvPr/>
        </p:nvGrpSpPr>
        <p:grpSpPr>
          <a:xfrm>
            <a:off x="238441" y="8260703"/>
            <a:ext cx="4986001" cy="2993271"/>
            <a:chOff x="134294" y="3821779"/>
            <a:chExt cx="2954357" cy="258432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8D2BC2-0719-ED05-281D-02B524E8F6AE}"/>
                </a:ext>
              </a:extLst>
            </p:cNvPr>
            <p:cNvSpPr/>
            <p:nvPr/>
          </p:nvSpPr>
          <p:spPr>
            <a:xfrm>
              <a:off x="134294" y="3821779"/>
              <a:ext cx="2954357" cy="388918"/>
            </a:xfrm>
            <a:prstGeom prst="rect">
              <a:avLst/>
            </a:prstGeom>
            <a:solidFill>
              <a:srgbClr val="071236"/>
            </a:solidFill>
            <a:ln>
              <a:solidFill>
                <a:srgbClr val="385D8A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05299" tIns="52650" rIns="105299" bIns="52650" spcCol="0" rtlCol="0" anchor="ctr"/>
            <a:lstStyle/>
            <a:p>
              <a:pPr algn="ctr" defTabSz="1473859">
                <a:defRPr/>
              </a:pPr>
              <a:r>
                <a:rPr lang="en-GB" sz="2400" b="1" dirty="0">
                  <a:solidFill>
                    <a:prstClr val="white"/>
                  </a:solidFill>
                  <a:cs typeface="Arial" panose="020B0604020202020204" pitchFamily="34" charset="0"/>
                </a:rPr>
                <a:t>Design Methods</a:t>
              </a:r>
            </a:p>
          </p:txBody>
        </p:sp>
        <p:sp>
          <p:nvSpPr>
            <p:cNvPr id="17" name="Rounded Rectangle 72">
              <a:extLst>
                <a:ext uri="{FF2B5EF4-FFF2-40B4-BE49-F238E27FC236}">
                  <a16:creationId xmlns:a16="http://schemas.microsoft.com/office/drawing/2014/main" id="{39E9205F-F814-1C8D-7412-3D793086C8CC}"/>
                </a:ext>
              </a:extLst>
            </p:cNvPr>
            <p:cNvSpPr/>
            <p:nvPr/>
          </p:nvSpPr>
          <p:spPr>
            <a:xfrm>
              <a:off x="134294" y="4210697"/>
              <a:ext cx="2954357" cy="219541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267" tIns="16134" rIns="32267" bIns="16134" rtlCol="0" anchor="ctr"/>
            <a:lstStyle/>
            <a:p>
              <a:pPr marL="526615" indent="-526615" defTabSz="1473859">
                <a:buFont typeface="Arial" panose="020B0604020202020204" pitchFamily="34" charset="0"/>
                <a:buChar char="•"/>
                <a:defRPr/>
              </a:pPr>
              <a:endParaRPr lang="en-GB" sz="1843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C40417-05B5-7898-3326-149B935A9469}"/>
                </a:ext>
              </a:extLst>
            </p:cNvPr>
            <p:cNvSpPr txBox="1"/>
            <p:nvPr/>
          </p:nvSpPr>
          <p:spPr>
            <a:xfrm>
              <a:off x="181574" y="4375131"/>
              <a:ext cx="2818272" cy="26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cs typeface="Arial" panose="020B0604020202020204" pitchFamily="34" charset="0"/>
              </a:endParaRPr>
            </a:p>
          </p:txBody>
        </p:sp>
      </p:grpSp>
      <p:pic>
        <p:nvPicPr>
          <p:cNvPr id="71" name="Picture 70" descr="A close up of a brain&#10;&#10;AI-generated content may be incorrect.">
            <a:extLst>
              <a:ext uri="{FF2B5EF4-FFF2-40B4-BE49-F238E27FC236}">
                <a16:creationId xmlns:a16="http://schemas.microsoft.com/office/drawing/2014/main" id="{FE25B80E-F8F0-F7BB-8C9D-27825DB5BAF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0" y="8599460"/>
            <a:ext cx="4962881" cy="2671840"/>
          </a:xfrm>
          <a:prstGeom prst="rect">
            <a:avLst/>
          </a:prstGeom>
        </p:spPr>
      </p:pic>
      <p:sp>
        <p:nvSpPr>
          <p:cNvPr id="61" name="Right Triangle 60">
            <a:extLst>
              <a:ext uri="{FF2B5EF4-FFF2-40B4-BE49-F238E27FC236}">
                <a16:creationId xmlns:a16="http://schemas.microsoft.com/office/drawing/2014/main" id="{8E4569D9-B02B-F593-35E1-66FE306B30C9}"/>
              </a:ext>
            </a:extLst>
          </p:cNvPr>
          <p:cNvSpPr/>
          <p:nvPr/>
        </p:nvSpPr>
        <p:spPr>
          <a:xfrm rot="10800000">
            <a:off x="13153637" y="1803682"/>
            <a:ext cx="914400" cy="914400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ight Triangle 54">
            <a:extLst>
              <a:ext uri="{FF2B5EF4-FFF2-40B4-BE49-F238E27FC236}">
                <a16:creationId xmlns:a16="http://schemas.microsoft.com/office/drawing/2014/main" id="{17FE682C-4C50-7E14-608B-0AED29C30749}"/>
              </a:ext>
            </a:extLst>
          </p:cNvPr>
          <p:cNvSpPr/>
          <p:nvPr/>
        </p:nvSpPr>
        <p:spPr>
          <a:xfrm>
            <a:off x="5567541" y="9626844"/>
            <a:ext cx="1094245" cy="1743145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6EE303-0985-8590-1DAE-8F5EDE7009BC}"/>
              </a:ext>
            </a:extLst>
          </p:cNvPr>
          <p:cNvGrpSpPr/>
          <p:nvPr/>
        </p:nvGrpSpPr>
        <p:grpSpPr>
          <a:xfrm>
            <a:off x="5708470" y="1884081"/>
            <a:ext cx="8258051" cy="9369894"/>
            <a:chOff x="3999959" y="1143701"/>
            <a:chExt cx="4242783" cy="54227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4BFD54-E321-F126-7E9C-935652AAA8AC}"/>
                </a:ext>
              </a:extLst>
            </p:cNvPr>
            <p:cNvSpPr/>
            <p:nvPr/>
          </p:nvSpPr>
          <p:spPr>
            <a:xfrm>
              <a:off x="3999960" y="1143701"/>
              <a:ext cx="4242782" cy="255508"/>
            </a:xfrm>
            <a:prstGeom prst="rect">
              <a:avLst/>
            </a:prstGeom>
            <a:solidFill>
              <a:srgbClr val="071236"/>
            </a:solidFill>
            <a:ln>
              <a:solidFill>
                <a:srgbClr val="385D8A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05299" tIns="52650" rIns="105299" bIns="52650" spcCol="0" rtlCol="0" anchor="ctr"/>
            <a:lstStyle/>
            <a:p>
              <a:pPr algn="ctr" defTabSz="1473859">
                <a:defRPr/>
              </a:pPr>
              <a:r>
                <a:rPr lang="en-GB" sz="2400" b="1" dirty="0">
                  <a:solidFill>
                    <a:prstClr val="white"/>
                  </a:solidFill>
                  <a:cs typeface="Arial" panose="020B0604020202020204" pitchFamily="34" charset="0"/>
                </a:rPr>
                <a:t>Results</a:t>
              </a:r>
              <a:endParaRPr lang="en-GB" sz="2305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Rounded Rectangle 18">
              <a:extLst>
                <a:ext uri="{FF2B5EF4-FFF2-40B4-BE49-F238E27FC236}">
                  <a16:creationId xmlns:a16="http://schemas.microsoft.com/office/drawing/2014/main" id="{6B2E9E42-BA91-3E12-2D20-26698C4DC7A7}"/>
                </a:ext>
              </a:extLst>
            </p:cNvPr>
            <p:cNvSpPr/>
            <p:nvPr/>
          </p:nvSpPr>
          <p:spPr>
            <a:xfrm>
              <a:off x="3999959" y="1403451"/>
              <a:ext cx="4236368" cy="516301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267" tIns="16134" rIns="32267" bIns="16134" rtlCol="0" anchor="ctr"/>
            <a:lstStyle/>
            <a:p>
              <a:pPr marL="526615" indent="-526615" defTabSz="1473859">
                <a:buFont typeface="Arial" panose="020B0604020202020204" pitchFamily="34" charset="0"/>
                <a:buChar char="•"/>
                <a:defRPr/>
              </a:pPr>
              <a:endParaRPr lang="en-GB" sz="1843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CF4DA3-512B-6343-DF32-91E271831CA7}"/>
                </a:ext>
              </a:extLst>
            </p:cNvPr>
            <p:cNvSpPr txBox="1"/>
            <p:nvPr/>
          </p:nvSpPr>
          <p:spPr>
            <a:xfrm>
              <a:off x="4361338" y="1695465"/>
              <a:ext cx="2859796" cy="350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cs typeface="Arial" panose="020B0604020202020204" pitchFamily="34" charset="0"/>
              </a:endParaRPr>
            </a:p>
            <a:p>
              <a:endParaRPr lang="en-US" sz="1935" dirty="0">
                <a:cs typeface="Arial" panose="020B0604020202020204" pitchFamily="34" charset="0"/>
              </a:endParaRPr>
            </a:p>
          </p:txBody>
        </p:sp>
      </p:grpSp>
      <p:pic>
        <p:nvPicPr>
          <p:cNvPr id="54" name="Picture 53" descr="A close-up of a person's head&#10;&#10;AI-generated content may be incorrect.">
            <a:extLst>
              <a:ext uri="{FF2B5EF4-FFF2-40B4-BE49-F238E27FC236}">
                <a16:creationId xmlns:a16="http://schemas.microsoft.com/office/drawing/2014/main" id="{99A27258-FFD6-4EB6-95DF-24D1A27633B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70" y="2281442"/>
            <a:ext cx="8258051" cy="8933934"/>
          </a:xfrm>
          <a:prstGeom prst="rect">
            <a:avLst/>
          </a:prstGeom>
        </p:spPr>
      </p:pic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42271392-5C5B-815E-5E5B-3826C81FDC55}"/>
              </a:ext>
            </a:extLst>
          </p:cNvPr>
          <p:cNvSpPr/>
          <p:nvPr/>
        </p:nvSpPr>
        <p:spPr>
          <a:xfrm>
            <a:off x="14292751" y="6613417"/>
            <a:ext cx="1094245" cy="1743145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ight Triangle 61">
            <a:extLst>
              <a:ext uri="{FF2B5EF4-FFF2-40B4-BE49-F238E27FC236}">
                <a16:creationId xmlns:a16="http://schemas.microsoft.com/office/drawing/2014/main" id="{71600B2E-5764-7960-A76A-B73D735ADD53}"/>
              </a:ext>
            </a:extLst>
          </p:cNvPr>
          <p:cNvSpPr/>
          <p:nvPr/>
        </p:nvSpPr>
        <p:spPr>
          <a:xfrm rot="10800000">
            <a:off x="18608361" y="1785217"/>
            <a:ext cx="914400" cy="914400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5DE18E-EB98-52D1-9A4C-AD0CCE8F7CB3}"/>
              </a:ext>
            </a:extLst>
          </p:cNvPr>
          <p:cNvGrpSpPr/>
          <p:nvPr/>
        </p:nvGrpSpPr>
        <p:grpSpPr>
          <a:xfrm>
            <a:off x="14424815" y="1884080"/>
            <a:ext cx="4986001" cy="6376623"/>
            <a:chOff x="134294" y="3821779"/>
            <a:chExt cx="2954357" cy="258432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5E731CC-9C4C-3C54-0DBB-67B78047C780}"/>
                </a:ext>
              </a:extLst>
            </p:cNvPr>
            <p:cNvSpPr/>
            <p:nvPr/>
          </p:nvSpPr>
          <p:spPr>
            <a:xfrm>
              <a:off x="134294" y="3821779"/>
              <a:ext cx="2954357" cy="182563"/>
            </a:xfrm>
            <a:prstGeom prst="rect">
              <a:avLst/>
            </a:prstGeom>
            <a:solidFill>
              <a:srgbClr val="071236"/>
            </a:solidFill>
            <a:ln>
              <a:solidFill>
                <a:srgbClr val="385D8A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05299" tIns="52650" rIns="105299" bIns="52650" spcCol="0" rtlCol="0" anchor="ctr"/>
            <a:lstStyle/>
            <a:p>
              <a:pPr algn="ctr" defTabSz="1473859">
                <a:defRPr/>
              </a:pPr>
              <a:r>
                <a:rPr lang="en-GB" sz="2400" b="1" dirty="0">
                  <a:solidFill>
                    <a:prstClr val="white"/>
                  </a:solidFill>
                  <a:cs typeface="Arial" panose="020B0604020202020204" pitchFamily="34" charset="0"/>
                </a:rPr>
                <a:t>Conclusions</a:t>
              </a:r>
            </a:p>
          </p:txBody>
        </p:sp>
        <p:sp>
          <p:nvSpPr>
            <p:cNvPr id="25" name="Rounded Rectangle 113">
              <a:extLst>
                <a:ext uri="{FF2B5EF4-FFF2-40B4-BE49-F238E27FC236}">
                  <a16:creationId xmlns:a16="http://schemas.microsoft.com/office/drawing/2014/main" id="{F22F4E62-226E-5621-6AE9-758530226C29}"/>
                </a:ext>
              </a:extLst>
            </p:cNvPr>
            <p:cNvSpPr/>
            <p:nvPr/>
          </p:nvSpPr>
          <p:spPr>
            <a:xfrm>
              <a:off x="134294" y="4004342"/>
              <a:ext cx="2954357" cy="240176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267" tIns="16134" rIns="32267" bIns="16134" rtlCol="0" anchor="ctr"/>
            <a:lstStyle/>
            <a:p>
              <a:pPr marL="526615" indent="-526615" defTabSz="1473859">
                <a:buFont typeface="Arial" panose="020B0604020202020204" pitchFamily="34" charset="0"/>
                <a:buChar char="•"/>
                <a:defRPr/>
              </a:pPr>
              <a:endParaRPr lang="en-GB" sz="1843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2A6CD5-E6EA-62EE-D459-6C8075094441}"/>
                </a:ext>
              </a:extLst>
            </p:cNvPr>
            <p:cNvSpPr txBox="1"/>
            <p:nvPr/>
          </p:nvSpPr>
          <p:spPr>
            <a:xfrm>
              <a:off x="140422" y="4048104"/>
              <a:ext cx="2859796" cy="124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68" descr="A close-up of a brain scan&#10;&#10;AI-generated content may be incorrect.">
            <a:extLst>
              <a:ext uri="{FF2B5EF4-FFF2-40B4-BE49-F238E27FC236}">
                <a16:creationId xmlns:a16="http://schemas.microsoft.com/office/drawing/2014/main" id="{2CA0FE7B-6BCC-8AA4-72E3-8D260805A89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15" y="2309526"/>
            <a:ext cx="4990300" cy="5931646"/>
          </a:xfrm>
          <a:prstGeom prst="rect">
            <a:avLst/>
          </a:prstGeom>
        </p:spPr>
      </p:pic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F18AED0C-A3E9-81D4-3B6E-BCA547B11A96}"/>
              </a:ext>
            </a:extLst>
          </p:cNvPr>
          <p:cNvSpPr/>
          <p:nvPr/>
        </p:nvSpPr>
        <p:spPr>
          <a:xfrm>
            <a:off x="14311411" y="9596305"/>
            <a:ext cx="1094245" cy="1743145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1E683-E705-46AA-D184-220876BC4250}"/>
              </a:ext>
            </a:extLst>
          </p:cNvPr>
          <p:cNvSpPr/>
          <p:nvPr/>
        </p:nvSpPr>
        <p:spPr>
          <a:xfrm>
            <a:off x="3974593" y="133658"/>
            <a:ext cx="11710414" cy="148310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cs typeface="Arial" panose="020B0604020202020204" pitchFamily="34" charset="0"/>
              </a:rPr>
              <a:t>Sound Attenuation During MRI Exams </a:t>
            </a:r>
          </a:p>
          <a:p>
            <a:pPr algn="ctr"/>
            <a:r>
              <a:rPr lang="en-GB" sz="1600" i="1" dirty="0">
                <a:solidFill>
                  <a:schemeClr val="bg1"/>
                </a:solidFill>
                <a:cs typeface="Arial" panose="020B0604020202020204" pitchFamily="34" charset="0"/>
              </a:rPr>
              <a:t>By: Melissa Kitzmiller, RT(R)(MR)(CT)(ARRT), BS, AS, AS, AA Mentors: Fred Laningham, MD; Bernette Orcutt, RT(R)(MR)(CT)(ARRT) </a:t>
            </a:r>
            <a:endParaRPr lang="en-GB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3" name="Right Triangle 62">
            <a:extLst>
              <a:ext uri="{FF2B5EF4-FFF2-40B4-BE49-F238E27FC236}">
                <a16:creationId xmlns:a16="http://schemas.microsoft.com/office/drawing/2014/main" id="{50C97167-7C2F-6136-0FA1-D935FD6D048F}"/>
              </a:ext>
            </a:extLst>
          </p:cNvPr>
          <p:cNvSpPr/>
          <p:nvPr/>
        </p:nvSpPr>
        <p:spPr>
          <a:xfrm rot="10800000">
            <a:off x="18599405" y="8300927"/>
            <a:ext cx="914400" cy="914400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Picture 66" descr="A blue and purple sound waves&#10;&#10;AI-generated content may be incorrect.">
            <a:extLst>
              <a:ext uri="{FF2B5EF4-FFF2-40B4-BE49-F238E27FC236}">
                <a16:creationId xmlns:a16="http://schemas.microsoft.com/office/drawing/2014/main" id="{F4EA4B70-2C12-B0EF-E6B6-5EAA7DA1DB4F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4" y="0"/>
            <a:ext cx="19546406" cy="175765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62825B1-DB34-DF83-8327-BAAD8C319B2F}"/>
              </a:ext>
            </a:extLst>
          </p:cNvPr>
          <p:cNvGrpSpPr/>
          <p:nvPr/>
        </p:nvGrpSpPr>
        <p:grpSpPr>
          <a:xfrm>
            <a:off x="14435158" y="8400275"/>
            <a:ext cx="4986001" cy="2840565"/>
            <a:chOff x="134293" y="3821779"/>
            <a:chExt cx="2954358" cy="258432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5E6DF9-0B8C-FD9A-7333-7CC189070B92}"/>
                </a:ext>
              </a:extLst>
            </p:cNvPr>
            <p:cNvSpPr/>
            <p:nvPr/>
          </p:nvSpPr>
          <p:spPr>
            <a:xfrm>
              <a:off x="134294" y="3821779"/>
              <a:ext cx="2954357" cy="388918"/>
            </a:xfrm>
            <a:prstGeom prst="rect">
              <a:avLst/>
            </a:prstGeom>
            <a:solidFill>
              <a:srgbClr val="071236"/>
            </a:solidFill>
            <a:ln>
              <a:solidFill>
                <a:srgbClr val="385D8A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05299" tIns="52650" rIns="105299" bIns="52650" spcCol="0" rtlCol="0" anchor="ctr"/>
            <a:lstStyle/>
            <a:p>
              <a:pPr algn="ctr" defTabSz="1473859">
                <a:defRPr/>
              </a:pPr>
              <a:r>
                <a:rPr lang="en-GB" sz="2400" b="1" dirty="0">
                  <a:solidFill>
                    <a:prstClr val="white"/>
                  </a:solidFill>
                  <a:cs typeface="Arial" panose="020B0604020202020204" pitchFamily="34" charset="0"/>
                </a:rPr>
                <a:t>References</a:t>
              </a:r>
            </a:p>
          </p:txBody>
        </p:sp>
        <p:sp>
          <p:nvSpPr>
            <p:cNvPr id="33" name="Rounded Rectangle 105">
              <a:extLst>
                <a:ext uri="{FF2B5EF4-FFF2-40B4-BE49-F238E27FC236}">
                  <a16:creationId xmlns:a16="http://schemas.microsoft.com/office/drawing/2014/main" id="{C453ABF0-61C1-2787-61CC-EB67F364E43C}"/>
                </a:ext>
              </a:extLst>
            </p:cNvPr>
            <p:cNvSpPr/>
            <p:nvPr/>
          </p:nvSpPr>
          <p:spPr>
            <a:xfrm>
              <a:off x="134294" y="4210697"/>
              <a:ext cx="2954357" cy="219541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267" tIns="16134" rIns="32267" bIns="16134" rtlCol="0" anchor="ctr"/>
            <a:lstStyle/>
            <a:p>
              <a:pPr marL="526615" indent="-526615" defTabSz="1473859">
                <a:buFont typeface="Arial" panose="020B0604020202020204" pitchFamily="34" charset="0"/>
                <a:buChar char="•"/>
                <a:defRPr/>
              </a:pPr>
              <a:endParaRPr lang="en-GB" sz="1843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759AA9-1D46-615D-CBFA-0D6A9CF34BE1}"/>
                </a:ext>
              </a:extLst>
            </p:cNvPr>
            <p:cNvSpPr txBox="1"/>
            <p:nvPr/>
          </p:nvSpPr>
          <p:spPr>
            <a:xfrm>
              <a:off x="134293" y="4963237"/>
              <a:ext cx="2859796" cy="280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cs typeface="Arial" panose="020B0604020202020204" pitchFamily="34" charset="0"/>
              </a:endParaRPr>
            </a:p>
          </p:txBody>
        </p:sp>
      </p:grpSp>
      <p:pic>
        <p:nvPicPr>
          <p:cNvPr id="78" name="Picture 77" descr="A close-up of a brain scan&#10;&#10;AI-generated content may be incorrect.">
            <a:extLst>
              <a:ext uri="{FF2B5EF4-FFF2-40B4-BE49-F238E27FC236}">
                <a16:creationId xmlns:a16="http://schemas.microsoft.com/office/drawing/2014/main" id="{AD9D0967-3F7B-2226-0F44-19F7DF99328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74" y="8827753"/>
            <a:ext cx="4985999" cy="24190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745C96-7EF6-160E-A209-70D2ACBC37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441" y="184789"/>
            <a:ext cx="3243795" cy="1438082"/>
          </a:xfrm>
          <a:prstGeom prst="rect">
            <a:avLst/>
          </a:prstGeom>
        </p:spPr>
      </p:pic>
      <p:pic>
        <p:nvPicPr>
          <p:cNvPr id="82" name="Picture 81" descr="A sign with a magnet and text&#10;&#10;AI-generated content may be incorrect.">
            <a:extLst>
              <a:ext uri="{FF2B5EF4-FFF2-40B4-BE49-F238E27FC236}">
                <a16:creationId xmlns:a16="http://schemas.microsoft.com/office/drawing/2014/main" id="{506F86B4-8C70-532F-F910-E1567DC1BF96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29" y="81923"/>
            <a:ext cx="2079499" cy="1587500"/>
          </a:xfrm>
          <a:prstGeom prst="rect">
            <a:avLst/>
          </a:prstGeom>
        </p:spPr>
      </p:pic>
      <p:pic>
        <p:nvPicPr>
          <p:cNvPr id="84" name="Picture 83" descr="A yellow sign with a black triangle and a headphone&#10;&#10;AI-generated content may be incorrect.">
            <a:extLst>
              <a:ext uri="{FF2B5EF4-FFF2-40B4-BE49-F238E27FC236}">
                <a16:creationId xmlns:a16="http://schemas.microsoft.com/office/drawing/2014/main" id="{6C19ABB1-AFE1-E489-B6E4-1B754D3401D6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030" y="196475"/>
            <a:ext cx="2117233" cy="137885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85F1DF18-D589-6FE2-4298-3A6033B4D0D6}"/>
              </a:ext>
            </a:extLst>
          </p:cNvPr>
          <p:cNvSpPr txBox="1"/>
          <p:nvPr/>
        </p:nvSpPr>
        <p:spPr>
          <a:xfrm>
            <a:off x="374734" y="2442519"/>
            <a:ext cx="46998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*MRI is one of the most powerful diagnostic imaging tools.</a:t>
            </a:r>
          </a:p>
          <a:p>
            <a:r>
              <a:rPr lang="en-US" sz="1400" b="1" dirty="0"/>
              <a:t>*MRI machines consist of a large cylindrical tunnel (bore) </a:t>
            </a:r>
          </a:p>
          <a:p>
            <a:r>
              <a:rPr lang="en-US" sz="1400" b="1" dirty="0"/>
              <a:t>   and a non-ferromagnetic couch (patient table). </a:t>
            </a:r>
          </a:p>
          <a:p>
            <a:r>
              <a:rPr lang="en-US" sz="1400" b="1" dirty="0"/>
              <a:t>*The magnet is ALWAYS on.</a:t>
            </a:r>
          </a:p>
          <a:p>
            <a:r>
              <a:rPr lang="en-US" sz="1400" b="1" dirty="0"/>
              <a:t>*MRI exams expose patients to loud repetitious sounds – </a:t>
            </a:r>
          </a:p>
          <a:p>
            <a:r>
              <a:rPr lang="en-US" sz="1400" b="1" dirty="0"/>
              <a:t>   often in excess of regulatory safe noise exposure levels.</a:t>
            </a:r>
          </a:p>
          <a:p>
            <a:r>
              <a:rPr lang="en-US" sz="1400" b="1" dirty="0"/>
              <a:t>*Sound Pressure Levels can climb as high as 138 dB</a:t>
            </a:r>
            <a:r>
              <a:rPr lang="en-US" sz="1400" b="1" baseline="30000" dirty="0"/>
              <a:t>3</a:t>
            </a:r>
            <a:r>
              <a:rPr lang="en-US" sz="1400" b="1" dirty="0"/>
              <a:t>.</a:t>
            </a:r>
          </a:p>
          <a:p>
            <a:r>
              <a:rPr lang="en-US" sz="1400" b="1" dirty="0"/>
              <a:t>*Stronger magnets produce more sound – a 3T magnet </a:t>
            </a:r>
          </a:p>
          <a:p>
            <a:r>
              <a:rPr lang="en-US" sz="1400" b="1" dirty="0"/>
              <a:t>   produces sounds that are louder than the sounds produced </a:t>
            </a:r>
          </a:p>
          <a:p>
            <a:r>
              <a:rPr lang="en-US" sz="1400" b="1" dirty="0"/>
              <a:t>   by a 1.5 T magnet.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5A4958A-81DD-5BCF-67AB-3DA3FFB9C93B}"/>
              </a:ext>
            </a:extLst>
          </p:cNvPr>
          <p:cNvSpPr txBox="1"/>
          <p:nvPr/>
        </p:nvSpPr>
        <p:spPr>
          <a:xfrm>
            <a:off x="326592" y="5466682"/>
            <a:ext cx="47563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US" sz="1400" b="1">
                <a:sym typeface="Wingdings" pitchFamily="2" charset="2"/>
              </a:rPr>
              <a:t>Review current practices and methods of already implemented hearing protection through academic literature review.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b="1">
                <a:sym typeface="Wingdings" pitchFamily="2" charset="2"/>
              </a:rPr>
              <a:t>Review current practices and methods of hearing protection at Valley Children’s Hospital.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b="1">
                <a:sym typeface="Wingdings" pitchFamily="2" charset="2"/>
              </a:rPr>
              <a:t>Review MRI regulatory hearing protection standards as they apply to occupational safety as well as to the general public.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b="1">
                <a:sym typeface="Wingdings" pitchFamily="2" charset="2"/>
              </a:rPr>
              <a:t>Create awareness for Best practice by identifying areas of potential improvement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b="1">
                <a:sym typeface="Wingdings" pitchFamily="2" charset="2"/>
              </a:rPr>
              <a:t>Offer suggestions for additional hearing protection options for quality improvement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sz="140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D41D464-CD70-1103-07B5-2CF56BAE8639}"/>
              </a:ext>
            </a:extLst>
          </p:cNvPr>
          <p:cNvSpPr txBox="1"/>
          <p:nvPr/>
        </p:nvSpPr>
        <p:spPr>
          <a:xfrm>
            <a:off x="329632" y="8770401"/>
            <a:ext cx="48231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dirty="0"/>
              <a:t>100 research studies were systematically reviewed.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 At least 10 relevant, peer reviewed studies were selected.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Information regarding hearing, sound, hearing protection, shimming, gradient coil shape, protocol optimization and standard practice were collected. 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Current hearing protection at Valley Children’s Hospital was assessed through observation, interviews, examination and research.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Alternative hearing protection was assessed for appropriateness, practicality, coverage, comfort, and ease of use.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4A7FAA3-6926-9C90-EB98-C2E088654186}"/>
              </a:ext>
            </a:extLst>
          </p:cNvPr>
          <p:cNvSpPr txBox="1"/>
          <p:nvPr/>
        </p:nvSpPr>
        <p:spPr>
          <a:xfrm>
            <a:off x="5788680" y="2442519"/>
            <a:ext cx="810378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The Cause of Noise</a:t>
            </a:r>
          </a:p>
          <a:p>
            <a:r>
              <a:rPr lang="en-US" sz="1400" b="1" dirty="0"/>
              <a:t>+Loud tapping noises in MRI are caused by the rapid switching of gradients during MRI exams. </a:t>
            </a:r>
          </a:p>
          <a:p>
            <a:r>
              <a:rPr lang="en-US" sz="1400" b="1" dirty="0"/>
              <a:t>+Noise is also produced by the ”</a:t>
            </a:r>
            <a:r>
              <a:rPr lang="en-US" sz="1400" b="1" dirty="0" err="1"/>
              <a:t>coldhead</a:t>
            </a:r>
            <a:r>
              <a:rPr lang="en-US" sz="1400" b="1" dirty="0"/>
              <a:t>” in the cryostat as the re-condenser turns helium gas back into </a:t>
            </a:r>
          </a:p>
          <a:p>
            <a:r>
              <a:rPr lang="en-US" sz="1400" b="1" dirty="0"/>
              <a:t>   liquid helium. This process helps keep the magnet cool.</a:t>
            </a:r>
          </a:p>
          <a:p>
            <a:endParaRPr lang="en-US" sz="1400" b="1" dirty="0"/>
          </a:p>
          <a:p>
            <a:r>
              <a:rPr lang="en-US" sz="1400" b="1" u="sng" dirty="0"/>
              <a:t>Sound regulations </a:t>
            </a:r>
          </a:p>
          <a:p>
            <a:r>
              <a:rPr lang="en-US" sz="1400" b="1" dirty="0"/>
              <a:t>+FDA exposure limits for sound pressure levels = 140 dB and is based on occupational exposure limits</a:t>
            </a:r>
          </a:p>
          <a:p>
            <a:r>
              <a:rPr lang="en-US" sz="1400" b="1" dirty="0"/>
              <a:t>+OSHA recommends the use of hearing protection for noise exposure above 85 </a:t>
            </a:r>
            <a:r>
              <a:rPr lang="en-US" sz="1400" b="1" dirty="0" err="1"/>
              <a:t>dB.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u="sng" dirty="0"/>
              <a:t>Risk</a:t>
            </a:r>
          </a:p>
          <a:p>
            <a:r>
              <a:rPr lang="en-US" sz="1400" b="1" dirty="0"/>
              <a:t>+ Exposure to loud noise can result in a reduction of the sensitivity of the hair cells in the organ of Corti and </a:t>
            </a:r>
          </a:p>
          <a:p>
            <a:r>
              <a:rPr lang="en-US" sz="1400" b="1" dirty="0"/>
              <a:t>   a shift in the threshold of hearing.</a:t>
            </a:r>
          </a:p>
          <a:p>
            <a:endParaRPr lang="en-US" sz="1400" b="1" dirty="0"/>
          </a:p>
          <a:p>
            <a:r>
              <a:rPr lang="en-US" sz="1400" b="1" u="sng" dirty="0"/>
              <a:t>Solutions</a:t>
            </a:r>
          </a:p>
          <a:p>
            <a:r>
              <a:rPr lang="en-US" sz="1400" b="1" dirty="0"/>
              <a:t>+Ear plugs – most are only adult size – offer 30dB of hearing protection</a:t>
            </a:r>
          </a:p>
          <a:p>
            <a:r>
              <a:rPr lang="en-US" sz="1400" b="1" dirty="0"/>
              <a:t>	--Must be inserted correctly to provide level of protection</a:t>
            </a:r>
          </a:p>
          <a:p>
            <a:r>
              <a:rPr lang="en-US" sz="1400" b="1" dirty="0"/>
              <a:t>+Ear muffs or headphones – most are one size fits all – offer an additional 7dB of hearing protection</a:t>
            </a:r>
          </a:p>
          <a:p>
            <a:r>
              <a:rPr lang="en-US" sz="1400" b="1" dirty="0"/>
              <a:t>	--can move and shift during imaging </a:t>
            </a:r>
          </a:p>
          <a:p>
            <a:r>
              <a:rPr lang="en-US" sz="1400" b="1" dirty="0"/>
              <a:t>+Protocol optimization – only available on our Siemen’s machine – Quiet Suite – built into the protocols</a:t>
            </a:r>
          </a:p>
          <a:p>
            <a:r>
              <a:rPr lang="en-US" sz="1400" b="1" dirty="0"/>
              <a:t>+Gradient coil shape – huge potential – starts at the machine design level – additional research is needed.</a:t>
            </a:r>
          </a:p>
          <a:p>
            <a:endParaRPr lang="en-US" sz="1400" b="1" dirty="0"/>
          </a:p>
          <a:p>
            <a:r>
              <a:rPr lang="en-US" sz="1400" b="1" u="sng" dirty="0"/>
              <a:t>Quality improvement suggestion for an additional hearing protection option</a:t>
            </a:r>
          </a:p>
          <a:p>
            <a:r>
              <a:rPr lang="en-US" sz="1400" b="1" dirty="0"/>
              <a:t>+ Ideal for our littlest patients </a:t>
            </a:r>
            <a:r>
              <a:rPr lang="en-US" sz="1400" b="1" u="sng" dirty="0"/>
              <a:t> </a:t>
            </a:r>
          </a:p>
          <a:p>
            <a:r>
              <a:rPr lang="en-US" sz="1400" b="1" dirty="0"/>
              <a:t>     -DREAMIES – hearing protection designed for neonates through 2 years of age</a:t>
            </a:r>
          </a:p>
          <a:p>
            <a:r>
              <a:rPr lang="en-US" sz="1400" b="1" dirty="0"/>
              <a:t>	– comfortable – wraps around the head and fastens securely – offers 27 dB of protection</a:t>
            </a:r>
          </a:p>
          <a:p>
            <a:r>
              <a:rPr lang="en-US" sz="1400" b="1" dirty="0"/>
              <a:t>	--Available in multiple sizes – remain in place during imaging – can be used in conjunction with ear </a:t>
            </a:r>
          </a:p>
          <a:p>
            <a:r>
              <a:rPr lang="en-US" sz="1400" b="1" dirty="0"/>
              <a:t>	   plugs to increase protection. </a:t>
            </a:r>
          </a:p>
          <a:p>
            <a:endParaRPr lang="en-US" sz="1400" b="1" dirty="0"/>
          </a:p>
          <a:p>
            <a:endParaRPr lang="en-US" sz="1400" b="1" u="sng" dirty="0"/>
          </a:p>
        </p:txBody>
      </p:sp>
      <p:pic>
        <p:nvPicPr>
          <p:cNvPr id="95" name="Picture 94" descr="A baby with oxygen mask on&#10;&#10;AI-generated content may be incorrect.">
            <a:extLst>
              <a:ext uri="{FF2B5EF4-FFF2-40B4-BE49-F238E27FC236}">
                <a16:creationId xmlns:a16="http://schemas.microsoft.com/office/drawing/2014/main" id="{B750A3B5-52F0-8014-86B5-B3AA2EEC0C06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82" y="9816615"/>
            <a:ext cx="2502277" cy="1433479"/>
          </a:xfrm>
          <a:prstGeom prst="rect">
            <a:avLst/>
          </a:prstGeom>
        </p:spPr>
      </p:pic>
      <p:pic>
        <p:nvPicPr>
          <p:cNvPr id="97" name="Picture 96" descr="A chart with text&#10;&#10;AI-generated content may be incorrect.">
            <a:extLst>
              <a:ext uri="{FF2B5EF4-FFF2-40B4-BE49-F238E27FC236}">
                <a16:creationId xmlns:a16="http://schemas.microsoft.com/office/drawing/2014/main" id="{732820A9-12F9-8657-04F6-C8F40286D0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18" y="8282638"/>
            <a:ext cx="2914554" cy="2914449"/>
          </a:xfrm>
          <a:prstGeom prst="rect">
            <a:avLst/>
          </a:prstGeom>
        </p:spPr>
      </p:pic>
      <p:pic>
        <p:nvPicPr>
          <p:cNvPr id="99" name="Picture 98" descr="A baby doll wearing a blue headband&#10;&#10;AI-generated content may be incorrect.">
            <a:extLst>
              <a:ext uri="{FF2B5EF4-FFF2-40B4-BE49-F238E27FC236}">
                <a16:creationId xmlns:a16="http://schemas.microsoft.com/office/drawing/2014/main" id="{FE2C3BBD-7A17-373C-558E-ACACC0825A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342" y="8140736"/>
            <a:ext cx="2812121" cy="1648924"/>
          </a:xfrm>
          <a:prstGeom prst="rect">
            <a:avLst/>
          </a:prstGeom>
        </p:spPr>
      </p:pic>
      <p:pic>
        <p:nvPicPr>
          <p:cNvPr id="101" name="Picture 100" descr="Green earplugs on a white background&#10;&#10;AI-generated content may be incorrect.">
            <a:extLst>
              <a:ext uri="{FF2B5EF4-FFF2-40B4-BE49-F238E27FC236}">
                <a16:creationId xmlns:a16="http://schemas.microsoft.com/office/drawing/2014/main" id="{28549420-E828-7CBE-FDDC-034656C6A1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24" y="8105234"/>
            <a:ext cx="2097628" cy="1574205"/>
          </a:xfrm>
          <a:prstGeom prst="rect">
            <a:avLst/>
          </a:prstGeom>
        </p:spPr>
      </p:pic>
      <p:pic>
        <p:nvPicPr>
          <p:cNvPr id="103" name="Picture 102" descr="A black headphones with black straps&#10;&#10;AI-generated content may be incorrect.">
            <a:extLst>
              <a:ext uri="{FF2B5EF4-FFF2-40B4-BE49-F238E27FC236}">
                <a16:creationId xmlns:a16="http://schemas.microsoft.com/office/drawing/2014/main" id="{ECCB5BCD-540D-6229-5D92-4E41BBDFA2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110" y="9459931"/>
            <a:ext cx="2114642" cy="1790164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AB0586B1-5892-6543-ECEF-3B9E2BFB118B}"/>
              </a:ext>
            </a:extLst>
          </p:cNvPr>
          <p:cNvSpPr txBox="1"/>
          <p:nvPr/>
        </p:nvSpPr>
        <p:spPr>
          <a:xfrm>
            <a:off x="14593824" y="2442519"/>
            <a:ext cx="469104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US" sz="1400" b="1" dirty="0">
                <a:sym typeface="Wingdings" pitchFamily="2" charset="2"/>
              </a:rPr>
              <a:t>MRI is a useful, effective diagnostic tool.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b="1" dirty="0">
                <a:sym typeface="Wingdings" pitchFamily="2" charset="2"/>
              </a:rPr>
              <a:t>The imaging team works diligently to ensure every patient receives the best, safest care possible.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b="1" dirty="0">
                <a:sym typeface="Wingdings" pitchFamily="2" charset="2"/>
              </a:rPr>
              <a:t>Acoustic noise from MRI machines can produce loud, repetitious sounds that can make our patients uncomfortable and can reach 138dB</a:t>
            </a:r>
            <a:r>
              <a:rPr lang="en-US" sz="1400" b="1" baseline="30000" dirty="0">
                <a:sym typeface="Wingdings" pitchFamily="2" charset="2"/>
              </a:rPr>
              <a:t>3</a:t>
            </a:r>
            <a:r>
              <a:rPr lang="en-US" sz="1400" b="1" dirty="0">
                <a:sym typeface="Wingdings" pitchFamily="2" charset="2"/>
              </a:rPr>
              <a:t>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b="1" dirty="0">
                <a:sym typeface="Wingdings" pitchFamily="2" charset="2"/>
              </a:rPr>
              <a:t>The most effective, available means of sound attenuation is hearing protection.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b="1" dirty="0">
                <a:sym typeface="Wingdings" pitchFamily="2" charset="2"/>
              </a:rPr>
              <a:t>Every patient is offered hearing protection every time.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b="1" dirty="0">
                <a:sym typeface="Wingdings" pitchFamily="2" charset="2"/>
              </a:rPr>
              <a:t>Currently available forms of hearing protection include coated, foam ear plugs that offer 30 dB of protection and headphones that offer an additional 7 dB of protection.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b="1" dirty="0">
                <a:sym typeface="Wingdings" pitchFamily="2" charset="2"/>
              </a:rPr>
              <a:t>Newer solutions in hearing protection are becoming more widely utilized.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b="1" dirty="0">
                <a:sym typeface="Wingdings" pitchFamily="2" charset="2"/>
              </a:rPr>
              <a:t>DREAMIES are a hearing protection solution designed for children from neonate through age two.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b="1" dirty="0">
                <a:sym typeface="Wingdings" pitchFamily="2" charset="2"/>
              </a:rPr>
              <a:t>Multiple sizes are available  based on head size, and they are easy to apply.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b="1" dirty="0">
                <a:sym typeface="Wingdings" pitchFamily="2" charset="2"/>
              </a:rPr>
              <a:t>DREAMIES offer 27 dB of hearing protection for our most sensitive patients.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b="1" dirty="0">
                <a:sym typeface="Wingdings" pitchFamily="2" charset="2"/>
              </a:rPr>
              <a:t>DREAMIES would add an additional tool for technologists to use when providing hearing protection.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400" b="1" dirty="0">
                <a:sym typeface="Wingdings" pitchFamily="2" charset="2"/>
              </a:rPr>
              <a:t>Used in conjunction with existing hearing protection options, our kiddos here at Valley Children’s hospital would benefit from more than 50 decibels of protection while undergoing diagnostic imaging exams.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sz="1400" b="1" dirty="0"/>
          </a:p>
          <a:p>
            <a:endParaRPr lang="en-US" sz="14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93BBDD5-948A-C960-67A9-0BFFED617B71}"/>
              </a:ext>
            </a:extLst>
          </p:cNvPr>
          <p:cNvSpPr txBox="1"/>
          <p:nvPr/>
        </p:nvSpPr>
        <p:spPr>
          <a:xfrm>
            <a:off x="14593824" y="9211388"/>
            <a:ext cx="46910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*Academic references can be obtained by e-mailing your </a:t>
            </a:r>
          </a:p>
          <a:p>
            <a:r>
              <a:rPr lang="en-US" sz="1400" b="1" dirty="0"/>
              <a:t>   request to </a:t>
            </a:r>
            <a:r>
              <a:rPr lang="en-US" sz="1400" b="1" dirty="0" err="1"/>
              <a:t>Mkitzmiller@valleychildrens.org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*Images obtained from free, widely available graphics </a:t>
            </a:r>
          </a:p>
          <a:p>
            <a:r>
              <a:rPr lang="en-US" sz="1400" b="1" dirty="0"/>
              <a:t>   archives on the internet.</a:t>
            </a:r>
          </a:p>
          <a:p>
            <a:r>
              <a:rPr lang="en-US" sz="1400" b="1" dirty="0"/>
              <a:t>*Thanks to </a:t>
            </a:r>
            <a:r>
              <a:rPr lang="en-US" sz="1400" b="1" dirty="0" err="1"/>
              <a:t>MRIQuestions.com</a:t>
            </a:r>
            <a:r>
              <a:rPr lang="en-US" sz="1400" b="1" dirty="0"/>
              <a:t>, </a:t>
            </a:r>
            <a:r>
              <a:rPr lang="en-US" sz="1400" b="1" dirty="0" err="1"/>
              <a:t>MRISafety.com</a:t>
            </a:r>
            <a:r>
              <a:rPr lang="en-US" sz="1400" b="1" dirty="0"/>
              <a:t>, </a:t>
            </a:r>
          </a:p>
          <a:p>
            <a:r>
              <a:rPr lang="en-US" sz="1400" b="1" dirty="0"/>
              <a:t>   </a:t>
            </a:r>
            <a:r>
              <a:rPr lang="en-US" sz="1400" b="1" dirty="0" err="1"/>
              <a:t>minimuffs</a:t>
            </a:r>
            <a:r>
              <a:rPr lang="en-US" sz="1400" b="1" dirty="0"/>
              <a:t> and DREAMIES</a:t>
            </a:r>
          </a:p>
          <a:p>
            <a:r>
              <a:rPr lang="en-US" sz="1400" b="1" dirty="0"/>
              <a:t>*Author has no financial disclosures or conflicts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1278865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8059402FE43C4383F900A88E94718A" ma:contentTypeVersion="2" ma:contentTypeDescription="Create a new document." ma:contentTypeScope="" ma:versionID="1e62f404bd2aaa8f611b5892c25cae97">
  <xsd:schema xmlns:xsd="http://www.w3.org/2001/XMLSchema" xmlns:xs="http://www.w3.org/2001/XMLSchema" xmlns:p="http://schemas.microsoft.com/office/2006/metadata/properties" xmlns:ns2="dd1d9019-59be-4904-81b8-1f43d16efe5b" xmlns:ns3="58d9c08c-e9c8-4023-bb33-a723566a1073" targetNamespace="http://schemas.microsoft.com/office/2006/metadata/properties" ma:root="true" ma:fieldsID="b9ef6f0d04a43e88a952eca48923e116" ns2:_="" ns3:_="">
    <xsd:import namespace="dd1d9019-59be-4904-81b8-1f43d16efe5b"/>
    <xsd:import namespace="58d9c08c-e9c8-4023-bb33-a723566a1073"/>
    <xsd:element name="properties">
      <xsd:complexType>
        <xsd:sequence>
          <xsd:element name="documentManagement">
            <xsd:complexType>
              <xsd:all>
                <xsd:element ref="ns2:_x0032_024_x0020_Call_x0020_for_x0020_Abstract_x0020_Fly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d9019-59be-4904-81b8-1f43d16efe5b" elementFormDefault="qualified">
    <xsd:import namespace="http://schemas.microsoft.com/office/2006/documentManagement/types"/>
    <xsd:import namespace="http://schemas.microsoft.com/office/infopath/2007/PartnerControls"/>
    <xsd:element name="_x0032_024_x0020_Call_x0020_for_x0020_Abstract_x0020_Flyer" ma:index="8" nillable="true" ma:displayName="2024 Call for Abstract Flyer" ma:format="Image" ma:internalName="_x0032_024_x0020_Call_x0020_for_x0020_Abstract_x0020_Fly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9c08c-e9c8-4023-bb33-a723566a1073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2_024_x0020_Call_x0020_for_x0020_Abstract_x0020_Flyer xmlns="dd1d9019-59be-4904-81b8-1f43d16efe5b">
      <Url xsi:nil="true"/>
      <Description xsi:nil="true"/>
    </_x0032_024_x0020_Call_x0020_for_x0020_Abstract_x0020_Flyer>
  </documentManagement>
</p:properties>
</file>

<file path=customXml/itemProps1.xml><?xml version="1.0" encoding="utf-8"?>
<ds:datastoreItem xmlns:ds="http://schemas.openxmlformats.org/officeDocument/2006/customXml" ds:itemID="{A1934D3C-4C68-4578-A3A7-04026A21A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1d9019-59be-4904-81b8-1f43d16efe5b"/>
    <ds:schemaRef ds:uri="58d9c08c-e9c8-4023-bb33-a723566a1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5291B2-34F2-41B9-BEEA-0F46983D18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6E60FF-7047-48B5-B951-8D23701E1338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f2485c5-049c-4526-b553-67a02114a6ae"/>
    <ds:schemaRef ds:uri="f14d65ee-9c25-44f9-9d9d-2a95058a7dd7"/>
    <ds:schemaRef ds:uri="http://schemas.microsoft.com/sharepoint/v3"/>
    <ds:schemaRef ds:uri="http://purl.org/dc/terms/"/>
    <ds:schemaRef ds:uri="dd1d9019-59be-4904-81b8-1f43d16efe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</TotalTime>
  <Words>849</Words>
  <Application>Microsoft Macintosh PowerPoint</Application>
  <PresentationFormat>Custom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>Valley Children's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Isaura Macias</dc:creator>
  <cp:lastModifiedBy>Melissa K</cp:lastModifiedBy>
  <cp:revision>70</cp:revision>
  <dcterms:created xsi:type="dcterms:W3CDTF">2021-07-07T16:39:39Z</dcterms:created>
  <dcterms:modified xsi:type="dcterms:W3CDTF">2025-07-18T06:36:34Z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0x0101007B8059402FE43C4383F900A88E94718A</vt:lpwstr>
  </property>
  <property fmtid="{D5CDD505-2E9C-101B-9397-08002B2CF9AE}" pid="3" name="_dlc_DocIdItemGuid">
    <vt:lpwstr>e6bfaecb-2fdb-4d27-bdc4-68760143bf8d</vt:lpwstr>
  </property>
</Properties>
</file>