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3" r:id="rId5"/>
    <p:sldId id="269" r:id="rId6"/>
    <p:sldId id="272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A2309D-275B-C73E-248D-73A8E561C6FA}" v="31" dt="2025-07-13T18:13:54.099"/>
    <p1510:client id="{D01B94E7-BFDB-9F19-2788-20D160E1BDF3}" v="79" dt="2025-07-13T20:47:33.1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3" d="100"/>
          <a:sy n="63" d="100"/>
        </p:scale>
        <p:origin x="30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kootenaihealth.sharepoint.com/sites/NursingDivision/CNE/TeamResources/InService%20%20Resource%20Library/BLS%20Mock%20Codes%202024/BLS%20Data%20Tracking/Mariah's%20Data%202024/BLS%20Mock%20Code%20Activity%20-%20Cop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kootenaihealth.sharepoint.com/sites/NursingDivision/CNE/TeamResources/InService%20%20Resource%20Library/BLS%20Mock%20Codes%202024/BLS%20Data%20Tracking/Mariah's%20Data%202024/BLS%20Mock%20Code%20Activity%20-%20Cop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kootenaihealth-my.sharepoint.com/personal/skolsen_kh_org/Documents/BLS%20Mock%20Code%20Evalua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kootenaihealth-my.sharepoint.com/personal/skolsen_kh_org/Documents/BLS%20Mock%20Code%20Evaluat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kootenaihealth-my.sharepoint.com/personal/skolsen_kh_org/Documents/BLS%20Mock%20Code%20Evaluatio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kootenaihealth-my.sharepoint.com/personal/skolsen_kh_org/Documents/BLS%20Mock%20Code%20Evaluatio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[BLS Mock Code Activity - Copy.xlsx]Sheet1!PivotTable5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Participants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5400"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rgbClr val="161616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1"/>
          <c:showVal val="1"/>
          <c:showCatName val="0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3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4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5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6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7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8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9"/>
        <c:spPr>
          <a:solidFill>
            <a:schemeClr val="accent1"/>
          </a:solidFill>
          <a:ln w="25400"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rgbClr val="161616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1"/>
          <c:showVal val="1"/>
          <c:showCatName val="0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11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12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13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14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15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16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17"/>
        <c:spPr>
          <a:solidFill>
            <a:schemeClr val="accent1"/>
          </a:solidFill>
          <a:ln w="25400"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rgbClr val="161616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1"/>
          <c:showVal val="1"/>
          <c:showCatName val="0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19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20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21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22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23"/>
        <c:spPr>
          <a:solidFill>
            <a:schemeClr val="accent1"/>
          </a:solidFill>
          <a:ln w="25400">
            <a:noFill/>
          </a:ln>
          <a:effectLst/>
        </c:spPr>
      </c:pivotFmt>
      <c:pivotFmt>
        <c:idx val="24"/>
        <c:spPr>
          <a:solidFill>
            <a:schemeClr val="accent1"/>
          </a:solidFill>
          <a:ln w="25400">
            <a:noFill/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Sheet1!$B$2</c:f>
              <c:strCache>
                <c:ptCount val="1"/>
                <c:pt idx="0">
                  <c:v>Total</c:v>
                </c:pt>
              </c:strCache>
            </c:strRef>
          </c:tx>
          <c:spPr>
            <a:ln w="25400"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BF9-4792-A00F-C1BC2015E19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BF9-4792-A00F-C1BC2015E19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BF9-4792-A00F-C1BC2015E19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BF9-4792-A00F-C1BC2015E19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BF9-4792-A00F-C1BC2015E19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BF9-4792-A00F-C1BC2015E19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BF9-4792-A00F-C1BC2015E19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161616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Sheet1!$A$3:$A$9</c:f>
              <c:strCache>
                <c:ptCount val="7"/>
                <c:pt idx="0">
                  <c:v>RN</c:v>
                </c:pt>
                <c:pt idx="1">
                  <c:v>NRT RNS</c:v>
                </c:pt>
                <c:pt idx="2">
                  <c:v>CNAs</c:v>
                </c:pt>
                <c:pt idx="3">
                  <c:v>NRT CNAs</c:v>
                </c:pt>
                <c:pt idx="4">
                  <c:v>HUCS</c:v>
                </c:pt>
                <c:pt idx="5">
                  <c:v>STUDENTS</c:v>
                </c:pt>
                <c:pt idx="6">
                  <c:v>Others</c:v>
                </c:pt>
              </c:strCache>
            </c:strRef>
          </c:cat>
          <c:val>
            <c:numRef>
              <c:f>Sheet1!$B$3:$B$9</c:f>
              <c:numCache>
                <c:formatCode>General</c:formatCode>
                <c:ptCount val="7"/>
                <c:pt idx="0">
                  <c:v>297</c:v>
                </c:pt>
                <c:pt idx="1">
                  <c:v>9</c:v>
                </c:pt>
                <c:pt idx="2">
                  <c:v>60</c:v>
                </c:pt>
                <c:pt idx="3">
                  <c:v>3</c:v>
                </c:pt>
                <c:pt idx="4">
                  <c:v>14</c:v>
                </c:pt>
                <c:pt idx="5">
                  <c:v>16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BF9-4792-A00F-C1BC2015E1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[BLS Mock Code Activity - Copy.xlsx]Sheet2!PivotTable6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164 Mock Codes Completed from April - December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circle"/>
          <c:size val="5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rgbClr val="0D0D0D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1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rgbClr val="0D0D0D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1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rgbClr val="0D0D0D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1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Sheet2!$B$2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B17-4E21-97A7-B399ADDEC51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B17-4E21-97A7-B399ADDEC51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B17-4E21-97A7-B399ADDEC51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B17-4E21-97A7-B399ADDEC51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B17-4E21-97A7-B399ADDEC51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B17-4E21-97A7-B399ADDEC51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B17-4E21-97A7-B399ADDEC51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B17-4E21-97A7-B399ADDEC51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D0D0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Sheet2!$A$3:$A$11</c:f>
              <c:strCache>
                <c:ptCount val="8"/>
                <c:pt idx="0">
                  <c:v>1N</c:v>
                </c:pt>
                <c:pt idx="1">
                  <c:v>2E</c:v>
                </c:pt>
                <c:pt idx="2">
                  <c:v>2S</c:v>
                </c:pt>
                <c:pt idx="3">
                  <c:v>3E</c:v>
                </c:pt>
                <c:pt idx="4">
                  <c:v>3N</c:v>
                </c:pt>
                <c:pt idx="5">
                  <c:v>ICU</c:v>
                </c:pt>
                <c:pt idx="6">
                  <c:v>PCU</c:v>
                </c:pt>
                <c:pt idx="7">
                  <c:v>(blank)</c:v>
                </c:pt>
              </c:strCache>
            </c:strRef>
          </c:cat>
          <c:val>
            <c:numRef>
              <c:f>Sheet2!$B$3:$B$11</c:f>
              <c:numCache>
                <c:formatCode>General</c:formatCode>
                <c:ptCount val="8"/>
                <c:pt idx="0">
                  <c:v>23</c:v>
                </c:pt>
                <c:pt idx="1">
                  <c:v>13</c:v>
                </c:pt>
                <c:pt idx="2">
                  <c:v>18</c:v>
                </c:pt>
                <c:pt idx="3">
                  <c:v>23</c:v>
                </c:pt>
                <c:pt idx="4">
                  <c:v>24</c:v>
                </c:pt>
                <c:pt idx="5">
                  <c:v>21</c:v>
                </c:pt>
                <c:pt idx="6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B17-4E21-97A7-B399ADDEC5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[BLS Mock Code Evaluation.xlsx]Sheet2!PivotTable2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Knowledge/Skill Before Activity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Sheet2!$B$12:$B$13</c:f>
              <c:strCache>
                <c:ptCount val="1"/>
                <c:pt idx="0">
                  <c:v>Advanced - I could teach someone this skill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Sheet2!$A$14:$A$24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Jul</c:v>
                </c:pt>
                <c:pt idx="6">
                  <c:v>Aug</c:v>
                </c:pt>
                <c:pt idx="7">
                  <c:v>Sep</c:v>
                </c:pt>
                <c:pt idx="8">
                  <c:v>Oct</c:v>
                </c:pt>
                <c:pt idx="9">
                  <c:v>Dec</c:v>
                </c:pt>
              </c:strCache>
            </c:strRef>
          </c:cat>
          <c:val>
            <c:numRef>
              <c:f>Sheet2!$B$14:$B$24</c:f>
              <c:numCache>
                <c:formatCode>General</c:formatCode>
                <c:ptCount val="10"/>
                <c:pt idx="0">
                  <c:v>3</c:v>
                </c:pt>
                <c:pt idx="1">
                  <c:v>1</c:v>
                </c:pt>
                <c:pt idx="2">
                  <c:v>5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7</c:v>
                </c:pt>
                <c:pt idx="8">
                  <c:v>4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8D-4E42-84C3-08F099C8DD11}"/>
            </c:ext>
          </c:extLst>
        </c:ser>
        <c:ser>
          <c:idx val="1"/>
          <c:order val="1"/>
          <c:tx>
            <c:strRef>
              <c:f>Sheet2!$C$12:$C$13</c:f>
              <c:strCache>
                <c:ptCount val="1"/>
                <c:pt idx="0">
                  <c:v>Basic - I would need prompting or assistance 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Sheet2!$A$14:$A$24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Jul</c:v>
                </c:pt>
                <c:pt idx="6">
                  <c:v>Aug</c:v>
                </c:pt>
                <c:pt idx="7">
                  <c:v>Sep</c:v>
                </c:pt>
                <c:pt idx="8">
                  <c:v>Oct</c:v>
                </c:pt>
                <c:pt idx="9">
                  <c:v>Dec</c:v>
                </c:pt>
              </c:strCache>
            </c:strRef>
          </c:cat>
          <c:val>
            <c:numRef>
              <c:f>Sheet2!$C$14:$C$24</c:f>
              <c:numCache>
                <c:formatCode>General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21</c:v>
                </c:pt>
                <c:pt idx="3">
                  <c:v>36</c:v>
                </c:pt>
                <c:pt idx="4">
                  <c:v>12</c:v>
                </c:pt>
                <c:pt idx="5">
                  <c:v>8</c:v>
                </c:pt>
                <c:pt idx="6">
                  <c:v>10</c:v>
                </c:pt>
                <c:pt idx="7">
                  <c:v>18</c:v>
                </c:pt>
                <c:pt idx="8">
                  <c:v>9</c:v>
                </c:pt>
                <c:pt idx="9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8D-4E42-84C3-08F099C8DD11}"/>
            </c:ext>
          </c:extLst>
        </c:ser>
        <c:ser>
          <c:idx val="2"/>
          <c:order val="2"/>
          <c:tx>
            <c:strRef>
              <c:f>Sheet2!$D$12:$D$13</c:f>
              <c:strCache>
                <c:ptCount val="1"/>
                <c:pt idx="0">
                  <c:v>Intermediate - I could perform independently 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Sheet2!$A$14:$A$24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Jul</c:v>
                </c:pt>
                <c:pt idx="6">
                  <c:v>Aug</c:v>
                </c:pt>
                <c:pt idx="7">
                  <c:v>Sep</c:v>
                </c:pt>
                <c:pt idx="8">
                  <c:v>Oct</c:v>
                </c:pt>
                <c:pt idx="9">
                  <c:v>Dec</c:v>
                </c:pt>
              </c:strCache>
            </c:strRef>
          </c:cat>
          <c:val>
            <c:numRef>
              <c:f>Sheet2!$D$14:$D$24</c:f>
              <c:numCache>
                <c:formatCode>General</c:formatCode>
                <c:ptCount val="10"/>
                <c:pt idx="0">
                  <c:v>6</c:v>
                </c:pt>
                <c:pt idx="1">
                  <c:v>6</c:v>
                </c:pt>
                <c:pt idx="2">
                  <c:v>18</c:v>
                </c:pt>
                <c:pt idx="3">
                  <c:v>26</c:v>
                </c:pt>
                <c:pt idx="4">
                  <c:v>11</c:v>
                </c:pt>
                <c:pt idx="5">
                  <c:v>6</c:v>
                </c:pt>
                <c:pt idx="6">
                  <c:v>13</c:v>
                </c:pt>
                <c:pt idx="7">
                  <c:v>16</c:v>
                </c:pt>
                <c:pt idx="8">
                  <c:v>15</c:v>
                </c:pt>
                <c:pt idx="9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58D-4E42-84C3-08F099C8DD11}"/>
            </c:ext>
          </c:extLst>
        </c:ser>
        <c:ser>
          <c:idx val="3"/>
          <c:order val="3"/>
          <c:tx>
            <c:strRef>
              <c:f>Sheet2!$E$12:$E$13</c:f>
              <c:strCache>
                <c:ptCount val="1"/>
                <c:pt idx="0">
                  <c:v>No Knowledge 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Sheet2!$A$14:$A$24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Jul</c:v>
                </c:pt>
                <c:pt idx="6">
                  <c:v>Aug</c:v>
                </c:pt>
                <c:pt idx="7">
                  <c:v>Sep</c:v>
                </c:pt>
                <c:pt idx="8">
                  <c:v>Oct</c:v>
                </c:pt>
                <c:pt idx="9">
                  <c:v>Dec</c:v>
                </c:pt>
              </c:strCache>
            </c:strRef>
          </c:cat>
          <c:val>
            <c:numRef>
              <c:f>Sheet2!$E$14:$E$24</c:f>
              <c:numCache>
                <c:formatCode>General</c:formatCode>
                <c:ptCount val="10"/>
                <c:pt idx="2">
                  <c:v>1</c:v>
                </c:pt>
                <c:pt idx="3">
                  <c:v>1</c:v>
                </c:pt>
                <c:pt idx="7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58D-4E42-84C3-08F099C8DD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565511"/>
        <c:axId val="417710599"/>
      </c:lineChart>
      <c:catAx>
        <c:axId val="124565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7710599"/>
        <c:crosses val="autoZero"/>
        <c:auto val="1"/>
        <c:lblAlgn val="ctr"/>
        <c:lblOffset val="100"/>
        <c:noMultiLvlLbl val="0"/>
      </c:catAx>
      <c:valAx>
        <c:axId val="417710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565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[BLS Mock Code Evaluation.xlsx]Sheet2!PivotTable3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Knowledge/Skill After Activity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Sheet2!$B$42:$B$43</c:f>
              <c:strCache>
                <c:ptCount val="1"/>
                <c:pt idx="0">
                  <c:v>Advanced - I could teach someone this skill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Sheet2!$A$44:$A$55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Jul</c:v>
                </c:pt>
                <c:pt idx="6">
                  <c:v>Aug</c:v>
                </c:pt>
                <c:pt idx="7">
                  <c:v>Sep</c:v>
                </c:pt>
                <c:pt idx="8">
                  <c:v>Oct</c:v>
                </c:pt>
                <c:pt idx="9">
                  <c:v>Dec</c:v>
                </c:pt>
                <c:pt idx="10">
                  <c:v>Start time</c:v>
                </c:pt>
              </c:strCache>
            </c:strRef>
          </c:cat>
          <c:val>
            <c:numRef>
              <c:f>Sheet2!$B$44:$B$55</c:f>
              <c:numCache>
                <c:formatCode>General</c:formatCode>
                <c:ptCount val="11"/>
                <c:pt idx="0">
                  <c:v>4</c:v>
                </c:pt>
                <c:pt idx="1">
                  <c:v>4</c:v>
                </c:pt>
                <c:pt idx="2">
                  <c:v>12</c:v>
                </c:pt>
                <c:pt idx="3">
                  <c:v>12</c:v>
                </c:pt>
                <c:pt idx="4">
                  <c:v>5</c:v>
                </c:pt>
                <c:pt idx="5">
                  <c:v>1</c:v>
                </c:pt>
                <c:pt idx="6">
                  <c:v>10</c:v>
                </c:pt>
                <c:pt idx="7">
                  <c:v>14</c:v>
                </c:pt>
                <c:pt idx="8">
                  <c:v>10</c:v>
                </c:pt>
                <c:pt idx="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33D-4E78-8E39-736AE5822115}"/>
            </c:ext>
          </c:extLst>
        </c:ser>
        <c:ser>
          <c:idx val="1"/>
          <c:order val="1"/>
          <c:tx>
            <c:strRef>
              <c:f>Sheet2!$C$42:$C$43</c:f>
              <c:strCache>
                <c:ptCount val="1"/>
                <c:pt idx="0">
                  <c:v>Basic - I would need prompting or assistance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Sheet2!$A$44:$A$55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Jul</c:v>
                </c:pt>
                <c:pt idx="6">
                  <c:v>Aug</c:v>
                </c:pt>
                <c:pt idx="7">
                  <c:v>Sep</c:v>
                </c:pt>
                <c:pt idx="8">
                  <c:v>Oct</c:v>
                </c:pt>
                <c:pt idx="9">
                  <c:v>Dec</c:v>
                </c:pt>
                <c:pt idx="10">
                  <c:v>Start time</c:v>
                </c:pt>
              </c:strCache>
            </c:strRef>
          </c:cat>
          <c:val>
            <c:numRef>
              <c:f>Sheet2!$C$44:$C$55</c:f>
              <c:numCache>
                <c:formatCode>General</c:formatCode>
                <c:ptCount val="11"/>
                <c:pt idx="0">
                  <c:v>1</c:v>
                </c:pt>
                <c:pt idx="2">
                  <c:v>4</c:v>
                </c:pt>
                <c:pt idx="3">
                  <c:v>8</c:v>
                </c:pt>
                <c:pt idx="4">
                  <c:v>1</c:v>
                </c:pt>
                <c:pt idx="5">
                  <c:v>5</c:v>
                </c:pt>
                <c:pt idx="6">
                  <c:v>3</c:v>
                </c:pt>
                <c:pt idx="7">
                  <c:v>9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33D-4E78-8E39-736AE5822115}"/>
            </c:ext>
          </c:extLst>
        </c:ser>
        <c:ser>
          <c:idx val="2"/>
          <c:order val="2"/>
          <c:tx>
            <c:strRef>
              <c:f>Sheet2!$D$42:$D$43</c:f>
              <c:strCache>
                <c:ptCount val="1"/>
                <c:pt idx="0">
                  <c:v>Intermediate - I could perform independently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Sheet2!$A$44:$A$55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Jul</c:v>
                </c:pt>
                <c:pt idx="6">
                  <c:v>Aug</c:v>
                </c:pt>
                <c:pt idx="7">
                  <c:v>Sep</c:v>
                </c:pt>
                <c:pt idx="8">
                  <c:v>Oct</c:v>
                </c:pt>
                <c:pt idx="9">
                  <c:v>Dec</c:v>
                </c:pt>
                <c:pt idx="10">
                  <c:v>Start time</c:v>
                </c:pt>
              </c:strCache>
            </c:strRef>
          </c:cat>
          <c:val>
            <c:numRef>
              <c:f>Sheet2!$D$44:$D$55</c:f>
              <c:numCache>
                <c:formatCode>General</c:formatCode>
                <c:ptCount val="11"/>
                <c:pt idx="0">
                  <c:v>6</c:v>
                </c:pt>
                <c:pt idx="1">
                  <c:v>7</c:v>
                </c:pt>
                <c:pt idx="2">
                  <c:v>29</c:v>
                </c:pt>
                <c:pt idx="3">
                  <c:v>47</c:v>
                </c:pt>
                <c:pt idx="4">
                  <c:v>19</c:v>
                </c:pt>
                <c:pt idx="5">
                  <c:v>10</c:v>
                </c:pt>
                <c:pt idx="6">
                  <c:v>13</c:v>
                </c:pt>
                <c:pt idx="7">
                  <c:v>20</c:v>
                </c:pt>
                <c:pt idx="8">
                  <c:v>18</c:v>
                </c:pt>
                <c:pt idx="9">
                  <c:v>20</c:v>
                </c:pt>
                <c:pt idx="1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33D-4E78-8E39-736AE58221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7703303"/>
        <c:axId val="1027705351"/>
      </c:lineChart>
      <c:catAx>
        <c:axId val="1027703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705351"/>
        <c:crosses val="autoZero"/>
        <c:auto val="1"/>
        <c:lblAlgn val="ctr"/>
        <c:lblOffset val="100"/>
        <c:noMultiLvlLbl val="0"/>
      </c:catAx>
      <c:valAx>
        <c:axId val="10277053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7033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[BLS Mock Code Evaluation.xlsx]Confidence!PivotTable4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Confidence Before Activity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Confidence!$B$1:$B$2</c:f>
              <c:strCache>
                <c:ptCount val="1"/>
                <c:pt idx="0">
                  <c:v>Confident 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Confidence!$A$3:$A$14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Jul</c:v>
                </c:pt>
                <c:pt idx="6">
                  <c:v>Aug</c:v>
                </c:pt>
                <c:pt idx="7">
                  <c:v>Sep</c:v>
                </c:pt>
                <c:pt idx="8">
                  <c:v>Oct</c:v>
                </c:pt>
                <c:pt idx="9">
                  <c:v>Dec</c:v>
                </c:pt>
                <c:pt idx="10">
                  <c:v>Start time</c:v>
                </c:pt>
              </c:strCache>
            </c:strRef>
          </c:cat>
          <c:val>
            <c:numRef>
              <c:f>Confidence!$B$3:$B$14</c:f>
              <c:numCache>
                <c:formatCode>General</c:formatCode>
                <c:ptCount val="11"/>
                <c:pt idx="0">
                  <c:v>5</c:v>
                </c:pt>
                <c:pt idx="1">
                  <c:v>3</c:v>
                </c:pt>
                <c:pt idx="2">
                  <c:v>13</c:v>
                </c:pt>
                <c:pt idx="3">
                  <c:v>17</c:v>
                </c:pt>
                <c:pt idx="4">
                  <c:v>7</c:v>
                </c:pt>
                <c:pt idx="5">
                  <c:v>5</c:v>
                </c:pt>
                <c:pt idx="6">
                  <c:v>10</c:v>
                </c:pt>
                <c:pt idx="7">
                  <c:v>13</c:v>
                </c:pt>
                <c:pt idx="8">
                  <c:v>11</c:v>
                </c:pt>
                <c:pt idx="9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B3-45D1-A3FF-55628477D20B}"/>
            </c:ext>
          </c:extLst>
        </c:ser>
        <c:ser>
          <c:idx val="1"/>
          <c:order val="1"/>
          <c:tx>
            <c:strRef>
              <c:f>Confidence!$C$1:$C$2</c:f>
              <c:strCache>
                <c:ptCount val="1"/>
                <c:pt idx="0">
                  <c:v>Not Confident 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Confidence!$A$3:$A$14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Jul</c:v>
                </c:pt>
                <c:pt idx="6">
                  <c:v>Aug</c:v>
                </c:pt>
                <c:pt idx="7">
                  <c:v>Sep</c:v>
                </c:pt>
                <c:pt idx="8">
                  <c:v>Oct</c:v>
                </c:pt>
                <c:pt idx="9">
                  <c:v>Dec</c:v>
                </c:pt>
                <c:pt idx="10">
                  <c:v>Start time</c:v>
                </c:pt>
              </c:strCache>
            </c:strRef>
          </c:cat>
          <c:val>
            <c:numRef>
              <c:f>Confidence!$C$3:$C$14</c:f>
              <c:numCache>
                <c:formatCode>General</c:formatCode>
                <c:ptCount val="11"/>
                <c:pt idx="1">
                  <c:v>3</c:v>
                </c:pt>
                <c:pt idx="2">
                  <c:v>8</c:v>
                </c:pt>
                <c:pt idx="3">
                  <c:v>18</c:v>
                </c:pt>
                <c:pt idx="4">
                  <c:v>3</c:v>
                </c:pt>
                <c:pt idx="5">
                  <c:v>1</c:v>
                </c:pt>
                <c:pt idx="6">
                  <c:v>3</c:v>
                </c:pt>
                <c:pt idx="7">
                  <c:v>5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B3-45D1-A3FF-55628477D20B}"/>
            </c:ext>
          </c:extLst>
        </c:ser>
        <c:ser>
          <c:idx val="2"/>
          <c:order val="2"/>
          <c:tx>
            <c:strRef>
              <c:f>Confidence!$D$1:$D$2</c:f>
              <c:strCache>
                <c:ptCount val="1"/>
                <c:pt idx="0">
                  <c:v>Somewhat Confident 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Confidence!$A$3:$A$14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Jul</c:v>
                </c:pt>
                <c:pt idx="6">
                  <c:v>Aug</c:v>
                </c:pt>
                <c:pt idx="7">
                  <c:v>Sep</c:v>
                </c:pt>
                <c:pt idx="8">
                  <c:v>Oct</c:v>
                </c:pt>
                <c:pt idx="9">
                  <c:v>Dec</c:v>
                </c:pt>
                <c:pt idx="10">
                  <c:v>Start time</c:v>
                </c:pt>
              </c:strCache>
            </c:strRef>
          </c:cat>
          <c:val>
            <c:numRef>
              <c:f>Confidence!$D$3:$D$14</c:f>
              <c:numCache>
                <c:formatCode>General</c:formatCode>
                <c:ptCount val="11"/>
                <c:pt idx="0">
                  <c:v>3</c:v>
                </c:pt>
                <c:pt idx="1">
                  <c:v>4</c:v>
                </c:pt>
                <c:pt idx="2">
                  <c:v>20</c:v>
                </c:pt>
                <c:pt idx="3">
                  <c:v>27</c:v>
                </c:pt>
                <c:pt idx="4">
                  <c:v>12</c:v>
                </c:pt>
                <c:pt idx="5">
                  <c:v>9</c:v>
                </c:pt>
                <c:pt idx="6">
                  <c:v>11</c:v>
                </c:pt>
                <c:pt idx="7">
                  <c:v>19</c:v>
                </c:pt>
                <c:pt idx="8">
                  <c:v>13</c:v>
                </c:pt>
                <c:pt idx="9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8B3-45D1-A3FF-55628477D20B}"/>
            </c:ext>
          </c:extLst>
        </c:ser>
        <c:ser>
          <c:idx val="3"/>
          <c:order val="3"/>
          <c:tx>
            <c:strRef>
              <c:f>Confidence!$E$1:$E$2</c:f>
              <c:strCache>
                <c:ptCount val="1"/>
                <c:pt idx="0">
                  <c:v>Very Confident 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Confidence!$A$3:$A$14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Jul</c:v>
                </c:pt>
                <c:pt idx="6">
                  <c:v>Aug</c:v>
                </c:pt>
                <c:pt idx="7">
                  <c:v>Sep</c:v>
                </c:pt>
                <c:pt idx="8">
                  <c:v>Oct</c:v>
                </c:pt>
                <c:pt idx="9">
                  <c:v>Dec</c:v>
                </c:pt>
                <c:pt idx="10">
                  <c:v>Start time</c:v>
                </c:pt>
              </c:strCache>
            </c:strRef>
          </c:cat>
          <c:val>
            <c:numRef>
              <c:f>Confidence!$E$3:$E$14</c:f>
              <c:numCache>
                <c:formatCode>General</c:formatCode>
                <c:ptCount val="11"/>
                <c:pt idx="0">
                  <c:v>3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3</c:v>
                </c:pt>
                <c:pt idx="5">
                  <c:v>1</c:v>
                </c:pt>
                <c:pt idx="6">
                  <c:v>2</c:v>
                </c:pt>
                <c:pt idx="7">
                  <c:v>6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8B3-45D1-A3FF-55628477D2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98766087"/>
        <c:axId val="1598899719"/>
      </c:lineChart>
      <c:catAx>
        <c:axId val="1598766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8899719"/>
        <c:crosses val="autoZero"/>
        <c:auto val="1"/>
        <c:lblAlgn val="ctr"/>
        <c:lblOffset val="100"/>
        <c:noMultiLvlLbl val="0"/>
      </c:catAx>
      <c:valAx>
        <c:axId val="15988997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8766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[BLS Mock Code Evaluation.xlsx]Confidence!PivotTable5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Confidence After Activity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Confidence!$B$17:$B$18</c:f>
              <c:strCache>
                <c:ptCount val="1"/>
                <c:pt idx="0">
                  <c:v>Confident 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Confidence!$A$19:$A$30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Jul</c:v>
                </c:pt>
                <c:pt idx="6">
                  <c:v>Aug</c:v>
                </c:pt>
                <c:pt idx="7">
                  <c:v>Sep</c:v>
                </c:pt>
                <c:pt idx="8">
                  <c:v>Oct</c:v>
                </c:pt>
                <c:pt idx="9">
                  <c:v>Dec</c:v>
                </c:pt>
                <c:pt idx="10">
                  <c:v>Start time</c:v>
                </c:pt>
              </c:strCache>
            </c:strRef>
          </c:cat>
          <c:val>
            <c:numRef>
              <c:f>Confidence!$B$19:$B$30</c:f>
              <c:numCache>
                <c:formatCode>General</c:formatCode>
                <c:ptCount val="11"/>
                <c:pt idx="0">
                  <c:v>6</c:v>
                </c:pt>
                <c:pt idx="1">
                  <c:v>7</c:v>
                </c:pt>
                <c:pt idx="2">
                  <c:v>21</c:v>
                </c:pt>
                <c:pt idx="3">
                  <c:v>35</c:v>
                </c:pt>
                <c:pt idx="4">
                  <c:v>13</c:v>
                </c:pt>
                <c:pt idx="5">
                  <c:v>8</c:v>
                </c:pt>
                <c:pt idx="6">
                  <c:v>14</c:v>
                </c:pt>
                <c:pt idx="7">
                  <c:v>24</c:v>
                </c:pt>
                <c:pt idx="8">
                  <c:v>15</c:v>
                </c:pt>
                <c:pt idx="9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ED-4FB1-BD4F-216D25FF764D}"/>
            </c:ext>
          </c:extLst>
        </c:ser>
        <c:ser>
          <c:idx val="1"/>
          <c:order val="1"/>
          <c:tx>
            <c:strRef>
              <c:f>Confidence!$C$17:$C$18</c:f>
              <c:strCache>
                <c:ptCount val="1"/>
                <c:pt idx="0">
                  <c:v>Not Confident 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Confidence!$A$19:$A$30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Jul</c:v>
                </c:pt>
                <c:pt idx="6">
                  <c:v>Aug</c:v>
                </c:pt>
                <c:pt idx="7">
                  <c:v>Sep</c:v>
                </c:pt>
                <c:pt idx="8">
                  <c:v>Oct</c:v>
                </c:pt>
                <c:pt idx="9">
                  <c:v>Dec</c:v>
                </c:pt>
                <c:pt idx="10">
                  <c:v>Start time</c:v>
                </c:pt>
              </c:strCache>
            </c:strRef>
          </c:cat>
          <c:val>
            <c:numRef>
              <c:f>Confidence!$C$19:$C$30</c:f>
              <c:numCache>
                <c:formatCode>General</c:formatCode>
                <c:ptCount val="11"/>
                <c:pt idx="3">
                  <c:v>1</c:v>
                </c:pt>
                <c:pt idx="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6ED-4FB1-BD4F-216D25FF764D}"/>
            </c:ext>
          </c:extLst>
        </c:ser>
        <c:ser>
          <c:idx val="2"/>
          <c:order val="2"/>
          <c:tx>
            <c:strRef>
              <c:f>Confidence!$D$17:$D$18</c:f>
              <c:strCache>
                <c:ptCount val="1"/>
                <c:pt idx="0">
                  <c:v>Somewhat Confident 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Confidence!$A$19:$A$30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Jul</c:v>
                </c:pt>
                <c:pt idx="6">
                  <c:v>Aug</c:v>
                </c:pt>
                <c:pt idx="7">
                  <c:v>Sep</c:v>
                </c:pt>
                <c:pt idx="8">
                  <c:v>Oct</c:v>
                </c:pt>
                <c:pt idx="9">
                  <c:v>Dec</c:v>
                </c:pt>
                <c:pt idx="10">
                  <c:v>Start time</c:v>
                </c:pt>
              </c:strCache>
            </c:strRef>
          </c:cat>
          <c:val>
            <c:numRef>
              <c:f>Confidence!$D$19:$D$30</c:f>
              <c:numCache>
                <c:formatCode>General</c:formatCode>
                <c:ptCount val="11"/>
                <c:pt idx="0">
                  <c:v>2</c:v>
                </c:pt>
                <c:pt idx="1">
                  <c:v>3</c:v>
                </c:pt>
                <c:pt idx="2">
                  <c:v>13</c:v>
                </c:pt>
                <c:pt idx="3">
                  <c:v>21</c:v>
                </c:pt>
                <c:pt idx="4">
                  <c:v>6</c:v>
                </c:pt>
                <c:pt idx="5">
                  <c:v>5</c:v>
                </c:pt>
                <c:pt idx="6">
                  <c:v>5</c:v>
                </c:pt>
                <c:pt idx="7">
                  <c:v>7</c:v>
                </c:pt>
                <c:pt idx="8">
                  <c:v>5</c:v>
                </c:pt>
                <c:pt idx="9">
                  <c:v>6</c:v>
                </c:pt>
                <c:pt idx="1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6ED-4FB1-BD4F-216D25FF764D}"/>
            </c:ext>
          </c:extLst>
        </c:ser>
        <c:ser>
          <c:idx val="3"/>
          <c:order val="3"/>
          <c:tx>
            <c:strRef>
              <c:f>Confidence!$E$17:$E$18</c:f>
              <c:strCache>
                <c:ptCount val="1"/>
                <c:pt idx="0">
                  <c:v>Very Confident 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Confidence!$A$19:$A$30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Jul</c:v>
                </c:pt>
                <c:pt idx="6">
                  <c:v>Aug</c:v>
                </c:pt>
                <c:pt idx="7">
                  <c:v>Sep</c:v>
                </c:pt>
                <c:pt idx="8">
                  <c:v>Oct</c:v>
                </c:pt>
                <c:pt idx="9">
                  <c:v>Dec</c:v>
                </c:pt>
                <c:pt idx="10">
                  <c:v>Start time</c:v>
                </c:pt>
              </c:strCache>
            </c:strRef>
          </c:cat>
          <c:val>
            <c:numRef>
              <c:f>Confidence!$E$19:$E$30</c:f>
              <c:numCache>
                <c:formatCode>General</c:formatCode>
                <c:ptCount val="11"/>
                <c:pt idx="0">
                  <c:v>3</c:v>
                </c:pt>
                <c:pt idx="1">
                  <c:v>1</c:v>
                </c:pt>
                <c:pt idx="2">
                  <c:v>11</c:v>
                </c:pt>
                <c:pt idx="3">
                  <c:v>10</c:v>
                </c:pt>
                <c:pt idx="4">
                  <c:v>6</c:v>
                </c:pt>
                <c:pt idx="5">
                  <c:v>3</c:v>
                </c:pt>
                <c:pt idx="6">
                  <c:v>6</c:v>
                </c:pt>
                <c:pt idx="7">
                  <c:v>12</c:v>
                </c:pt>
                <c:pt idx="8">
                  <c:v>8</c:v>
                </c:pt>
                <c:pt idx="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6ED-4FB1-BD4F-216D25FF76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0326152"/>
        <c:axId val="920328200"/>
      </c:lineChart>
      <c:catAx>
        <c:axId val="920326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0328200"/>
        <c:crosses val="autoZero"/>
        <c:auto val="1"/>
        <c:lblAlgn val="ctr"/>
        <c:lblOffset val="100"/>
        <c:noMultiLvlLbl val="0"/>
      </c:catAx>
      <c:valAx>
        <c:axId val="920328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0326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3699" y="1084717"/>
            <a:ext cx="11604097" cy="2967208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/>
              <a:t>BLS Mock Code Evaluation Data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1237" y="4712110"/>
            <a:ext cx="6766343" cy="103822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 dirty="0"/>
              <a:t>in collaboration with:</a:t>
            </a:r>
          </a:p>
          <a:p>
            <a:r>
              <a:rPr lang="en-US" sz="1800" dirty="0"/>
              <a:t>PCU &amp; Med Surg Leadership &amp; Code Blue Commitee </a:t>
            </a:r>
          </a:p>
          <a:p>
            <a:endParaRPr lang="en-US" sz="1800" dirty="0"/>
          </a:p>
          <a:p>
            <a:endParaRPr lang="en-US" sz="1200" i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28F7DC3-B92C-1673-D3E3-86FF495B8BF7}"/>
              </a:ext>
            </a:extLst>
          </p:cNvPr>
          <p:cNvSpPr txBox="1">
            <a:spLocks/>
          </p:cNvSpPr>
          <p:nvPr/>
        </p:nvSpPr>
        <p:spPr>
          <a:xfrm>
            <a:off x="1248174" y="1822620"/>
            <a:ext cx="9151086" cy="420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>
                <a:latin typeface="Bradley Hand ITC" panose="03070402050302030203" pitchFamily="66" charset="0"/>
              </a:rPr>
              <a:t>Preceptor Resource Nurse Team Presents: </a:t>
            </a:r>
          </a:p>
        </p:txBody>
      </p:sp>
    </p:spTree>
    <p:extLst>
      <p:ext uri="{BB962C8B-B14F-4D97-AF65-F5344CB8AC3E}">
        <p14:creationId xmlns:p14="http://schemas.microsoft.com/office/powerpoint/2010/main" val="390623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7FFE52-5082-CE98-0C37-6AAEBAC7F3C0}"/>
              </a:ext>
            </a:extLst>
          </p:cNvPr>
          <p:cNvSpPr txBox="1"/>
          <p:nvPr/>
        </p:nvSpPr>
        <p:spPr>
          <a:xfrm>
            <a:off x="2630974" y="644931"/>
            <a:ext cx="649431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u="sng" dirty="0"/>
              <a:t>Timeline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B47314-3EE6-FAFB-944A-5C1972E1ED5D}"/>
              </a:ext>
            </a:extLst>
          </p:cNvPr>
          <p:cNvSpPr txBox="1"/>
          <p:nvPr/>
        </p:nvSpPr>
        <p:spPr>
          <a:xfrm>
            <a:off x="793841" y="1325612"/>
            <a:ext cx="11030819" cy="67403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Stakeholders met in January 2024 to discuss current gaps and a process for improving practice related to BLS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/>
              <a:t>Project outcome: Clinical staff within predesignated units will enhance their knowledge and skill related to code blue identification, initiation, and execution of the first two minutes.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/>
              <a:t>Evaluation of outcomes tracked through post activity survey and activity form 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/>
              <a:t>Organizational alignment: Safety &amp; Quality 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PCU piloted activity February 2024 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Expanded activity to Med Surg March 2024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Expanded activity to Critical Care nightshift only in August 2024, with the addition of basic rhythm recognition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r>
              <a:rPr lang="en-US" dirty="0"/>
              <a:t>The following slides depict number of individuals (based on roles) that have participated, initiation of CPR within 1 minute, and number of items completed on the activity form </a:t>
            </a:r>
          </a:p>
          <a:p>
            <a:r>
              <a:rPr lang="en-US" dirty="0"/>
              <a:t>(available upon request). </a:t>
            </a:r>
            <a:r>
              <a:rPr lang="en-US" i="1" dirty="0"/>
              <a:t>Note the spike in Sept/Oct which is correlated to the largest onboarding of nurse residents who were receiving initial training. 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643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7FFE52-5082-CE98-0C37-6AAEBAC7F3C0}"/>
              </a:ext>
            </a:extLst>
          </p:cNvPr>
          <p:cNvSpPr txBox="1"/>
          <p:nvPr/>
        </p:nvSpPr>
        <p:spPr>
          <a:xfrm>
            <a:off x="2425781" y="820139"/>
            <a:ext cx="649431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u="sng" dirty="0"/>
              <a:t>Demographics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99CF814-DBB0-4566-C640-4B6AC64650CA}"/>
              </a:ext>
            </a:extLst>
          </p:cNvPr>
          <p:cNvGraphicFramePr>
            <a:graphicFrameLocks/>
          </p:cNvGraphicFramePr>
          <p:nvPr/>
        </p:nvGraphicFramePr>
        <p:xfrm>
          <a:off x="797832" y="1594304"/>
          <a:ext cx="4553858" cy="3178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CE516F7-891F-5461-9125-009D443D3F87}"/>
              </a:ext>
            </a:extLst>
          </p:cNvPr>
          <p:cNvGraphicFramePr>
            <a:graphicFrameLocks/>
          </p:cNvGraphicFramePr>
          <p:nvPr/>
        </p:nvGraphicFramePr>
        <p:xfrm>
          <a:off x="5277531" y="1500414"/>
          <a:ext cx="5727246" cy="3266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F3C822B-C0A2-BBC1-9296-A733951D01A0}"/>
              </a:ext>
            </a:extLst>
          </p:cNvPr>
          <p:cNvSpPr txBox="1"/>
          <p:nvPr/>
        </p:nvSpPr>
        <p:spPr>
          <a:xfrm>
            <a:off x="6571098" y="4939557"/>
            <a:ext cx="3859480" cy="92333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Mock Codes Completed Per Shift:</a:t>
            </a:r>
          </a:p>
          <a:p>
            <a:r>
              <a:rPr lang="en-US" dirty="0"/>
              <a:t>75 – Days</a:t>
            </a:r>
          </a:p>
          <a:p>
            <a:r>
              <a:rPr lang="en-US" dirty="0"/>
              <a:t>89 - Nights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533AEE-2447-2518-E931-344FAFED222D}"/>
              </a:ext>
            </a:extLst>
          </p:cNvPr>
          <p:cNvSpPr txBox="1"/>
          <p:nvPr/>
        </p:nvSpPr>
        <p:spPr>
          <a:xfrm>
            <a:off x="1391007" y="5077439"/>
            <a:ext cx="3597452" cy="36933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/>
              <a:t>Total Number Participants: </a:t>
            </a:r>
            <a:r>
              <a:rPr lang="en-US" dirty="0"/>
              <a:t>401</a:t>
            </a:r>
          </a:p>
        </p:txBody>
      </p:sp>
    </p:spTree>
    <p:extLst>
      <p:ext uri="{BB962C8B-B14F-4D97-AF65-F5344CB8AC3E}">
        <p14:creationId xmlns:p14="http://schemas.microsoft.com/office/powerpoint/2010/main" val="5690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2396EA-57F0-514E-CA7F-669869737EF1}"/>
              </a:ext>
            </a:extLst>
          </p:cNvPr>
          <p:cNvSpPr txBox="1"/>
          <p:nvPr/>
        </p:nvSpPr>
        <p:spPr>
          <a:xfrm>
            <a:off x="2638019" y="642970"/>
            <a:ext cx="649431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u="sng"/>
              <a:t>SELF EVALUATION ON KNOWLEDGE/ SKILL 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2EED2E0D-1B65-A2A3-ACDF-209E8A5F3BF2}"/>
              </a:ext>
            </a:extLst>
          </p:cNvPr>
          <p:cNvGraphicFramePr>
            <a:graphicFrameLocks/>
          </p:cNvGraphicFramePr>
          <p:nvPr/>
        </p:nvGraphicFramePr>
        <p:xfrm>
          <a:off x="832837" y="989953"/>
          <a:ext cx="5262053" cy="4696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6F99E88-B513-DCA5-F0E3-7CA73ADC244B}"/>
              </a:ext>
              <a:ext uri="{147F2762-F138-4A5C-976F-8EAC2B608ADB}">
                <a16:predDERef xmlns:a16="http://schemas.microsoft.com/office/drawing/2014/main" pred="{2EED2E0D-1B65-A2A3-ACDF-209E8A5F3BF2}"/>
              </a:ext>
            </a:extLst>
          </p:cNvPr>
          <p:cNvGraphicFramePr>
            <a:graphicFrameLocks/>
          </p:cNvGraphicFramePr>
          <p:nvPr/>
        </p:nvGraphicFramePr>
        <p:xfrm>
          <a:off x="6338009" y="982556"/>
          <a:ext cx="4572000" cy="4740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7247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7FFE52-5082-CE98-0C37-6AAEBAC7F3C0}"/>
              </a:ext>
            </a:extLst>
          </p:cNvPr>
          <p:cNvSpPr txBox="1"/>
          <p:nvPr/>
        </p:nvSpPr>
        <p:spPr>
          <a:xfrm>
            <a:off x="2438272" y="687358"/>
            <a:ext cx="649431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u="sng"/>
              <a:t>SELF EVALUATION ON CONFIDENCE 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62E2F99-FB0C-1F90-EAB1-F66DCD012623}"/>
              </a:ext>
            </a:extLst>
          </p:cNvPr>
          <p:cNvGraphicFramePr>
            <a:graphicFrameLocks/>
          </p:cNvGraphicFramePr>
          <p:nvPr/>
        </p:nvGraphicFramePr>
        <p:xfrm>
          <a:off x="996611" y="1456030"/>
          <a:ext cx="4572000" cy="4437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0A843B6-FCC2-E1B5-3A66-A87B56390D2D}"/>
              </a:ext>
              <a:ext uri="{147F2762-F138-4A5C-976F-8EAC2B608ADB}">
                <a16:predDERef xmlns:a16="http://schemas.microsoft.com/office/drawing/2014/main" pred="{862E2F99-FB0C-1F90-EAB1-F66DCD012623}"/>
              </a:ext>
            </a:extLst>
          </p:cNvPr>
          <p:cNvGraphicFramePr>
            <a:graphicFrameLocks/>
          </p:cNvGraphicFramePr>
          <p:nvPr/>
        </p:nvGraphicFramePr>
        <p:xfrm>
          <a:off x="5797952" y="1271079"/>
          <a:ext cx="5319202" cy="4622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0931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4AF3A461C85049B5B9FD82A58B7BAC" ma:contentTypeVersion="13" ma:contentTypeDescription="Create a new document." ma:contentTypeScope="" ma:versionID="1f906e529188d7b8e0385792ef4d7aa8">
  <xsd:schema xmlns:xsd="http://www.w3.org/2001/XMLSchema" xmlns:xs="http://www.w3.org/2001/XMLSchema" xmlns:p="http://schemas.microsoft.com/office/2006/metadata/properties" xmlns:ns2="6a3cd6e1-d6e9-4ca0-b552-c8d5cb9e037e" xmlns:ns3="8327ecf7-687e-4f56-b7df-0e07640117af" targetNamespace="http://schemas.microsoft.com/office/2006/metadata/properties" ma:root="true" ma:fieldsID="901fc1d1e36908730550b2a3e424212b" ns2:_="" ns3:_="">
    <xsd:import namespace="6a3cd6e1-d6e9-4ca0-b552-c8d5cb9e037e"/>
    <xsd:import namespace="8327ecf7-687e-4f56-b7df-0e07640117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3cd6e1-d6e9-4ca0-b552-c8d5cb9e03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118b364c-38a2-47a1-aad6-f577d328c0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27ecf7-687e-4f56-b7df-0e07640117a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4ff9551-8ed5-4811-975f-e6efc0dd158b}" ma:internalName="TaxCatchAll" ma:showField="CatchAllData" ma:web="8327ecf7-687e-4f56-b7df-0e07640117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327ecf7-687e-4f56-b7df-0e07640117af" xsi:nil="true"/>
    <lcf76f155ced4ddcb4097134ff3c332f xmlns="6a3cd6e1-d6e9-4ca0-b552-c8d5cb9e037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5DC74A-8CEF-4E5B-9D8D-F2C8B497C3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3cd6e1-d6e9-4ca0-b552-c8d5cb9e037e"/>
    <ds:schemaRef ds:uri="8327ecf7-687e-4f56-b7df-0e07640117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8ED739-08DA-45B6-8DA8-7D77DE031E83}">
  <ds:schemaRefs>
    <ds:schemaRef ds:uri="http://schemas.microsoft.com/office/2006/metadata/properties"/>
    <ds:schemaRef ds:uri="http://schemas.microsoft.com/office/infopath/2007/PartnerControls"/>
    <ds:schemaRef ds:uri="8327ecf7-687e-4f56-b7df-0e07640117af"/>
    <ds:schemaRef ds:uri="6a3cd6e1-d6e9-4ca0-b552-c8d5cb9e037e"/>
  </ds:schemaRefs>
</ds:datastoreItem>
</file>

<file path=customXml/itemProps3.xml><?xml version="1.0" encoding="utf-8"?>
<ds:datastoreItem xmlns:ds="http://schemas.openxmlformats.org/officeDocument/2006/customXml" ds:itemID="{3297AA9A-31C4-4F23-9753-BD6358F142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234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Aptos Display</vt:lpstr>
      <vt:lpstr>Arial</vt:lpstr>
      <vt:lpstr>Bradley Hand ITC</vt:lpstr>
      <vt:lpstr>Calibri</vt:lpstr>
      <vt:lpstr>Courier New</vt:lpstr>
      <vt:lpstr>office theme</vt:lpstr>
      <vt:lpstr>BLS Mock Code Evaluation Data 2024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Olsen, Sara</dc:creator>
  <cp:lastModifiedBy>Olsen, Sara</cp:lastModifiedBy>
  <cp:revision>22</cp:revision>
  <dcterms:created xsi:type="dcterms:W3CDTF">2025-07-13T18:06:40Z</dcterms:created>
  <dcterms:modified xsi:type="dcterms:W3CDTF">2025-07-13T20:48:02Z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0x010100A64AF3A461C85049B5B9FD82A58B7BAC</vt:lpwstr>
  </property>
  <property fmtid="{D5CDD505-2E9C-101B-9397-08002B2CF9AE}" pid="3" name="MediaServiceImageTags">
    <vt:lpwstr/>
  </property>
</Properties>
</file>