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4"/>
  </p:notesMasterIdLst>
  <p:sldIdLst>
    <p:sldId id="357" r:id="rId2"/>
    <p:sldId id="3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8025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96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Percentage of events excluded by quarter</a:t>
            </a:r>
          </a:p>
        </c:rich>
      </c:tx>
      <c:layout>
        <c:manualLayout>
          <c:xMode val="edge"/>
          <c:yMode val="edge"/>
          <c:x val="0.2920436968222252"/>
          <c:y val="1.886792452830188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Percentage of events excluded by quarter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Q1-2023</c:v>
                </c:pt>
                <c:pt idx="1">
                  <c:v>Q2-2023</c:v>
                </c:pt>
                <c:pt idx="2">
                  <c:v>Q3-2023</c:v>
                </c:pt>
                <c:pt idx="3">
                  <c:v>Q4-2023</c:v>
                </c:pt>
                <c:pt idx="4">
                  <c:v>Q1-2024</c:v>
                </c:pt>
                <c:pt idx="5">
                  <c:v>Q2-2024</c:v>
                </c:pt>
                <c:pt idx="6">
                  <c:v>Q3-2024</c:v>
                </c:pt>
                <c:pt idx="7">
                  <c:v>Q4-2024</c:v>
                </c:pt>
              </c:strCache>
            </c:strRef>
          </c:cat>
          <c:val>
            <c:numRef>
              <c:f>Sheet1!$B$2:$B$9</c:f>
              <c:numCache>
                <c:formatCode>0%</c:formatCode>
                <c:ptCount val="8"/>
                <c:pt idx="0">
                  <c:v>0.28000000000000003</c:v>
                </c:pt>
                <c:pt idx="1">
                  <c:v>0.3</c:v>
                </c:pt>
                <c:pt idx="2">
                  <c:v>0.48</c:v>
                </c:pt>
                <c:pt idx="3">
                  <c:v>0.28999999999999998</c:v>
                </c:pt>
                <c:pt idx="4">
                  <c:v>0.35</c:v>
                </c:pt>
                <c:pt idx="5">
                  <c:v>0.18</c:v>
                </c:pt>
                <c:pt idx="6">
                  <c:v>0.05</c:v>
                </c:pt>
                <c:pt idx="7">
                  <c:v>0.1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04D4-4629-8650-CA6C59F175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676256848"/>
        <c:axId val="1676235248"/>
      </c:lineChart>
      <c:catAx>
        <c:axId val="16762568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235248"/>
        <c:crosses val="autoZero"/>
        <c:auto val="1"/>
        <c:lblAlgn val="ctr"/>
        <c:lblOffset val="100"/>
        <c:noMultiLvlLbl val="0"/>
      </c:catAx>
      <c:valAx>
        <c:axId val="16762352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2568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dirty="0"/>
              <a:t>RRT events captured per quarter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RRT events per quarter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Sheet1!$A$2:$A$9</c:f>
              <c:strCache>
                <c:ptCount val="8"/>
                <c:pt idx="0">
                  <c:v>Q1-23</c:v>
                </c:pt>
                <c:pt idx="1">
                  <c:v>Q2-23</c:v>
                </c:pt>
                <c:pt idx="2">
                  <c:v>Q3-23</c:v>
                </c:pt>
                <c:pt idx="3">
                  <c:v>Q4-23</c:v>
                </c:pt>
                <c:pt idx="4">
                  <c:v>Q1-24</c:v>
                </c:pt>
                <c:pt idx="5">
                  <c:v>Q2-24</c:v>
                </c:pt>
                <c:pt idx="6">
                  <c:v>Q3-24</c:v>
                </c:pt>
                <c:pt idx="7">
                  <c:v>Q4-24</c:v>
                </c:pt>
              </c:strCache>
            </c:strRef>
          </c:cat>
          <c:val>
            <c:numRef>
              <c:f>Sheet1!$B$2:$B$9</c:f>
              <c:numCache>
                <c:formatCode>General</c:formatCode>
                <c:ptCount val="8"/>
                <c:pt idx="0">
                  <c:v>74</c:v>
                </c:pt>
                <c:pt idx="1">
                  <c:v>64</c:v>
                </c:pt>
                <c:pt idx="2">
                  <c:v>104</c:v>
                </c:pt>
                <c:pt idx="3">
                  <c:v>123</c:v>
                </c:pt>
                <c:pt idx="4">
                  <c:v>157</c:v>
                </c:pt>
                <c:pt idx="5">
                  <c:v>163</c:v>
                </c:pt>
                <c:pt idx="6">
                  <c:v>171</c:v>
                </c:pt>
                <c:pt idx="7">
                  <c:v>146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519-4EEA-AE96-CD3D7313E8E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676146448"/>
        <c:axId val="1676146928"/>
      </c:barChart>
      <c:catAx>
        <c:axId val="16761464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146928"/>
        <c:crosses val="autoZero"/>
        <c:auto val="1"/>
        <c:lblAlgn val="ctr"/>
        <c:lblOffset val="100"/>
        <c:noMultiLvlLbl val="0"/>
      </c:catAx>
      <c:valAx>
        <c:axId val="167614692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6761464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BB3A4B7-C722-4451-BAF4-49AC2ED1A488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E091AA-22A4-4B01-AA56-4D7E021DD6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24663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7E091AA-22A4-4B01-AA56-4D7E021DD6FA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94180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accent1"/>
          </a:solidFill>
          <a:ln w="1270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09980" y="882376"/>
            <a:ext cx="9966960" cy="2926080"/>
          </a:xfrm>
        </p:spPr>
        <p:txBody>
          <a:bodyPr anchor="b">
            <a:normAutofit/>
          </a:bodyPr>
          <a:lstStyle>
            <a:lvl1pPr algn="ctr">
              <a:lnSpc>
                <a:spcPct val="85000"/>
              </a:lnSpc>
              <a:defRPr sz="7200" b="1" cap="all" baseline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09530" y="3869634"/>
            <a:ext cx="8767860" cy="1388165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rgbClr val="FFFFFF"/>
                </a:solidFill>
              </a:defRPr>
            </a:lvl1pPr>
            <a:lvl2pPr marL="457200" indent="0" algn="ctr">
              <a:buNone/>
              <a:defRPr sz="2200"/>
            </a:lvl2pPr>
            <a:lvl3pPr marL="914400" indent="0" algn="ctr">
              <a:buNone/>
              <a:defRPr sz="22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>
            <a:off x="1978660" y="3733800"/>
            <a:ext cx="8229601" cy="0"/>
          </a:xfrm>
          <a:prstGeom prst="line">
            <a:avLst/>
          </a:prstGeom>
          <a:ln>
            <a:solidFill>
              <a:srgbClr val="FFFF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68327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8353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762000"/>
            <a:ext cx="2324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3000" y="762000"/>
            <a:ext cx="74295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5386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47261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06424" y="1173575"/>
            <a:ext cx="9966960" cy="2926080"/>
          </a:xfrm>
        </p:spPr>
        <p:txBody>
          <a:bodyPr anchor="b">
            <a:noAutofit/>
          </a:bodyPr>
          <a:lstStyle>
            <a:lvl1pPr algn="ctr">
              <a:lnSpc>
                <a:spcPct val="85000"/>
              </a:lnSpc>
              <a:defRPr sz="7200" b="0" cap="all" baseline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709928" y="4154520"/>
            <a:ext cx="8769096" cy="1363806"/>
          </a:xfrm>
        </p:spPr>
        <p:txBody>
          <a:bodyPr anchor="t">
            <a:normAutofit/>
          </a:bodyPr>
          <a:lstStyle>
            <a:lvl1pPr marL="0" indent="0" algn="ctr">
              <a:buNone/>
              <a:defRPr sz="2200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>
            <a:off x="1981200" y="4020408"/>
            <a:ext cx="8229601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42001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3000" y="2057399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67612" y="2057400"/>
            <a:ext cx="4754880" cy="40233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7384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01511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3000" y="2721483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69173" y="1999032"/>
            <a:ext cx="4754880" cy="777240"/>
          </a:xfrm>
        </p:spPr>
        <p:txBody>
          <a:bodyPr anchor="ctr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69173" y="2719322"/>
            <a:ext cx="4754880" cy="33832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79279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132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61586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52159" y="1097280"/>
            <a:ext cx="5212080" cy="46634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301752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80237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3000" y="1097280"/>
            <a:ext cx="3931920" cy="1737360"/>
          </a:xfrm>
        </p:spPr>
        <p:txBody>
          <a:bodyPr anchor="b">
            <a:noAutofit/>
          </a:bodyPr>
          <a:lstStyle>
            <a:lvl1pPr>
              <a:lnSpc>
                <a:spcPct val="90000"/>
              </a:lnSpc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13248" y="1069847"/>
            <a:ext cx="6099048" cy="4800600"/>
          </a:xfrm>
        </p:spPr>
        <p:txBody>
          <a:bodyPr lIns="274320" tIns="182880" anchor="t">
            <a:normAutofit/>
          </a:bodyPr>
          <a:lstStyle>
            <a:lvl1pPr marL="0" indent="0">
              <a:buNone/>
              <a:defRPr sz="28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3000" y="2834640"/>
            <a:ext cx="3931920" cy="2880360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1000"/>
              </a:spcBef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59697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231140" y="243840"/>
            <a:ext cx="11724640" cy="6377939"/>
          </a:xfrm>
          <a:prstGeom prst="rect">
            <a:avLst/>
          </a:prstGeom>
          <a:solidFill>
            <a:schemeClr val="bg1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3000" y="609600"/>
            <a:ext cx="9875520" cy="13563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2057400"/>
            <a:ext cx="9872871" cy="4038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142996" y="6223828"/>
            <a:ext cx="23290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accent1"/>
                </a:solidFill>
              </a:defRPr>
            </a:lvl1pPr>
          </a:lstStyle>
          <a:p>
            <a:fld id="{D0D99DD7-0DAA-4373-A2BE-66CE0E549582}" type="datetimeFigureOut">
              <a:rPr lang="en-US" smtClean="0"/>
              <a:t>7/11/2025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949148" y="6223828"/>
            <a:ext cx="471777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accent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329530" y="6223828"/>
            <a:ext cx="170621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fld id="{DD27BEDF-3555-4464-A96C-329A13552C9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2300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182880" algn="l" defTabSz="914400" rtl="0" eaLnBrk="1" latinLnBrk="0" hangingPunct="1">
        <a:lnSpc>
          <a:spcPct val="90000"/>
        </a:lnSpc>
        <a:spcBef>
          <a:spcPts val="1400"/>
        </a:spcBef>
        <a:buClr>
          <a:schemeClr val="accent1"/>
        </a:buClr>
        <a:buSzPct val="80000"/>
        <a:buFont typeface="Corbel" pitchFamily="34" charset="0"/>
        <a:buChar char="•"/>
        <a:defRPr sz="2200" kern="1200">
          <a:solidFill>
            <a:schemeClr val="accent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2000" kern="1200">
          <a:solidFill>
            <a:schemeClr val="accent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8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SzPct val="80000"/>
        <a:buFont typeface="Corbel" pitchFamily="34" charset="0"/>
        <a:buChar char="•"/>
        <a:defRPr sz="1600" kern="1200">
          <a:solidFill>
            <a:schemeClr val="accent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E9EAF4-643D-CDE3-88F3-4FC6371D32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z="4400" b="0" i="0" u="none" strike="noStrike" kern="1200" cap="none" spc="0" normalizeH="0" baseline="0" noProof="0" dirty="0">
                <a:ln>
                  <a:noFill/>
                </a:ln>
                <a:solidFill>
                  <a:srgbClr val="1CADE4"/>
                </a:solidFill>
                <a:effectLst/>
                <a:uLnTx/>
                <a:uFillTx/>
                <a:latin typeface="Corbel" panose="020B0503020204020204"/>
                <a:ea typeface="+mj-ea"/>
                <a:cs typeface="+mj-cs"/>
              </a:rPr>
              <a:t>Excluded from Rhythm Data 2023-2024</a:t>
            </a:r>
            <a:endParaRPr lang="en-US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24BA3AB-26A2-62E4-54BB-579EDEB45C2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07671013"/>
              </p:ext>
            </p:extLst>
          </p:nvPr>
        </p:nvGraphicFramePr>
        <p:xfrm>
          <a:off x="1173480" y="1755458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C599BE55-DB95-538E-C60D-80ED2ADC1353}"/>
              </a:ext>
            </a:extLst>
          </p:cNvPr>
          <p:cNvCxnSpPr/>
          <p:nvPr/>
        </p:nvCxnSpPr>
        <p:spPr>
          <a:xfrm>
            <a:off x="7305675" y="2305050"/>
            <a:ext cx="0" cy="280035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>
            <a:extLst>
              <a:ext uri="{FF2B5EF4-FFF2-40B4-BE49-F238E27FC236}">
                <a16:creationId xmlns:a16="http://schemas.microsoft.com/office/drawing/2014/main" id="{CAFCBFE0-F0CC-A9D5-F8B9-E6B71640416E}"/>
              </a:ext>
            </a:extLst>
          </p:cNvPr>
          <p:cNvSpPr txBox="1"/>
          <p:nvPr/>
        </p:nvSpPr>
        <p:spPr>
          <a:xfrm>
            <a:off x="5260560" y="5794058"/>
            <a:ext cx="67389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This displays the percentage of events from 2023, in parenthesis and prior to the first Medical Alert </a:t>
            </a: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orbel" panose="020B0503020204020204"/>
                <a:ea typeface="+mn-ea"/>
                <a:cs typeface="+mn-cs"/>
              </a:rPr>
              <a:t>Readiness class, versus 2024 that were excluded from rhythm data due to incomplete or partial charting. 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A78967-3C1E-B460-B3D1-9F4F3513C88C}"/>
              </a:ext>
            </a:extLst>
          </p:cNvPr>
          <p:cNvSpPr txBox="1"/>
          <p:nvPr/>
        </p:nvSpPr>
        <p:spPr>
          <a:xfrm>
            <a:off x="7305675" y="2349817"/>
            <a:ext cx="104868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900" dirty="0"/>
              <a:t>First M.A.R. class, </a:t>
            </a:r>
          </a:p>
          <a:p>
            <a:r>
              <a:rPr lang="en-US" sz="900" dirty="0"/>
              <a:t>March 2024</a:t>
            </a:r>
          </a:p>
        </p:txBody>
      </p:sp>
    </p:spTree>
    <p:extLst>
      <p:ext uri="{BB962C8B-B14F-4D97-AF65-F5344CB8AC3E}">
        <p14:creationId xmlns:p14="http://schemas.microsoft.com/office/powerpoint/2010/main" val="10892896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BC7710-7D0E-11B6-A22F-ED7DB2BE55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RRT Events by Quarter 2023-2024 </a:t>
            </a: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B26C0754-514B-EAAD-CB0B-DF63BF0B2991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6243764"/>
              </p:ext>
            </p:extLst>
          </p:nvPr>
        </p:nvGraphicFramePr>
        <p:xfrm>
          <a:off x="1143000" y="1965960"/>
          <a:ext cx="9872663" cy="4038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4DDAD205-2DC6-C7B6-06EA-EC903A1047C7}"/>
              </a:ext>
            </a:extLst>
          </p:cNvPr>
          <p:cNvSpPr txBox="1"/>
          <p:nvPr/>
        </p:nvSpPr>
        <p:spPr>
          <a:xfrm>
            <a:off x="5518985" y="6017567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/>
              <a:t>363 total RRT events were captured in 2023 versus 638 events captured in 2024 after the first M.A.R. class</a:t>
            </a:r>
            <a:r>
              <a:rPr lang="en-US" sz="11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150217009"/>
      </p:ext>
    </p:extLst>
  </p:cSld>
  <p:clrMapOvr>
    <a:masterClrMapping/>
  </p:clrMapOvr>
</p:sld>
</file>

<file path=ppt/theme/theme1.xml><?xml version="1.0" encoding="utf-8"?>
<a:theme xmlns:a="http://schemas.openxmlformats.org/drawingml/2006/main" name="Basis">
  <a:themeElements>
    <a:clrScheme name="Basis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Basis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sis">
      <a:fillStyleLst>
        <a:solidFill>
          <a:schemeClr val="phClr"/>
        </a:solidFill>
        <a:solidFill>
          <a:schemeClr val="phClr">
            <a:tint val="55000"/>
            <a:satMod val="130000"/>
          </a:schemeClr>
        </a:solidFill>
        <a:gradFill rotWithShape="1">
          <a:gsLst>
            <a:gs pos="0">
              <a:schemeClr val="phClr"/>
            </a:gs>
            <a:gs pos="90000">
              <a:schemeClr val="phClr">
                <a:shade val="100000"/>
                <a:satMod val="105000"/>
              </a:schemeClr>
            </a:gs>
            <a:gs pos="100000">
              <a:schemeClr val="phClr">
                <a:shade val="80000"/>
                <a:satMod val="12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53975" cap="flat" cmpd="dbl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"/>
          </a:scene3d>
          <a:sp3d extrusionH="12700" contourW="25400" prstMaterial="flat">
            <a:bevelT w="63500" h="152400" prst="angle"/>
            <a:contourClr>
              <a:schemeClr val="phClr">
                <a:shade val="27000"/>
                <a:satMod val="12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95000"/>
            <a:satMod val="140000"/>
          </a:schemeClr>
        </a:solidFill>
        <a:solidFill>
          <a:schemeClr val="phClr">
            <a:tint val="90000"/>
            <a:shade val="85000"/>
            <a:satMod val="160000"/>
            <a:lumMod val="110000"/>
          </a:schemeClr>
        </a:soli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sis" id="{5665723A-49BA-4B57-8411-A56F8F207965}" vid="{D9D01AC2-EE7D-4E49-99EE-8E62E4E7E8A7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352</TotalTime>
  <Words>94</Words>
  <Application>Microsoft Office PowerPoint</Application>
  <PresentationFormat>Widescreen</PresentationFormat>
  <Paragraphs>10</Paragraphs>
  <Slides>2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Aptos</vt:lpstr>
      <vt:lpstr>Corbel</vt:lpstr>
      <vt:lpstr>Basis</vt:lpstr>
      <vt:lpstr>Excluded from Rhythm Data 2023-2024</vt:lpstr>
      <vt:lpstr>RRT Events by Quarter 2023-2024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Thomas, Erin (HAR)</dc:creator>
  <cp:lastModifiedBy>Richardson, Jennifer (HAR)</cp:lastModifiedBy>
  <cp:revision>5</cp:revision>
  <dcterms:created xsi:type="dcterms:W3CDTF">2025-04-22T13:53:57Z</dcterms:created>
  <dcterms:modified xsi:type="dcterms:W3CDTF">2025-07-11T14:27:13Z</dcterms:modified>
</cp:coreProperties>
</file>