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889" r:id="rId3"/>
    <p:sldId id="890" r:id="rId4"/>
    <p:sldId id="891" r:id="rId5"/>
    <p:sldId id="265" r:id="rId6"/>
    <p:sldId id="892" r:id="rId7"/>
    <p:sldId id="893" r:id="rId8"/>
    <p:sldId id="894" r:id="rId9"/>
    <p:sldId id="261" r:id="rId10"/>
    <p:sldId id="267" r:id="rId11"/>
    <p:sldId id="895" r:id="rId12"/>
    <p:sldId id="271" r:id="rId13"/>
    <p:sldId id="275" r:id="rId14"/>
    <p:sldId id="302" r:id="rId15"/>
    <p:sldId id="888" r:id="rId16"/>
    <p:sldId id="303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Poppins" pitchFamily="2" charset="77"/>
      <p:regular r:id="rId27"/>
      <p:bold r:id="rId28"/>
      <p:italic r:id="rId29"/>
      <p:boldItalic r:id="rId30"/>
    </p:embeddedFont>
    <p:embeddedFont>
      <p:font typeface="Poppins Bold" pitchFamily="2" charset="77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54" autoAdjust="0"/>
  </p:normalViewPr>
  <p:slideViewPr>
    <p:cSldViewPr>
      <p:cViewPr varScale="1">
        <p:scale>
          <a:sx n="60" d="100"/>
          <a:sy n="60" d="100"/>
        </p:scale>
        <p:origin x="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35CE-5766-7F4D-934E-F054127BEEFC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BCF65-8709-304F-8F67-431782F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9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Relationship Id="rId30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Relationship Id="rId30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81804" y="-333273"/>
            <a:ext cx="11194597" cy="7825171"/>
            <a:chOff x="0" y="0"/>
            <a:chExt cx="4083819" cy="28546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83819" cy="2854644"/>
            </a:xfrm>
            <a:custGeom>
              <a:avLst/>
              <a:gdLst/>
              <a:ahLst/>
              <a:cxnLst/>
              <a:rect l="l" t="t" r="r" b="b"/>
              <a:pathLst>
                <a:path w="4083819" h="2854644">
                  <a:moveTo>
                    <a:pt x="0" y="0"/>
                  </a:moveTo>
                  <a:lnTo>
                    <a:pt x="4083819" y="0"/>
                  </a:lnTo>
                  <a:lnTo>
                    <a:pt x="4083819" y="2854644"/>
                  </a:lnTo>
                  <a:lnTo>
                    <a:pt x="0" y="2854644"/>
                  </a:lnTo>
                  <a:close/>
                </a:path>
              </a:pathLst>
            </a:custGeom>
            <a:solidFill>
              <a:srgbClr val="C3E0E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9014" y="504420"/>
            <a:ext cx="4569919" cy="8134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911143"/>
            <a:ext cx="9144000" cy="609790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49014" y="1846315"/>
            <a:ext cx="7522538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dirty="0">
                <a:solidFill>
                  <a:srgbClr val="000000"/>
                </a:solidFill>
                <a:latin typeface="Poppins Bold"/>
              </a:rPr>
              <a:t>MEDIATORS MATTERS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9014" y="4417804"/>
            <a:ext cx="8170419" cy="120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7"/>
              </a:lnSpc>
            </a:pPr>
            <a:r>
              <a:rPr lang="en-US" sz="3419" dirty="0">
                <a:solidFill>
                  <a:srgbClr val="000000"/>
                </a:solidFill>
                <a:latin typeface="Poppins Bold"/>
              </a:rPr>
              <a:t>Unlearning &amp; Relearning How We Select Mediators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5073" y="6703195"/>
            <a:ext cx="8170419" cy="634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27"/>
              </a:lnSpc>
            </a:pPr>
            <a:r>
              <a:rPr lang="en-US" sz="6000" b="1" dirty="0">
                <a:solidFill>
                  <a:srgbClr val="000000"/>
                </a:solidFill>
                <a:latin typeface="Poppins"/>
              </a:rPr>
              <a:t>Dr. Randy Lowry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702009-6FD5-C848-B2F0-2AE15CB0D4D7}"/>
              </a:ext>
            </a:extLst>
          </p:cNvPr>
          <p:cNvSpPr txBox="1"/>
          <p:nvPr/>
        </p:nvSpPr>
        <p:spPr>
          <a:xfrm>
            <a:off x="749014" y="7891995"/>
            <a:ext cx="14490986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0" b="1" i="1" dirty="0">
                <a:latin typeface="Poppins" pitchFamily="2" charset="77"/>
                <a:cs typeface="Poppins" pitchFamily="2" charset="77"/>
              </a:rPr>
              <a:t>Founder of the Straus Institute for Dispute Resolution</a:t>
            </a:r>
          </a:p>
          <a:p>
            <a:r>
              <a:rPr lang="en-US" sz="3420" b="1" i="1" dirty="0">
                <a:latin typeface="Poppins" pitchFamily="2" charset="77"/>
                <a:cs typeface="Poppins" pitchFamily="2" charset="77"/>
              </a:rPr>
              <a:t>Pepperdine University Caruso School of Law</a:t>
            </a:r>
          </a:p>
          <a:p>
            <a:r>
              <a:rPr lang="en-US" sz="3420" b="1" i="1" dirty="0">
                <a:latin typeface="Poppins" pitchFamily="2" charset="77"/>
                <a:cs typeface="Poppins" pitchFamily="2" charset="77"/>
              </a:rPr>
              <a:t>Malibu, 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0534" y="-7617"/>
            <a:ext cx="2367906" cy="22946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53490" y="488347"/>
            <a:ext cx="118567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263" dirty="0">
                <a:solidFill>
                  <a:srgbClr val="000000"/>
                </a:solidFill>
                <a:latin typeface="Poppins Bold"/>
              </a:rPr>
              <a:t>Mediator Characteristics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8888" y="2782961"/>
            <a:ext cx="15256512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6000" dirty="0">
                <a:solidFill>
                  <a:srgbClr val="000000"/>
                </a:solidFill>
                <a:latin typeface="Poppins Bold"/>
              </a:rPr>
              <a:t>EVALUATIVE . . . . . . . . . . . . . . FACILITATIVE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8200" y="3435446"/>
            <a:ext cx="17503215" cy="382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1959" lvl="1" algn="l">
              <a:lnSpc>
                <a:spcPts val="2666"/>
              </a:lnSpc>
            </a:pPr>
            <a:r>
              <a:rPr lang="en-US" sz="3199" dirty="0">
                <a:solidFill>
                  <a:srgbClr val="3F3F3F"/>
                </a:solidFill>
                <a:latin typeface="Poppins"/>
              </a:rPr>
              <a:t>Judgment of mediator                                                   Movement of the process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6800" y="5364062"/>
            <a:ext cx="16154400" cy="344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9559" lvl="1" algn="l">
              <a:lnSpc>
                <a:spcPts val="2334"/>
              </a:lnSpc>
            </a:pPr>
            <a:r>
              <a:rPr lang="en-US" sz="3199" dirty="0">
                <a:solidFill>
                  <a:srgbClr val="3F3F3F"/>
                </a:solidFill>
                <a:latin typeface="Poppins"/>
              </a:rPr>
              <a:t>Issues to settle								   Conflict to resolve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CB17B-E738-C344-9ED4-97CD00C9B45D}"/>
              </a:ext>
            </a:extLst>
          </p:cNvPr>
          <p:cNvSpPr txBox="1"/>
          <p:nvPr/>
        </p:nvSpPr>
        <p:spPr>
          <a:xfrm>
            <a:off x="1253490" y="4627322"/>
            <a:ext cx="15485112" cy="73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6000" dirty="0">
                <a:solidFill>
                  <a:srgbClr val="000000"/>
                </a:solidFill>
                <a:latin typeface="Poppins Bold"/>
              </a:rPr>
              <a:t>NARROW . . . . . . . . . . . . . . . . . BROAD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43772A-E4DC-7749-A168-9340336F9716}"/>
              </a:ext>
            </a:extLst>
          </p:cNvPr>
          <p:cNvSpPr txBox="1"/>
          <p:nvPr/>
        </p:nvSpPr>
        <p:spPr>
          <a:xfrm>
            <a:off x="1228090" y="6398785"/>
            <a:ext cx="15485112" cy="73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6000" dirty="0">
                <a:solidFill>
                  <a:srgbClr val="000000"/>
                </a:solidFill>
                <a:latin typeface="Poppins Bold"/>
              </a:rPr>
              <a:t>SUBSTANCE . . . . . . . . . . . . . . PROCESS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B4C04F46-0F4E-7A43-9E9C-AE5B91443D96}"/>
              </a:ext>
            </a:extLst>
          </p:cNvPr>
          <p:cNvSpPr txBox="1"/>
          <p:nvPr/>
        </p:nvSpPr>
        <p:spPr>
          <a:xfrm>
            <a:off x="1042487" y="7135525"/>
            <a:ext cx="16154400" cy="984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9559" lvl="1" algn="l"/>
            <a:r>
              <a:rPr lang="en-US" sz="3199" dirty="0">
                <a:solidFill>
                  <a:srgbClr val="3F3F3F"/>
                </a:solidFill>
                <a:latin typeface="Poppins"/>
              </a:rPr>
              <a:t>What is the right answer?						  What is the right way to get</a:t>
            </a:r>
          </a:p>
          <a:p>
            <a:pPr marL="289559" lvl="1" algn="l"/>
            <a:r>
              <a:rPr lang="en-US" sz="3199" dirty="0">
                <a:solidFill>
                  <a:srgbClr val="3F3F3F"/>
                </a:solidFill>
                <a:latin typeface="Poppins"/>
              </a:rPr>
              <a:t>											  to the right answer?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457BB-8D7D-CD43-83FD-E632C10FDBBC}"/>
              </a:ext>
            </a:extLst>
          </p:cNvPr>
          <p:cNvSpPr txBox="1"/>
          <p:nvPr/>
        </p:nvSpPr>
        <p:spPr>
          <a:xfrm>
            <a:off x="1228090" y="8521162"/>
            <a:ext cx="15485112" cy="73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6000" dirty="0">
                <a:solidFill>
                  <a:srgbClr val="000000"/>
                </a:solidFill>
                <a:latin typeface="Poppins Bold"/>
              </a:rPr>
              <a:t>ASSERTIVE . . . . . . . . . . . . . . .  PASSIVE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DDFAE2D8-ED6B-A94B-AA5C-A99DB3C04853}"/>
              </a:ext>
            </a:extLst>
          </p:cNvPr>
          <p:cNvSpPr txBox="1"/>
          <p:nvPr/>
        </p:nvSpPr>
        <p:spPr>
          <a:xfrm>
            <a:off x="1042487" y="9166596"/>
            <a:ext cx="16154400" cy="492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9559" lvl="1" algn="l"/>
            <a:r>
              <a:rPr lang="en-US" sz="3199" dirty="0">
                <a:solidFill>
                  <a:srgbClr val="3F3F3F"/>
                </a:solidFill>
                <a:latin typeface="Poppins"/>
              </a:rPr>
              <a:t>The mediator’s process					  	  The parties’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  <p:bldP spid="17" grpId="0"/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0534" y="-7617"/>
            <a:ext cx="2367906" cy="22946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53490" y="488347"/>
            <a:ext cx="14596110" cy="936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263" dirty="0">
                <a:solidFill>
                  <a:srgbClr val="000000"/>
                </a:solidFill>
                <a:latin typeface="Poppins Bold"/>
              </a:rPr>
              <a:t>Mediator Characteristics (Cont.)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8888" y="2782961"/>
            <a:ext cx="15256512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6000" dirty="0">
                <a:solidFill>
                  <a:srgbClr val="000000"/>
                </a:solidFill>
                <a:latin typeface="Poppins Bold"/>
              </a:rPr>
              <a:t>LIMITED . . . . . . . . . . . . . . . . . .  CONTINUING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8200" y="3435446"/>
            <a:ext cx="17503215" cy="728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1959" lvl="1">
              <a:lnSpc>
                <a:spcPts val="2666"/>
              </a:lnSpc>
            </a:pPr>
            <a:r>
              <a:rPr lang="en-US" sz="3199" dirty="0">
                <a:solidFill>
                  <a:srgbClr val="3F3F3F"/>
                </a:solidFill>
                <a:latin typeface="Poppins"/>
              </a:rPr>
              <a:t>Engaged for a time period					    Engaged until it’s done					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1840" y="6255179"/>
            <a:ext cx="16154400" cy="344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9559" lvl="1" algn="l">
              <a:lnSpc>
                <a:spcPts val="2334"/>
              </a:lnSpc>
            </a:pPr>
            <a:r>
              <a:rPr lang="en-US" sz="3199" dirty="0">
                <a:solidFill>
                  <a:srgbClr val="3F3F3F"/>
                </a:solidFill>
                <a:latin typeface="Poppins"/>
              </a:rPr>
              <a:t>Shuttle with positions						  Structure a solution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CB17B-E738-C344-9ED4-97CD00C9B45D}"/>
              </a:ext>
            </a:extLst>
          </p:cNvPr>
          <p:cNvSpPr txBox="1"/>
          <p:nvPr/>
        </p:nvSpPr>
        <p:spPr>
          <a:xfrm>
            <a:off x="1164588" y="4195828"/>
            <a:ext cx="15485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solidFill>
                  <a:srgbClr val="000000"/>
                </a:solidFill>
                <a:latin typeface="Poppins Bold"/>
              </a:rPr>
              <a:t>DELIVER . . . . . . . . . . . . . . . . . . DRIVE </a:t>
            </a:r>
          </a:p>
          <a:p>
            <a:pPr algn="just"/>
            <a:r>
              <a:rPr lang="en-US" sz="6000" dirty="0">
                <a:solidFill>
                  <a:srgbClr val="000000"/>
                </a:solidFill>
                <a:latin typeface="Poppins Bold"/>
              </a:rPr>
              <a:t>MESSAGES						     RESOLUTION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457BB-8D7D-CD43-83FD-E632C10FDBBC}"/>
              </a:ext>
            </a:extLst>
          </p:cNvPr>
          <p:cNvSpPr txBox="1"/>
          <p:nvPr/>
        </p:nvSpPr>
        <p:spPr>
          <a:xfrm>
            <a:off x="1139188" y="7289165"/>
            <a:ext cx="15485112" cy="73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6000" dirty="0">
                <a:solidFill>
                  <a:srgbClr val="000000"/>
                </a:solidFill>
                <a:latin typeface="Poppins Bold"/>
              </a:rPr>
              <a:t>STATIC . . . . . . . . . . . . . . . . . .  DYNAMIC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DDFAE2D8-ED6B-A94B-AA5C-A99DB3C04853}"/>
              </a:ext>
            </a:extLst>
          </p:cNvPr>
          <p:cNvSpPr txBox="1"/>
          <p:nvPr/>
        </p:nvSpPr>
        <p:spPr>
          <a:xfrm>
            <a:off x="956440" y="8025905"/>
            <a:ext cx="16154400" cy="492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9559" lvl="1" algn="l"/>
            <a:r>
              <a:rPr lang="en-US" sz="3199" dirty="0">
                <a:solidFill>
                  <a:srgbClr val="3F3F3F"/>
                </a:solidFill>
                <a:latin typeface="Poppins"/>
              </a:rPr>
              <a:t>Sticks to natural and preferred style			Able to adapt style to case</a:t>
            </a:r>
          </a:p>
        </p:txBody>
      </p:sp>
    </p:spTree>
    <p:extLst>
      <p:ext uri="{BB962C8B-B14F-4D97-AF65-F5344CB8AC3E}">
        <p14:creationId xmlns:p14="http://schemas.microsoft.com/office/powerpoint/2010/main" val="17546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02785" cy="7879820"/>
            <a:chOff x="0" y="0"/>
            <a:chExt cx="183417" cy="2874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417" cy="2874580"/>
            </a:xfrm>
            <a:custGeom>
              <a:avLst/>
              <a:gdLst/>
              <a:ahLst/>
              <a:cxnLst/>
              <a:rect l="l" t="t" r="r" b="b"/>
              <a:pathLst>
                <a:path w="183417" h="2874580">
                  <a:moveTo>
                    <a:pt x="0" y="0"/>
                  </a:moveTo>
                  <a:lnTo>
                    <a:pt x="183417" y="0"/>
                  </a:lnTo>
                  <a:lnTo>
                    <a:pt x="183417" y="2874580"/>
                  </a:lnTo>
                  <a:lnTo>
                    <a:pt x="0" y="2874580"/>
                  </a:lnTo>
                  <a:close/>
                </a:path>
              </a:pathLst>
            </a:custGeom>
            <a:solidFill>
              <a:srgbClr val="C3E0E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48740" y="584520"/>
            <a:ext cx="17579981" cy="181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6"/>
              </a:lnSpc>
            </a:pPr>
            <a:r>
              <a:rPr lang="en-US" sz="5040" dirty="0">
                <a:solidFill>
                  <a:srgbClr val="000000"/>
                </a:solidFill>
                <a:latin typeface="Poppins Bold"/>
              </a:rPr>
              <a:t>DISCOVERING MEDIATOR CHARACTERISTICS</a:t>
            </a:r>
          </a:p>
          <a:p>
            <a:pPr>
              <a:lnSpc>
                <a:spcPts val="7056"/>
              </a:lnSpc>
            </a:pPr>
            <a:endParaRPr lang="en-US" sz="504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10000" y="2705100"/>
            <a:ext cx="15590520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20143" lvl="1" indent="-914400" algn="l"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  <a:latin typeface="Poppins"/>
              </a:rPr>
              <a:t>Review experience</a:t>
            </a:r>
          </a:p>
          <a:p>
            <a:pPr marL="1420143" lvl="1" indent="-914400" algn="l">
              <a:buFont typeface="+mj-lt"/>
              <a:buAutoNum type="arabicPeriod"/>
            </a:pPr>
            <a:endParaRPr lang="en-US" sz="7200" dirty="0">
              <a:solidFill>
                <a:srgbClr val="000000"/>
              </a:solidFill>
              <a:latin typeface="Poppins"/>
            </a:endParaRPr>
          </a:p>
          <a:p>
            <a:pPr marL="1420143" lvl="1" indent="-914400" algn="l"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  <a:latin typeface="Poppins"/>
              </a:rPr>
              <a:t>Talk to colleagues</a:t>
            </a:r>
          </a:p>
          <a:p>
            <a:pPr marL="1420143" lvl="1" indent="-914400" algn="l">
              <a:buFont typeface="+mj-lt"/>
              <a:buAutoNum type="arabicPeriod"/>
            </a:pPr>
            <a:endParaRPr lang="en-US" sz="7200" dirty="0">
              <a:solidFill>
                <a:srgbClr val="000000"/>
              </a:solidFill>
              <a:latin typeface="Poppins"/>
            </a:endParaRPr>
          </a:p>
          <a:p>
            <a:pPr marL="1420143" lvl="1" indent="-914400" algn="l"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  <a:latin typeface="Poppins"/>
              </a:rPr>
              <a:t>Interview mediator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45020"/>
            <a:ext cx="155905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dirty="0">
                <a:solidFill>
                  <a:srgbClr val="000000"/>
                </a:solidFill>
                <a:latin typeface="Poppins Bold"/>
              </a:rPr>
              <a:t>Mediator Interview Questions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734646" y="1997739"/>
            <a:ext cx="10443523" cy="8276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2046" lvl="1" indent="-742950" algn="l">
              <a:lnSpc>
                <a:spcPts val="4643"/>
              </a:lnSpc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Poppins"/>
              </a:rPr>
              <a:t>How would describe your mediation style and strategy?</a:t>
            </a:r>
          </a:p>
          <a:p>
            <a:pPr marL="1132046" lvl="1" indent="-742950" algn="l">
              <a:lnSpc>
                <a:spcPts val="4643"/>
              </a:lnSpc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Poppins"/>
              </a:rPr>
              <a:t>How would those who have used you describe your work?</a:t>
            </a:r>
          </a:p>
          <a:p>
            <a:pPr marL="1132046" lvl="1" indent="-742950" algn="l">
              <a:lnSpc>
                <a:spcPts val="4643"/>
              </a:lnSpc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Poppins"/>
              </a:rPr>
              <a:t>What experiences do you have that will help you understand the substance of this case?</a:t>
            </a:r>
          </a:p>
          <a:p>
            <a:pPr marL="1132046" lvl="1" indent="-742950" algn="l">
              <a:lnSpc>
                <a:spcPts val="4643"/>
              </a:lnSpc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Poppins"/>
              </a:rPr>
              <a:t>How will you overcome barriers to settlement?</a:t>
            </a:r>
          </a:p>
          <a:p>
            <a:pPr marL="1132046" lvl="1" indent="-742950" algn="l">
              <a:lnSpc>
                <a:spcPts val="4643"/>
              </a:lnSpc>
              <a:buFont typeface="+mj-lt"/>
              <a:buAutoNum type="arabicPeriod"/>
            </a:pPr>
            <a:r>
              <a:rPr lang="en-US" sz="4800" dirty="0">
                <a:solidFill>
                  <a:srgbClr val="000000"/>
                </a:solidFill>
                <a:latin typeface="Poppins"/>
              </a:rPr>
              <a:t>What is your strategy if we don’t reach a settlement at mediation?</a:t>
            </a:r>
          </a:p>
          <a:p>
            <a:pPr marL="389096" lvl="1" algn="l">
              <a:lnSpc>
                <a:spcPts val="4643"/>
              </a:lnSpc>
            </a:pPr>
            <a:endParaRPr lang="en-US" sz="4299" dirty="0">
              <a:solidFill>
                <a:srgbClr val="000000"/>
              </a:solidFill>
              <a:latin typeface="Poppin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729065"/>
            <a:ext cx="6760046" cy="79891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569507"/>
            <a:ext cx="4308262" cy="430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9253" y="2534801"/>
            <a:ext cx="16808747" cy="67234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79253" y="1076325"/>
            <a:ext cx="16241329" cy="94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94"/>
              </a:lnSpc>
            </a:pPr>
            <a:r>
              <a:rPr lang="en-US" sz="6499" spc="-259" dirty="0">
                <a:solidFill>
                  <a:srgbClr val="000000"/>
                </a:solidFill>
                <a:latin typeface="Poppins Bold"/>
              </a:rPr>
              <a:t>Questions?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502785" cy="7879820"/>
            <a:chOff x="0" y="0"/>
            <a:chExt cx="183417" cy="28745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3417" cy="2874580"/>
            </a:xfrm>
            <a:custGeom>
              <a:avLst/>
              <a:gdLst/>
              <a:ahLst/>
              <a:cxnLst/>
              <a:rect l="l" t="t" r="r" b="b"/>
              <a:pathLst>
                <a:path w="183417" h="2874580">
                  <a:moveTo>
                    <a:pt x="0" y="0"/>
                  </a:moveTo>
                  <a:lnTo>
                    <a:pt x="183417" y="0"/>
                  </a:lnTo>
                  <a:lnTo>
                    <a:pt x="183417" y="2874580"/>
                  </a:lnTo>
                  <a:lnTo>
                    <a:pt x="0" y="2874580"/>
                  </a:lnTo>
                  <a:close/>
                </a:path>
              </a:pathLst>
            </a:custGeom>
            <a:solidFill>
              <a:srgbClr val="C3E0E5"/>
            </a:solid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02785" cy="7879820"/>
            <a:chOff x="0" y="0"/>
            <a:chExt cx="183417" cy="2874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417" cy="2874580"/>
            </a:xfrm>
            <a:custGeom>
              <a:avLst/>
              <a:gdLst/>
              <a:ahLst/>
              <a:cxnLst/>
              <a:rect l="l" t="t" r="r" b="b"/>
              <a:pathLst>
                <a:path w="183417" h="2874580">
                  <a:moveTo>
                    <a:pt x="0" y="0"/>
                  </a:moveTo>
                  <a:lnTo>
                    <a:pt x="183417" y="0"/>
                  </a:lnTo>
                  <a:lnTo>
                    <a:pt x="183417" y="2874580"/>
                  </a:lnTo>
                  <a:lnTo>
                    <a:pt x="0" y="2874580"/>
                  </a:lnTo>
                  <a:close/>
                </a:path>
              </a:pathLst>
            </a:custGeom>
            <a:solidFill>
              <a:srgbClr val="C3E0E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188720" y="2324100"/>
            <a:ext cx="15910560" cy="643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94720" lvl="1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5400" spc="4" dirty="0">
                <a:solidFill>
                  <a:srgbClr val="000000"/>
                </a:solidFill>
                <a:latin typeface="Poppins"/>
              </a:rPr>
              <a:t>Prepare toward mediation as </a:t>
            </a:r>
            <a:r>
              <a:rPr lang="en-US" sz="5400" b="1" i="1" spc="4" dirty="0">
                <a:solidFill>
                  <a:srgbClr val="000000"/>
                </a:solidFill>
                <a:latin typeface="Poppins"/>
              </a:rPr>
              <a:t>THE</a:t>
            </a:r>
            <a:r>
              <a:rPr lang="en-US" sz="5400" spc="4" dirty="0">
                <a:solidFill>
                  <a:srgbClr val="000000"/>
                </a:solidFill>
                <a:latin typeface="Poppins"/>
              </a:rPr>
              <a:t> resolution moment in the case</a:t>
            </a:r>
          </a:p>
          <a:p>
            <a:pPr marL="1194720" lvl="1" indent="-742950" algn="l">
              <a:spcAft>
                <a:spcPts val="1200"/>
              </a:spcAft>
              <a:buFont typeface="+mj-lt"/>
              <a:buAutoNum type="arabicPeriod"/>
            </a:pPr>
            <a:endParaRPr lang="en-US" sz="5400" spc="4" dirty="0">
              <a:solidFill>
                <a:srgbClr val="000000"/>
              </a:solidFill>
              <a:latin typeface="Poppins"/>
            </a:endParaRPr>
          </a:p>
          <a:p>
            <a:pPr marL="1194720" lvl="1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5400" spc="4" dirty="0">
                <a:solidFill>
                  <a:srgbClr val="000000"/>
                </a:solidFill>
                <a:latin typeface="Poppins"/>
              </a:rPr>
              <a:t>Discover mediator characteristics</a:t>
            </a:r>
          </a:p>
          <a:p>
            <a:pPr marL="1194720" lvl="1" indent="-742950" algn="l">
              <a:spcAft>
                <a:spcPts val="1200"/>
              </a:spcAft>
              <a:buFont typeface="+mj-lt"/>
              <a:buAutoNum type="arabicPeriod"/>
            </a:pPr>
            <a:endParaRPr lang="en-US" sz="5400" spc="4" dirty="0">
              <a:solidFill>
                <a:srgbClr val="000000"/>
              </a:solidFill>
              <a:latin typeface="Poppins"/>
            </a:endParaRPr>
          </a:p>
          <a:p>
            <a:pPr marL="1194720" lvl="1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5400" spc="4" dirty="0">
                <a:solidFill>
                  <a:srgbClr val="000000"/>
                </a:solidFill>
                <a:latin typeface="Poppins"/>
              </a:rPr>
              <a:t>Select a mediator by matching settlement needs to characteristics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4762" y="495300"/>
            <a:ext cx="14253946" cy="116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oppins Bold"/>
              </a:rPr>
              <a:t>Three Takeaways</a:t>
            </a:r>
          </a:p>
        </p:txBody>
      </p:sp>
    </p:spTree>
    <p:extLst>
      <p:ext uri="{BB962C8B-B14F-4D97-AF65-F5344CB8AC3E}">
        <p14:creationId xmlns:p14="http://schemas.microsoft.com/office/powerpoint/2010/main" val="41056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1538" y="-695147"/>
            <a:ext cx="12282026" cy="9712126"/>
            <a:chOff x="0" y="0"/>
            <a:chExt cx="4083819" cy="32293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83819" cy="3229318"/>
            </a:xfrm>
            <a:custGeom>
              <a:avLst/>
              <a:gdLst/>
              <a:ahLst/>
              <a:cxnLst/>
              <a:rect l="l" t="t" r="r" b="b"/>
              <a:pathLst>
                <a:path w="4083819" h="3229318">
                  <a:moveTo>
                    <a:pt x="0" y="0"/>
                  </a:moveTo>
                  <a:lnTo>
                    <a:pt x="4083819" y="0"/>
                  </a:lnTo>
                  <a:lnTo>
                    <a:pt x="4083819" y="3229318"/>
                  </a:lnTo>
                  <a:lnTo>
                    <a:pt x="0" y="3229318"/>
                  </a:lnTo>
                  <a:close/>
                </a:path>
              </a:pathLst>
            </a:custGeom>
            <a:solidFill>
              <a:srgbClr val="C3E0E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9014" y="585793"/>
            <a:ext cx="5013836" cy="8924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05925" y="1520017"/>
            <a:ext cx="10032237" cy="66902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49014" y="3238500"/>
            <a:ext cx="10867184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5000" dirty="0">
                <a:solidFill>
                  <a:srgbClr val="000000"/>
                </a:solidFill>
                <a:latin typeface="Poppins Bold"/>
              </a:rPr>
              <a:t>THANK </a:t>
            </a:r>
          </a:p>
          <a:p>
            <a:r>
              <a:rPr lang="en-US" sz="15000" dirty="0">
                <a:solidFill>
                  <a:srgbClr val="000000"/>
                </a:solidFill>
                <a:latin typeface="Poppins Bold"/>
              </a:rPr>
              <a:t>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0534" y="-7617"/>
            <a:ext cx="2367906" cy="22946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420348"/>
            <a:ext cx="6644494" cy="78525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53490" y="488347"/>
            <a:ext cx="118567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263" dirty="0">
                <a:solidFill>
                  <a:srgbClr val="000000"/>
                </a:solidFill>
                <a:latin typeface="Poppins Bold"/>
              </a:rPr>
              <a:t>My Perspective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40282" y="1618754"/>
            <a:ext cx="10651071" cy="35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spc="241" dirty="0">
                <a:solidFill>
                  <a:srgbClr val="000000"/>
                </a:solidFill>
                <a:latin typeface="Poppins"/>
              </a:rPr>
              <a:t>MANAGED THE MEDIATION PROCESS FROM EVERY SIDE!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D70C2D-A0F6-DF41-80D8-B9C6430F1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094" y="1863135"/>
            <a:ext cx="5316315" cy="5316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E2B1D7-307A-264B-8410-A080690A9E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6066" y="2857500"/>
            <a:ext cx="4816309" cy="3050329"/>
          </a:xfrm>
          <a:prstGeom prst="rect">
            <a:avLst/>
          </a:prstGeom>
        </p:spPr>
      </p:pic>
      <p:pic>
        <p:nvPicPr>
          <p:cNvPr id="18" name="Picture 17" descr="A logo of a company&#10;&#10;Description automatically generated">
            <a:extLst>
              <a:ext uri="{FF2B5EF4-FFF2-40B4-BE49-F238E27FC236}">
                <a16:creationId xmlns:a16="http://schemas.microsoft.com/office/drawing/2014/main" id="{F5B93958-E14A-7448-B1AD-911418B06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53" y="6565809"/>
            <a:ext cx="6771579" cy="26162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970115-7702-AD46-8087-4A68B80FB2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42690" y="6337033"/>
            <a:ext cx="3568700" cy="3492500"/>
          </a:xfrm>
          <a:prstGeom prst="rect">
            <a:avLst/>
          </a:prstGeom>
        </p:spPr>
      </p:pic>
      <p:grpSp>
        <p:nvGrpSpPr>
          <p:cNvPr id="23" name="Group 4">
            <a:extLst>
              <a:ext uri="{FF2B5EF4-FFF2-40B4-BE49-F238E27FC236}">
                <a16:creationId xmlns:a16="http://schemas.microsoft.com/office/drawing/2014/main" id="{B3D75E9B-FEB1-9943-8256-FC7BC392B9F1}"/>
              </a:ext>
            </a:extLst>
          </p:cNvPr>
          <p:cNvGrpSpPr>
            <a:grpSpLocks noChangeAspect="1"/>
          </p:cNvGrpSpPr>
          <p:nvPr/>
        </p:nvGrpSpPr>
        <p:grpSpPr>
          <a:xfrm>
            <a:off x="496037" y="4382664"/>
            <a:ext cx="4007589" cy="4007573"/>
            <a:chOff x="0" y="0"/>
            <a:chExt cx="6350000" cy="634997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DDD4C70-933A-FB45-AA0F-B7A6F7D60ACA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7061" r="-7061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8530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502785" cy="7879820"/>
            <a:chOff x="0" y="0"/>
            <a:chExt cx="183417" cy="28745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3417" cy="2874580"/>
            </a:xfrm>
            <a:custGeom>
              <a:avLst/>
              <a:gdLst/>
              <a:ahLst/>
              <a:cxnLst/>
              <a:rect l="l" t="t" r="r" b="b"/>
              <a:pathLst>
                <a:path w="183417" h="2874580">
                  <a:moveTo>
                    <a:pt x="0" y="0"/>
                  </a:moveTo>
                  <a:lnTo>
                    <a:pt x="183417" y="0"/>
                  </a:lnTo>
                  <a:lnTo>
                    <a:pt x="183417" y="2874580"/>
                  </a:lnTo>
                  <a:lnTo>
                    <a:pt x="0" y="2874580"/>
                  </a:lnTo>
                  <a:close/>
                </a:path>
              </a:pathLst>
            </a:custGeom>
            <a:solidFill>
              <a:srgbClr val="C3E0E5"/>
            </a:solidFill>
          </p:spPr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44DD8E17-9778-CE4E-8667-4BB4B4F01E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85842" y="647700"/>
            <a:ext cx="5316315" cy="2991865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B96C7DC4-31C6-8540-9751-128919EA72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5179099"/>
            <a:ext cx="5316315" cy="2991865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CC4EFDA1-7296-0340-85AE-8A08154004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66685" y="5179098"/>
            <a:ext cx="5316315" cy="2991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9911A5-A0BA-8444-836A-AB0F96863CD2}"/>
              </a:ext>
            </a:extLst>
          </p:cNvPr>
          <p:cNvSpPr txBox="1"/>
          <p:nvPr/>
        </p:nvSpPr>
        <p:spPr>
          <a:xfrm>
            <a:off x="6252820" y="4074537"/>
            <a:ext cx="578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oppins" pitchFamily="2" charset="77"/>
                <a:cs typeface="Poppins" pitchFamily="2" charset="77"/>
              </a:rPr>
              <a:t>New York, 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B721C-5BAD-984C-AFC1-62035E1EA7BD}"/>
              </a:ext>
            </a:extLst>
          </p:cNvPr>
          <p:cNvSpPr txBox="1"/>
          <p:nvPr/>
        </p:nvSpPr>
        <p:spPr>
          <a:xfrm>
            <a:off x="1591356" y="8623637"/>
            <a:ext cx="5943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oppins" pitchFamily="2" charset="77"/>
                <a:cs typeface="Poppins" pitchFamily="2" charset="77"/>
              </a:rPr>
              <a:t>San Diego, 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FEC02-1CCC-F246-85E5-7BF2932004F2}"/>
              </a:ext>
            </a:extLst>
          </p:cNvPr>
          <p:cNvSpPr txBox="1"/>
          <p:nvPr/>
        </p:nvSpPr>
        <p:spPr>
          <a:xfrm>
            <a:off x="10876184" y="8623636"/>
            <a:ext cx="5697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oppins" pitchFamily="2" charset="77"/>
                <a:cs typeface="Poppins" pitchFamily="2" charset="77"/>
              </a:rPr>
              <a:t>Lexington, KY</a:t>
            </a:r>
          </a:p>
        </p:txBody>
      </p:sp>
    </p:spTree>
    <p:extLst>
      <p:ext uri="{BB962C8B-B14F-4D97-AF65-F5344CB8AC3E}">
        <p14:creationId xmlns:p14="http://schemas.microsoft.com/office/powerpoint/2010/main" val="22326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4825" y="1597505"/>
            <a:ext cx="3116308" cy="2216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6701" y="2675696"/>
            <a:ext cx="2214252" cy="25879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9035" y="4738556"/>
            <a:ext cx="2211154" cy="31145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01119" y="6717962"/>
            <a:ext cx="2587906" cy="22092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58106" y="6721734"/>
            <a:ext cx="3126374" cy="22054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142125" y="5259825"/>
            <a:ext cx="2219284" cy="2600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46392" y="2673294"/>
            <a:ext cx="2215003" cy="31150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679829" y="1600243"/>
            <a:ext cx="2610707" cy="22117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958168" y="2844445"/>
            <a:ext cx="661710" cy="6651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517262" y="4670846"/>
            <a:ext cx="668640" cy="6686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9954350" y="2957210"/>
            <a:ext cx="665177" cy="6651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523607" y="8153739"/>
            <a:ext cx="668641" cy="60974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9715062" y="8315708"/>
            <a:ext cx="668640" cy="5958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1356598" y="6859259"/>
            <a:ext cx="637462" cy="66517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>
          <a:xfrm>
            <a:off x="3116197" y="3934530"/>
            <a:ext cx="3139440" cy="24688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E5E3FF5-7C54-D740-B5E9-0430CBF52305}"/>
              </a:ext>
            </a:extLst>
          </p:cNvPr>
          <p:cNvSpPr txBox="1"/>
          <p:nvPr/>
        </p:nvSpPr>
        <p:spPr>
          <a:xfrm>
            <a:off x="8840642" y="2247900"/>
            <a:ext cx="914255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“Mediation is no longer an experiment; it is how we do business.”</a:t>
            </a:r>
          </a:p>
          <a:p>
            <a:endParaRPr lang="en-US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Vice President of Claims for National Insurance Company</a:t>
            </a:r>
          </a:p>
        </p:txBody>
      </p:sp>
    </p:spTree>
    <p:extLst>
      <p:ext uri="{BB962C8B-B14F-4D97-AF65-F5344CB8AC3E}">
        <p14:creationId xmlns:p14="http://schemas.microsoft.com/office/powerpoint/2010/main" val="312666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1372" y="693585"/>
            <a:ext cx="14935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002E89"/>
                </a:solidFill>
                <a:latin typeface="Poppins Bold"/>
              </a:rPr>
              <a:t>MEDIATION IS HOW WE DO BUSINESS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4825" y="2229282"/>
            <a:ext cx="3116308" cy="2216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6701" y="3307473"/>
            <a:ext cx="2214252" cy="25879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9035" y="5370333"/>
            <a:ext cx="2211154" cy="31145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01119" y="7349739"/>
            <a:ext cx="2587906" cy="22092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58106" y="7353511"/>
            <a:ext cx="3126374" cy="22054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142125" y="5891602"/>
            <a:ext cx="2219284" cy="2600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46392" y="3305071"/>
            <a:ext cx="2215003" cy="31150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679829" y="2232020"/>
            <a:ext cx="2610707" cy="22117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958168" y="2844445"/>
            <a:ext cx="661710" cy="6651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517262" y="4670846"/>
            <a:ext cx="668640" cy="6686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9954350" y="2957210"/>
            <a:ext cx="665177" cy="6651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523607" y="8153739"/>
            <a:ext cx="668641" cy="60974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9715062" y="8315708"/>
            <a:ext cx="668640" cy="5958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1356598" y="6859259"/>
            <a:ext cx="637462" cy="66517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>
          <a:xfrm>
            <a:off x="3116197" y="4566307"/>
            <a:ext cx="3139440" cy="24688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E5E3FF5-7C54-D740-B5E9-0430CBF52305}"/>
              </a:ext>
            </a:extLst>
          </p:cNvPr>
          <p:cNvSpPr txBox="1"/>
          <p:nvPr/>
        </p:nvSpPr>
        <p:spPr>
          <a:xfrm>
            <a:off x="9138972" y="2124422"/>
            <a:ext cx="83558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Settlement is the norm – trial is the alternative</a:t>
            </a:r>
          </a:p>
          <a:p>
            <a:endParaRPr lang="en-US" sz="5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5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90-95% of cases settle before trial</a:t>
            </a:r>
          </a:p>
          <a:p>
            <a:endParaRPr lang="en-US" sz="5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5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are bringing experience and expertise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cutting a piece of paper with scissors&#10;&#10;Description automatically generated">
            <a:extLst>
              <a:ext uri="{FF2B5EF4-FFF2-40B4-BE49-F238E27FC236}">
                <a16:creationId xmlns:a16="http://schemas.microsoft.com/office/drawing/2014/main" id="{A09AD80A-92ED-5F4C-B3FD-5A43B99DB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10060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B73883-810B-F448-9B0A-B37F9C073D92}"/>
              </a:ext>
            </a:extLst>
          </p:cNvPr>
          <p:cNvSpPr txBox="1"/>
          <p:nvPr/>
        </p:nvSpPr>
        <p:spPr>
          <a:xfrm>
            <a:off x="10515600" y="4838700"/>
            <a:ext cx="617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Resolution Moment!</a:t>
            </a:r>
          </a:p>
        </p:txBody>
      </p:sp>
    </p:spTree>
    <p:extLst>
      <p:ext uri="{BB962C8B-B14F-4D97-AF65-F5344CB8AC3E}">
        <p14:creationId xmlns:p14="http://schemas.microsoft.com/office/powerpoint/2010/main" val="267981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ale of justice on a book&#10;&#10;Description automatically generated">
            <a:extLst>
              <a:ext uri="{FF2B5EF4-FFF2-40B4-BE49-F238E27FC236}">
                <a16:creationId xmlns:a16="http://schemas.microsoft.com/office/drawing/2014/main" id="{0AEA9B60-5C9F-2D49-A3C9-B1F1B6CA8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DB3B46-9573-BC40-A969-D8751DB291AD}"/>
              </a:ext>
            </a:extLst>
          </p:cNvPr>
          <p:cNvSpPr txBox="1"/>
          <p:nvPr/>
        </p:nvSpPr>
        <p:spPr>
          <a:xfrm>
            <a:off x="1143000" y="1028700"/>
            <a:ext cx="13335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Mediation has a 80+% success rate</a:t>
            </a:r>
          </a:p>
          <a:p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6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“Justice” happens at the table</a:t>
            </a:r>
          </a:p>
          <a:p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6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Worthy of strategic investment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1AFCBDDC-A35E-4149-9746-83D1F5449022}"/>
              </a:ext>
            </a:extLst>
          </p:cNvPr>
          <p:cNvGrpSpPr/>
          <p:nvPr/>
        </p:nvGrpSpPr>
        <p:grpSpPr>
          <a:xfrm>
            <a:off x="0" y="-571500"/>
            <a:ext cx="502785" cy="7879820"/>
            <a:chOff x="0" y="0"/>
            <a:chExt cx="183417" cy="287458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70CD779-C5D4-C443-84E7-83AFBA06F0A1}"/>
                </a:ext>
              </a:extLst>
            </p:cNvPr>
            <p:cNvSpPr/>
            <p:nvPr/>
          </p:nvSpPr>
          <p:spPr>
            <a:xfrm>
              <a:off x="0" y="0"/>
              <a:ext cx="183417" cy="2874580"/>
            </a:xfrm>
            <a:custGeom>
              <a:avLst/>
              <a:gdLst/>
              <a:ahLst/>
              <a:cxnLst/>
              <a:rect l="l" t="t" r="r" b="b"/>
              <a:pathLst>
                <a:path w="183417" h="2874580">
                  <a:moveTo>
                    <a:pt x="0" y="0"/>
                  </a:moveTo>
                  <a:lnTo>
                    <a:pt x="183417" y="0"/>
                  </a:lnTo>
                  <a:lnTo>
                    <a:pt x="183417" y="2874580"/>
                  </a:lnTo>
                  <a:lnTo>
                    <a:pt x="0" y="2874580"/>
                  </a:lnTo>
                  <a:close/>
                </a:path>
              </a:pathLst>
            </a:custGeom>
            <a:solidFill>
              <a:srgbClr val="C3E0E5"/>
            </a:solidFill>
          </p:spPr>
        </p:sp>
      </p:grpSp>
    </p:spTree>
    <p:extLst>
      <p:ext uri="{BB962C8B-B14F-4D97-AF65-F5344CB8AC3E}">
        <p14:creationId xmlns:p14="http://schemas.microsoft.com/office/powerpoint/2010/main" val="248550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fist hitting a block with blocks&#10;&#10;Description automatically generated with medium confidence">
            <a:extLst>
              <a:ext uri="{FF2B5EF4-FFF2-40B4-BE49-F238E27FC236}">
                <a16:creationId xmlns:a16="http://schemas.microsoft.com/office/drawing/2014/main" id="{E0CEFE65-28DB-3F47-BF15-9DBFA64A8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5DEA44-C3B2-D34A-9622-27496D6DB202}"/>
              </a:ext>
            </a:extLst>
          </p:cNvPr>
          <p:cNvSpPr txBox="1"/>
          <p:nvPr/>
        </p:nvSpPr>
        <p:spPr>
          <a:xfrm>
            <a:off x="8229600" y="1257300"/>
            <a:ext cx="10056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Selecting the mediator is a critical, strategic decision in catastrophic cases</a:t>
            </a:r>
          </a:p>
        </p:txBody>
      </p:sp>
    </p:spTree>
    <p:extLst>
      <p:ext uri="{BB962C8B-B14F-4D97-AF65-F5344CB8AC3E}">
        <p14:creationId xmlns:p14="http://schemas.microsoft.com/office/powerpoint/2010/main" val="348914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047750"/>
            <a:ext cx="155905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 spc="-263" dirty="0">
                <a:solidFill>
                  <a:srgbClr val="000000"/>
                </a:solidFill>
                <a:latin typeface="Poppins Bold"/>
              </a:rPr>
              <a:t>Selecting a Mediator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74370" y="2590483"/>
            <a:ext cx="16939260" cy="566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1"/>
              </a:lnSpc>
            </a:pPr>
            <a:r>
              <a:rPr lang="en-US" sz="7822" spc="-311" dirty="0">
                <a:solidFill>
                  <a:srgbClr val="000000"/>
                </a:solidFill>
                <a:latin typeface="Poppins"/>
              </a:rPr>
              <a:t>1. DEFINE THE CASE ELEMENTS</a:t>
            </a:r>
          </a:p>
          <a:p>
            <a:pPr algn="ctr">
              <a:lnSpc>
                <a:spcPts val="8761"/>
              </a:lnSpc>
            </a:pPr>
            <a:r>
              <a:rPr lang="en-US" sz="7822" spc="-311" dirty="0">
                <a:solidFill>
                  <a:srgbClr val="000000"/>
                </a:solidFill>
                <a:latin typeface="Poppins"/>
              </a:rPr>
              <a:t>2. IDENTIFY THE PEOPLE DYNAMICS</a:t>
            </a:r>
          </a:p>
          <a:p>
            <a:pPr algn="ctr">
              <a:lnSpc>
                <a:spcPts val="8761"/>
              </a:lnSpc>
            </a:pPr>
            <a:r>
              <a:rPr lang="en-US" sz="7822" spc="-311" dirty="0">
                <a:solidFill>
                  <a:srgbClr val="000000"/>
                </a:solidFill>
                <a:latin typeface="Poppins"/>
              </a:rPr>
              <a:t>3. DETERMINE THE BARRIERS</a:t>
            </a:r>
          </a:p>
          <a:p>
            <a:pPr algn="ctr">
              <a:lnSpc>
                <a:spcPts val="8761"/>
              </a:lnSpc>
            </a:pPr>
            <a:r>
              <a:rPr lang="en-US" sz="7822" spc="-311" dirty="0">
                <a:solidFill>
                  <a:srgbClr val="000000"/>
                </a:solidFill>
                <a:latin typeface="Poppins"/>
              </a:rPr>
              <a:t>4. MATCH SETTLEMENT NEEDS TO MEDIATOR CHARACTERISTICS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502785" cy="7879820"/>
            <a:chOff x="0" y="0"/>
            <a:chExt cx="183417" cy="28745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3417" cy="2874580"/>
            </a:xfrm>
            <a:custGeom>
              <a:avLst/>
              <a:gdLst/>
              <a:ahLst/>
              <a:cxnLst/>
              <a:rect l="l" t="t" r="r" b="b"/>
              <a:pathLst>
                <a:path w="183417" h="2874580">
                  <a:moveTo>
                    <a:pt x="0" y="0"/>
                  </a:moveTo>
                  <a:lnTo>
                    <a:pt x="183417" y="0"/>
                  </a:lnTo>
                  <a:lnTo>
                    <a:pt x="183417" y="2874580"/>
                  </a:lnTo>
                  <a:lnTo>
                    <a:pt x="0" y="2874580"/>
                  </a:lnTo>
                  <a:close/>
                </a:path>
              </a:pathLst>
            </a:custGeom>
            <a:solidFill>
              <a:srgbClr val="C3E0E5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531</Words>
  <Application>Microsoft Macintosh PowerPoint</Application>
  <PresentationFormat>Custom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Poppins</vt:lpstr>
      <vt:lpstr>Lato</vt:lpstr>
      <vt:lpstr>Poppins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Modern Business Marketing Presentation</dc:title>
  <cp:lastModifiedBy>John Lowry</cp:lastModifiedBy>
  <cp:revision>17</cp:revision>
  <dcterms:created xsi:type="dcterms:W3CDTF">2006-08-16T00:00:00Z</dcterms:created>
  <dcterms:modified xsi:type="dcterms:W3CDTF">2024-04-22T15:02:47Z</dcterms:modified>
  <dc:identifier>DAE_pecUVqw</dc:identifier>
</cp:coreProperties>
</file>