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4"/>
  </p:notes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56" r:id="rId31"/>
    <p:sldId id="402" r:id="rId32"/>
    <p:sldId id="889" r:id="rId33"/>
    <p:sldId id="890" r:id="rId34"/>
    <p:sldId id="291" r:id="rId35"/>
    <p:sldId id="891" r:id="rId36"/>
    <p:sldId id="259" r:id="rId37"/>
    <p:sldId id="892" r:id="rId38"/>
    <p:sldId id="893" r:id="rId39"/>
    <p:sldId id="386" r:id="rId40"/>
    <p:sldId id="389" r:id="rId41"/>
    <p:sldId id="446" r:id="rId42"/>
    <p:sldId id="321" r:id="rId43"/>
    <p:sldId id="380" r:id="rId44"/>
    <p:sldId id="385" r:id="rId45"/>
    <p:sldId id="401" r:id="rId46"/>
    <p:sldId id="318" r:id="rId47"/>
    <p:sldId id="444" r:id="rId48"/>
    <p:sldId id="295" r:id="rId49"/>
    <p:sldId id="617" r:id="rId50"/>
    <p:sldId id="302" r:id="rId51"/>
    <p:sldId id="888" r:id="rId52"/>
    <p:sldId id="303" r:id="rId53"/>
  </p:sldIdLst>
  <p:sldSz cx="18288000" cy="10287000"/>
  <p:notesSz cx="6858000" cy="9144000"/>
  <p:embeddedFontLst>
    <p:embeddedFont>
      <p:font typeface="Calibri" panose="020F0502020204030204" pitchFamily="34" charset="0"/>
      <p:regular r:id="rId55"/>
      <p:bold r:id="rId56"/>
      <p:italic r:id="rId57"/>
      <p:boldItalic r:id="rId58"/>
    </p:embeddedFont>
    <p:embeddedFont>
      <p:font typeface="Lato Light" panose="020F0502020204030203" pitchFamily="34" charset="0"/>
      <p:regular r:id="rId59"/>
      <p:italic r:id="rId60"/>
    </p:embeddedFont>
    <p:embeddedFont>
      <p:font typeface="Poppins" pitchFamily="2" charset="77"/>
      <p:regular r:id="rId61"/>
      <p:bold r:id="rId62"/>
      <p:italic r:id="rId63"/>
      <p:boldItalic r:id="rId64"/>
    </p:embeddedFont>
    <p:embeddedFont>
      <p:font typeface="Poppins Bold" pitchFamily="2" charset="77"/>
      <p:regular r:id="rId65"/>
      <p:bold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554" autoAdjust="0"/>
  </p:normalViewPr>
  <p:slideViewPr>
    <p:cSldViewPr>
      <p:cViewPr varScale="1">
        <p:scale>
          <a:sx n="60" d="100"/>
          <a:sy n="60" d="100"/>
        </p:scale>
        <p:origin x="86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s>
</file>

<file path=ppt/ink/ink1.xml><?xml version="1.0" encoding="utf-8"?>
<inkml:ink xmlns:inkml="http://www.w3.org/2003/InkML">
  <inkml:definitions>
    <inkml:context xml:id="ctx0">
      <inkml:inkSource xml:id="inkSrc0">
        <inkml:traceFormat>
          <inkml:channel name="X" type="integer" min="-1600" max="3840" units="cm"/>
          <inkml:channel name="Y" type="integer" max="1080" units="cm"/>
          <inkml:channel name="T" type="integer" max="2.14748E9" units="dev"/>
        </inkml:traceFormat>
        <inkml:channelProperties>
          <inkml:channelProperty channel="X" name="resolution" value="157.22543" units="1/cm"/>
          <inkml:channelProperty channel="Y" name="resolution" value="55.6701" units="1/cm"/>
          <inkml:channelProperty channel="T" name="resolution" value="1" units="1/dev"/>
        </inkml:channelProperties>
      </inkml:inkSource>
      <inkml:timestamp xml:id="ts0" timeString="2020-12-08T20:55:59.890"/>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63 0,'40'0'125,"40"0"-31,-41 0-32,40 0-15,1 0 63,-1 0-79,1 0 156,-1 0-108,-40 0-1,2 0 62,-2 0-124,0-42 46,199 42 1,-197 0-16,-2 0-47,1 0 31,-2 0 16,41 0 0,-40 0-32,2 0 17,38 0 46,-40 0-31,41 0-32,-40 0 32,40 0-31,-41 0 46,40 0 79,1 0-79,-41 0-30,1 0-17,-1 0 1,2 0 0,-2 0-1,1 0 1,-1 0-1,41 0 79,-41 0 78</inkml:trace>
</inkml:ink>
</file>

<file path=ppt/ink/ink2.xml><?xml version="1.0" encoding="utf-8"?>
<inkml:ink xmlns:inkml="http://www.w3.org/2003/InkML">
  <inkml:definitions>
    <inkml:context xml:id="ctx0">
      <inkml:inkSource xml:id="inkSrc0">
        <inkml:traceFormat>
          <inkml:channel name="X" type="integer" min="-1600" max="3840" units="cm"/>
          <inkml:channel name="Y" type="integer" max="1080" units="cm"/>
          <inkml:channel name="T" type="integer" max="2.14748E9" units="dev"/>
        </inkml:traceFormat>
        <inkml:channelProperties>
          <inkml:channelProperty channel="X" name="resolution" value="157.22543" units="1/cm"/>
          <inkml:channelProperty channel="Y" name="resolution" value="55.6701" units="1/cm"/>
          <inkml:channelProperty channel="T" name="resolution" value="1" units="1/dev"/>
        </inkml:channelProperties>
      </inkml:inkSource>
      <inkml:timestamp xml:id="ts0" timeString="2020-12-08T20:56:03.891"/>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41 0,'39'0'235,"0"0"-204,2 0 47,38 0-47,-40 0 32,2 0-48,-2 0 1,1 0 15,40 0 0,-41 0-15,40 0 0,-40 0-1,41 0 1,-40 0 15,40 0 0,-41 0 1,1 0 15,-1 0-32,2 0 1,37 0-1,-38 39 1,-1 1-16,2-40 31,-2 0-15,40 0 15,-38 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635CE-5766-7F4D-934E-F054127BEEFC}" type="datetimeFigureOut">
              <a:rPr lang="en-US" smtClean="0"/>
              <a:t>5/3/23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FBCF65-8709-304F-8F67-431782F79839}" type="slidenum">
              <a:rPr lang="en-US" smtClean="0"/>
              <a:t>‹#›</a:t>
            </a:fld>
            <a:endParaRPr lang="en-US"/>
          </a:p>
        </p:txBody>
      </p:sp>
    </p:spTree>
    <p:extLst>
      <p:ext uri="{BB962C8B-B14F-4D97-AF65-F5344CB8AC3E}">
        <p14:creationId xmlns:p14="http://schemas.microsoft.com/office/powerpoint/2010/main" val="1987490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1E3E2E-D85C-422A-8FE1-4F3C7B0F24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737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1E3E2E-D85C-422A-8FE1-4F3C7B0F24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1282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1E3E2E-D85C-422A-8FE1-4F3C7B0F24F9}" type="slidenum">
              <a:rPr lang="en-US" smtClean="0"/>
              <a:t>40</a:t>
            </a:fld>
            <a:endParaRPr lang="en-US" dirty="0"/>
          </a:p>
        </p:txBody>
      </p:sp>
    </p:spTree>
    <p:extLst>
      <p:ext uri="{BB962C8B-B14F-4D97-AF65-F5344CB8AC3E}">
        <p14:creationId xmlns:p14="http://schemas.microsoft.com/office/powerpoint/2010/main" val="1152172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1E3E2E-D85C-422A-8FE1-4F3C7B0F24F9}" type="slidenum">
              <a:rPr lang="en-US" smtClean="0"/>
              <a:t>41</a:t>
            </a:fld>
            <a:endParaRPr lang="en-US" dirty="0"/>
          </a:p>
        </p:txBody>
      </p:sp>
    </p:spTree>
    <p:extLst>
      <p:ext uri="{BB962C8B-B14F-4D97-AF65-F5344CB8AC3E}">
        <p14:creationId xmlns:p14="http://schemas.microsoft.com/office/powerpoint/2010/main" val="1320057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1E3E2E-D85C-422A-8FE1-4F3C7B0F24F9}" type="slidenum">
              <a:rPr lang="en-US" smtClean="0"/>
              <a:t>42</a:t>
            </a:fld>
            <a:endParaRPr lang="en-US" dirty="0"/>
          </a:p>
        </p:txBody>
      </p:sp>
    </p:spTree>
    <p:extLst>
      <p:ext uri="{BB962C8B-B14F-4D97-AF65-F5344CB8AC3E}">
        <p14:creationId xmlns:p14="http://schemas.microsoft.com/office/powerpoint/2010/main" val="1442033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1E3E2E-D85C-422A-8FE1-4F3C7B0F24F9}" type="slidenum">
              <a:rPr lang="en-US" smtClean="0"/>
              <a:t>43</a:t>
            </a:fld>
            <a:endParaRPr lang="en-US" dirty="0"/>
          </a:p>
        </p:txBody>
      </p:sp>
    </p:spTree>
    <p:extLst>
      <p:ext uri="{BB962C8B-B14F-4D97-AF65-F5344CB8AC3E}">
        <p14:creationId xmlns:p14="http://schemas.microsoft.com/office/powerpoint/2010/main" val="3542271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1E3E2E-D85C-422A-8FE1-4F3C7B0F24F9}" type="slidenum">
              <a:rPr lang="en-US" smtClean="0"/>
              <a:t>44</a:t>
            </a:fld>
            <a:endParaRPr lang="en-US" dirty="0"/>
          </a:p>
        </p:txBody>
      </p:sp>
    </p:spTree>
    <p:extLst>
      <p:ext uri="{BB962C8B-B14F-4D97-AF65-F5344CB8AC3E}">
        <p14:creationId xmlns:p14="http://schemas.microsoft.com/office/powerpoint/2010/main" val="4115510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1E3E2E-D85C-422A-8FE1-4F3C7B0F24F9}" type="slidenum">
              <a:rPr lang="en-US" smtClean="0"/>
              <a:t>45</a:t>
            </a:fld>
            <a:endParaRPr lang="en-US" dirty="0"/>
          </a:p>
        </p:txBody>
      </p:sp>
    </p:spTree>
    <p:extLst>
      <p:ext uri="{BB962C8B-B14F-4D97-AF65-F5344CB8AC3E}">
        <p14:creationId xmlns:p14="http://schemas.microsoft.com/office/powerpoint/2010/main" val="1190772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1E3E2E-D85C-422A-8FE1-4F3C7B0F24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1651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1E3E2E-D85C-422A-8FE1-4F3C7B0F24F9}" type="slidenum">
              <a:rPr lang="en-US" smtClean="0"/>
              <a:t>47</a:t>
            </a:fld>
            <a:endParaRPr lang="en-US" dirty="0"/>
          </a:p>
        </p:txBody>
      </p:sp>
    </p:spTree>
    <p:extLst>
      <p:ext uri="{BB962C8B-B14F-4D97-AF65-F5344CB8AC3E}">
        <p14:creationId xmlns:p14="http://schemas.microsoft.com/office/powerpoint/2010/main" val="1541125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1E3E2E-D85C-422A-8FE1-4F3C7B0F24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6071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DDD3-8152-47AF-8FF7-6B380EB9B9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1750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1E3E2E-D85C-422A-8FE1-4F3C7B0F24F9}" type="slidenum">
              <a:rPr lang="en-US" smtClean="0"/>
              <a:t>49</a:t>
            </a:fld>
            <a:endParaRPr lang="en-US" dirty="0"/>
          </a:p>
        </p:txBody>
      </p:sp>
    </p:spTree>
    <p:extLst>
      <p:ext uri="{BB962C8B-B14F-4D97-AF65-F5344CB8AC3E}">
        <p14:creationId xmlns:p14="http://schemas.microsoft.com/office/powerpoint/2010/main" val="1383146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1E3E2E-D85C-422A-8FE1-4F3C7B0F24F9}" type="slidenum">
              <a:rPr lang="en-US" smtClean="0"/>
              <a:t>32</a:t>
            </a:fld>
            <a:endParaRPr lang="en-US" dirty="0"/>
          </a:p>
        </p:txBody>
      </p:sp>
    </p:spTree>
    <p:extLst>
      <p:ext uri="{BB962C8B-B14F-4D97-AF65-F5344CB8AC3E}">
        <p14:creationId xmlns:p14="http://schemas.microsoft.com/office/powerpoint/2010/main" val="2104964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Double check if Mom said “red hot” or just “hot”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1E3E2E-D85C-422A-8FE1-4F3C7B0F24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3683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1E3E2E-D85C-422A-8FE1-4F3C7B0F24F9}" type="slidenum">
              <a:rPr lang="en-US" smtClean="0"/>
              <a:t>34</a:t>
            </a:fld>
            <a:endParaRPr lang="en-US" dirty="0"/>
          </a:p>
        </p:txBody>
      </p:sp>
    </p:spTree>
    <p:extLst>
      <p:ext uri="{BB962C8B-B14F-4D97-AF65-F5344CB8AC3E}">
        <p14:creationId xmlns:p14="http://schemas.microsoft.com/office/powerpoint/2010/main" val="2606898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1E3E2E-D85C-422A-8FE1-4F3C7B0F24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0012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AVMs don’t typically bleed in a</a:t>
            </a:r>
            <a:r>
              <a:rPr lang="en-US" baseline="0" dirty="0"/>
              <a:t> 2.5 month old</a:t>
            </a:r>
          </a:p>
          <a:p>
            <a:r>
              <a:rPr lang="en-US" baseline="0" dirty="0"/>
              <a:t>Both neurosurgeons have never seen it, despite over </a:t>
            </a:r>
            <a:r>
              <a:rPr lang="en-US" u="sng" baseline="0" dirty="0"/>
              <a:t>60</a:t>
            </a:r>
            <a:r>
              <a:rPr lang="en-US" baseline="0" dirty="0"/>
              <a:t> years of combined experience [~35 yrs for Steinberg (defense expert) &amp; ~25 yrs for Taylor (Plaintiffs’ expert)]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DDD3-8152-47AF-8FF7-6B380EB9B9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5702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Military times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DDD3-8152-47AF-8FF7-6B380EB9B9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0532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specific feedback from jurors on demonstratives like that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1E3E2E-D85C-422A-8FE1-4F3C7B0F24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9455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6.sv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3.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65.png"/><Relationship Id="rId4" Type="http://schemas.openxmlformats.org/officeDocument/2006/relationships/customXml" Target="../ink/ink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3" Type="http://schemas.openxmlformats.org/officeDocument/2006/relationships/image" Target="../media/image21.sv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svg"/><Relationship Id="rId21" Type="http://schemas.openxmlformats.org/officeDocument/2006/relationships/image" Target="../media/image29.svg"/><Relationship Id="rId34" Type="http://schemas.openxmlformats.org/officeDocument/2006/relationships/image" Target="../media/image42.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5" Type="http://schemas.openxmlformats.org/officeDocument/2006/relationships/image" Target="../media/image33.svg"/><Relationship Id="rId33" Type="http://schemas.openxmlformats.org/officeDocument/2006/relationships/image" Target="../media/image41.sv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sv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24" Type="http://schemas.openxmlformats.org/officeDocument/2006/relationships/image" Target="../media/image32.png"/><Relationship Id="rId32" Type="http://schemas.openxmlformats.org/officeDocument/2006/relationships/image" Target="../media/image40.png"/><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31.sv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svg"/><Relationship Id="rId31" Type="http://schemas.openxmlformats.org/officeDocument/2006/relationships/image" Target="../media/image39.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svg"/><Relationship Id="rId30" Type="http://schemas.openxmlformats.org/officeDocument/2006/relationships/image" Target="../media/image38.png"/><Relationship Id="rId8"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781804" y="-333273"/>
            <a:ext cx="11194597" cy="7825171"/>
            <a:chOff x="0" y="0"/>
            <a:chExt cx="4083819" cy="2854644"/>
          </a:xfrm>
        </p:grpSpPr>
        <p:sp>
          <p:nvSpPr>
            <p:cNvPr id="3" name="Freeform 3"/>
            <p:cNvSpPr/>
            <p:nvPr/>
          </p:nvSpPr>
          <p:spPr>
            <a:xfrm>
              <a:off x="0" y="0"/>
              <a:ext cx="4083819" cy="2854644"/>
            </a:xfrm>
            <a:custGeom>
              <a:avLst/>
              <a:gdLst/>
              <a:ahLst/>
              <a:cxnLst/>
              <a:rect l="l" t="t" r="r" b="b"/>
              <a:pathLst>
                <a:path w="4083819" h="2854644">
                  <a:moveTo>
                    <a:pt x="0" y="0"/>
                  </a:moveTo>
                  <a:lnTo>
                    <a:pt x="4083819" y="0"/>
                  </a:lnTo>
                  <a:lnTo>
                    <a:pt x="4083819" y="2854644"/>
                  </a:lnTo>
                  <a:lnTo>
                    <a:pt x="0" y="2854644"/>
                  </a:lnTo>
                  <a:close/>
                </a:path>
              </a:pathLst>
            </a:custGeom>
            <a:solidFill>
              <a:srgbClr val="C3E0E5"/>
            </a:solidFill>
          </p:spPr>
        </p:sp>
      </p:grpSp>
      <p:pic>
        <p:nvPicPr>
          <p:cNvPr id="4" name="Picture 4"/>
          <p:cNvPicPr>
            <a:picLocks noChangeAspect="1"/>
          </p:cNvPicPr>
          <p:nvPr/>
        </p:nvPicPr>
        <p:blipFill>
          <a:blip r:embed="rId2"/>
          <a:srcRect/>
          <a:stretch>
            <a:fillRect/>
          </a:stretch>
        </p:blipFill>
        <p:spPr>
          <a:xfrm>
            <a:off x="749014" y="504420"/>
            <a:ext cx="4569919" cy="813446"/>
          </a:xfrm>
          <a:prstGeom prst="rect">
            <a:avLst/>
          </a:prstGeom>
        </p:spPr>
      </p:pic>
      <p:grpSp>
        <p:nvGrpSpPr>
          <p:cNvPr id="5" name="Group 5"/>
          <p:cNvGrpSpPr>
            <a:grpSpLocks noChangeAspect="1"/>
          </p:cNvGrpSpPr>
          <p:nvPr/>
        </p:nvGrpSpPr>
        <p:grpSpPr>
          <a:xfrm>
            <a:off x="846742" y="5869196"/>
            <a:ext cx="3634279" cy="3634264"/>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t="-12142" b="-38234"/>
              </a:stretch>
            </a:blipFill>
          </p:spPr>
        </p:sp>
      </p:grpSp>
      <p:grpSp>
        <p:nvGrpSpPr>
          <p:cNvPr id="7" name="Group 7"/>
          <p:cNvGrpSpPr>
            <a:grpSpLocks noChangeAspect="1"/>
          </p:cNvGrpSpPr>
          <p:nvPr/>
        </p:nvGrpSpPr>
        <p:grpSpPr>
          <a:xfrm>
            <a:off x="4995371" y="5869196"/>
            <a:ext cx="3634279" cy="3634264"/>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99D1DB"/>
            </a:solidFill>
            <a:ln w="12700">
              <a:solidFill>
                <a:srgbClr val="000000"/>
              </a:solidFill>
            </a:ln>
          </p:spPr>
        </p:sp>
      </p:grpSp>
      <p:pic>
        <p:nvPicPr>
          <p:cNvPr id="9" name="Picture 9"/>
          <p:cNvPicPr>
            <a:picLocks noChangeAspect="1"/>
          </p:cNvPicPr>
          <p:nvPr/>
        </p:nvPicPr>
        <p:blipFill>
          <a:blip r:embed="rId4"/>
          <a:srcRect/>
          <a:stretch>
            <a:fillRect/>
          </a:stretch>
        </p:blipFill>
        <p:spPr>
          <a:xfrm>
            <a:off x="9144000" y="911143"/>
            <a:ext cx="9144000" cy="6097905"/>
          </a:xfrm>
          <a:prstGeom prst="rect">
            <a:avLst/>
          </a:prstGeom>
        </p:spPr>
      </p:pic>
      <p:grpSp>
        <p:nvGrpSpPr>
          <p:cNvPr id="10" name="Group 10"/>
          <p:cNvGrpSpPr>
            <a:grpSpLocks noChangeAspect="1"/>
          </p:cNvGrpSpPr>
          <p:nvPr/>
        </p:nvGrpSpPr>
        <p:grpSpPr>
          <a:xfrm>
            <a:off x="4995371" y="5869196"/>
            <a:ext cx="3634279" cy="3634264"/>
            <a:chOff x="0" y="0"/>
            <a:chExt cx="6350000" cy="6349975"/>
          </a:xfrm>
        </p:grpSpPr>
        <p:sp>
          <p:nvSpPr>
            <p:cNvPr id="11" name="Freeform 1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a:stretch>
            </a:blipFill>
          </p:spPr>
        </p:sp>
      </p:grpSp>
      <p:sp>
        <p:nvSpPr>
          <p:cNvPr id="12" name="TextBox 12"/>
          <p:cNvSpPr txBox="1"/>
          <p:nvPr/>
        </p:nvSpPr>
        <p:spPr>
          <a:xfrm>
            <a:off x="781822" y="1149505"/>
            <a:ext cx="7522538" cy="2237710"/>
          </a:xfrm>
          <a:prstGeom prst="rect">
            <a:avLst/>
          </a:prstGeom>
        </p:spPr>
        <p:txBody>
          <a:bodyPr lIns="0" tIns="0" rIns="0" bIns="0" rtlCol="0" anchor="t">
            <a:spAutoFit/>
          </a:bodyPr>
          <a:lstStyle/>
          <a:p>
            <a:pPr>
              <a:lnSpc>
                <a:spcPts val="17361"/>
              </a:lnSpc>
            </a:pPr>
            <a:r>
              <a:rPr lang="en-US" sz="12401">
                <a:solidFill>
                  <a:srgbClr val="000000"/>
                </a:solidFill>
                <a:latin typeface="Poppins Bold"/>
              </a:rPr>
              <a:t>SEE YOU</a:t>
            </a:r>
          </a:p>
        </p:txBody>
      </p:sp>
      <p:sp>
        <p:nvSpPr>
          <p:cNvPr id="13" name="TextBox 13"/>
          <p:cNvSpPr txBox="1"/>
          <p:nvPr/>
        </p:nvSpPr>
        <p:spPr>
          <a:xfrm>
            <a:off x="749014" y="2545523"/>
            <a:ext cx="7699623" cy="2237710"/>
          </a:xfrm>
          <a:prstGeom prst="rect">
            <a:avLst/>
          </a:prstGeom>
        </p:spPr>
        <p:txBody>
          <a:bodyPr lIns="0" tIns="0" rIns="0" bIns="0" rtlCol="0" anchor="t">
            <a:spAutoFit/>
          </a:bodyPr>
          <a:lstStyle/>
          <a:p>
            <a:pPr>
              <a:lnSpc>
                <a:spcPts val="17361"/>
              </a:lnSpc>
            </a:pPr>
            <a:r>
              <a:rPr lang="en-US" sz="12401">
                <a:solidFill>
                  <a:srgbClr val="000000"/>
                </a:solidFill>
                <a:latin typeface="Poppins Bold"/>
              </a:rPr>
              <a:t>AT TRIAL!</a:t>
            </a:r>
          </a:p>
        </p:txBody>
      </p:sp>
      <p:sp>
        <p:nvSpPr>
          <p:cNvPr id="14" name="TextBox 14"/>
          <p:cNvSpPr txBox="1"/>
          <p:nvPr/>
        </p:nvSpPr>
        <p:spPr>
          <a:xfrm>
            <a:off x="749014" y="4679538"/>
            <a:ext cx="8170419" cy="617998"/>
          </a:xfrm>
          <a:prstGeom prst="rect">
            <a:avLst/>
          </a:prstGeom>
        </p:spPr>
        <p:txBody>
          <a:bodyPr lIns="0" tIns="0" rIns="0" bIns="0" rtlCol="0" anchor="t">
            <a:spAutoFit/>
          </a:bodyPr>
          <a:lstStyle/>
          <a:p>
            <a:pPr>
              <a:lnSpc>
                <a:spcPts val="4787"/>
              </a:lnSpc>
            </a:pPr>
            <a:r>
              <a:rPr lang="en-US" sz="3419">
                <a:solidFill>
                  <a:srgbClr val="000000"/>
                </a:solidFill>
                <a:latin typeface="Poppins Bold"/>
              </a:rPr>
              <a:t>Signaling for Strategic Negotiation</a:t>
            </a:r>
          </a:p>
        </p:txBody>
      </p:sp>
      <p:sp>
        <p:nvSpPr>
          <p:cNvPr id="15" name="TextBox 15"/>
          <p:cNvSpPr txBox="1"/>
          <p:nvPr/>
        </p:nvSpPr>
        <p:spPr>
          <a:xfrm>
            <a:off x="887376" y="9544542"/>
            <a:ext cx="3593645" cy="551958"/>
          </a:xfrm>
          <a:prstGeom prst="rect">
            <a:avLst/>
          </a:prstGeom>
        </p:spPr>
        <p:txBody>
          <a:bodyPr lIns="0" tIns="0" rIns="0" bIns="0" rtlCol="0" anchor="t">
            <a:spAutoFit/>
          </a:bodyPr>
          <a:lstStyle/>
          <a:p>
            <a:pPr algn="ctr">
              <a:lnSpc>
                <a:spcPts val="4227"/>
              </a:lnSpc>
            </a:pPr>
            <a:r>
              <a:rPr lang="en-US" sz="3019">
                <a:solidFill>
                  <a:srgbClr val="000000"/>
                </a:solidFill>
                <a:latin typeface="Poppins"/>
              </a:rPr>
              <a:t>Dr. John Lowry</a:t>
            </a:r>
          </a:p>
        </p:txBody>
      </p:sp>
      <p:sp>
        <p:nvSpPr>
          <p:cNvPr id="16" name="TextBox 16"/>
          <p:cNvSpPr txBox="1"/>
          <p:nvPr/>
        </p:nvSpPr>
        <p:spPr>
          <a:xfrm>
            <a:off x="4995371" y="9544542"/>
            <a:ext cx="3593645" cy="551958"/>
          </a:xfrm>
          <a:prstGeom prst="rect">
            <a:avLst/>
          </a:prstGeom>
        </p:spPr>
        <p:txBody>
          <a:bodyPr lIns="0" tIns="0" rIns="0" bIns="0" rtlCol="0" anchor="t">
            <a:spAutoFit/>
          </a:bodyPr>
          <a:lstStyle/>
          <a:p>
            <a:pPr algn="ctr">
              <a:lnSpc>
                <a:spcPts val="4227"/>
              </a:lnSpc>
            </a:pPr>
            <a:r>
              <a:rPr lang="en-US" sz="3019" dirty="0">
                <a:solidFill>
                  <a:srgbClr val="000000"/>
                </a:solidFill>
                <a:latin typeface="Poppins"/>
              </a:rPr>
              <a:t>Kevin Kuhn</a:t>
            </a:r>
          </a:p>
        </p:txBody>
      </p:sp>
      <p:pic>
        <p:nvPicPr>
          <p:cNvPr id="17" name="Picture 17"/>
          <p:cNvPicPr>
            <a:picLocks noChangeAspect="1"/>
          </p:cNvPicPr>
          <p:nvPr/>
        </p:nvPicPr>
        <p:blipFill>
          <a:blip r:embed="rId6"/>
          <a:srcRect/>
          <a:stretch>
            <a:fillRect/>
          </a:stretch>
        </p:blipFill>
        <p:spPr>
          <a:xfrm>
            <a:off x="9781804" y="8109009"/>
            <a:ext cx="2851475" cy="1394452"/>
          </a:xfrm>
          <a:prstGeom prst="rect">
            <a:avLst/>
          </a:prstGeom>
        </p:spPr>
      </p:pic>
      <p:pic>
        <p:nvPicPr>
          <p:cNvPr id="18" name="Picture 18"/>
          <p:cNvPicPr>
            <a:picLocks noChangeAspect="1"/>
          </p:cNvPicPr>
          <p:nvPr/>
        </p:nvPicPr>
        <p:blipFill>
          <a:blip r:embed="rId7"/>
          <a:srcRect/>
          <a:stretch>
            <a:fillRect/>
          </a:stretch>
        </p:blipFill>
        <p:spPr>
          <a:xfrm>
            <a:off x="12992563" y="8168048"/>
            <a:ext cx="4537027" cy="12763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0534" y="-7617"/>
            <a:ext cx="2367906" cy="229461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2585890"/>
            <a:ext cx="6035040" cy="7132320"/>
          </a:xfrm>
          <a:prstGeom prst="rect">
            <a:avLst/>
          </a:prstGeom>
        </p:spPr>
      </p:pic>
      <p:grpSp>
        <p:nvGrpSpPr>
          <p:cNvPr id="4" name="Group 4"/>
          <p:cNvGrpSpPr>
            <a:grpSpLocks noChangeAspect="1"/>
          </p:cNvGrpSpPr>
          <p:nvPr/>
        </p:nvGrpSpPr>
        <p:grpSpPr>
          <a:xfrm>
            <a:off x="193562" y="4272427"/>
            <a:ext cx="4007589" cy="4007573"/>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7061" r="-7061"/>
              </a:stretch>
            </a:blipFill>
          </p:spPr>
        </p:sp>
      </p:grpSp>
      <p:sp>
        <p:nvSpPr>
          <p:cNvPr id="6" name="TextBox 6"/>
          <p:cNvSpPr txBox="1"/>
          <p:nvPr/>
        </p:nvSpPr>
        <p:spPr>
          <a:xfrm>
            <a:off x="1253490" y="488347"/>
            <a:ext cx="11856720" cy="986409"/>
          </a:xfrm>
          <a:prstGeom prst="rect">
            <a:avLst/>
          </a:prstGeom>
        </p:spPr>
        <p:txBody>
          <a:bodyPr lIns="0" tIns="0" rIns="0" bIns="0" rtlCol="0" anchor="t">
            <a:spAutoFit/>
          </a:bodyPr>
          <a:lstStyle/>
          <a:p>
            <a:pPr algn="l">
              <a:lnSpc>
                <a:spcPts val="7128"/>
              </a:lnSpc>
            </a:pPr>
            <a:r>
              <a:rPr lang="en-US" sz="6600" spc="-263">
                <a:solidFill>
                  <a:srgbClr val="000000"/>
                </a:solidFill>
                <a:latin typeface="Poppins Bold"/>
              </a:rPr>
              <a:t>Choosing a Mediator</a:t>
            </a:r>
          </a:p>
        </p:txBody>
      </p:sp>
      <p:sp>
        <p:nvSpPr>
          <p:cNvPr id="7" name="TextBox 7"/>
          <p:cNvSpPr txBox="1"/>
          <p:nvPr/>
        </p:nvSpPr>
        <p:spPr>
          <a:xfrm>
            <a:off x="3553495" y="1754759"/>
            <a:ext cx="11139843" cy="350901"/>
          </a:xfrm>
          <a:prstGeom prst="rect">
            <a:avLst/>
          </a:prstGeom>
        </p:spPr>
        <p:txBody>
          <a:bodyPr lIns="0" tIns="0" rIns="0" bIns="0" rtlCol="0" anchor="t">
            <a:spAutoFit/>
          </a:bodyPr>
          <a:lstStyle/>
          <a:p>
            <a:pPr algn="l">
              <a:lnSpc>
                <a:spcPts val="2592"/>
              </a:lnSpc>
            </a:pPr>
            <a:r>
              <a:rPr lang="en-US" sz="2400" spc="241">
                <a:solidFill>
                  <a:srgbClr val="000000"/>
                </a:solidFill>
                <a:latin typeface="Poppins"/>
              </a:rPr>
              <a:t>KEY: IS THE MEDIATOR BOOKED MONTHS IN ADVANCE?</a:t>
            </a:r>
          </a:p>
        </p:txBody>
      </p:sp>
      <p:sp>
        <p:nvSpPr>
          <p:cNvPr id="8" name="TextBox 8"/>
          <p:cNvSpPr txBox="1"/>
          <p:nvPr/>
        </p:nvSpPr>
        <p:spPr>
          <a:xfrm>
            <a:off x="7779488" y="2267278"/>
            <a:ext cx="2996356" cy="639158"/>
          </a:xfrm>
          <a:prstGeom prst="rect">
            <a:avLst/>
          </a:prstGeom>
        </p:spPr>
        <p:txBody>
          <a:bodyPr lIns="0" tIns="0" rIns="0" bIns="0" rtlCol="0" anchor="t">
            <a:spAutoFit/>
          </a:bodyPr>
          <a:lstStyle/>
          <a:p>
            <a:pPr algn="l">
              <a:lnSpc>
                <a:spcPts val="4320"/>
              </a:lnSpc>
            </a:pPr>
            <a:r>
              <a:rPr lang="en-US" sz="3600">
                <a:solidFill>
                  <a:srgbClr val="000000"/>
                </a:solidFill>
                <a:latin typeface="Poppins Bold"/>
              </a:rPr>
              <a:t>FACILITATOR</a:t>
            </a:r>
          </a:p>
        </p:txBody>
      </p:sp>
      <p:sp>
        <p:nvSpPr>
          <p:cNvPr id="9" name="TextBox 9"/>
          <p:cNvSpPr txBox="1"/>
          <p:nvPr/>
        </p:nvSpPr>
        <p:spPr>
          <a:xfrm>
            <a:off x="7853721" y="3015816"/>
            <a:ext cx="9929577" cy="996950"/>
          </a:xfrm>
          <a:prstGeom prst="rect">
            <a:avLst/>
          </a:prstGeom>
        </p:spPr>
        <p:txBody>
          <a:bodyPr lIns="0" tIns="0" rIns="0" bIns="0" rtlCol="0" anchor="t">
            <a:spAutoFit/>
          </a:bodyPr>
          <a:lstStyle/>
          <a:p>
            <a:pPr marL="542924" lvl="1" indent="-271462" algn="l">
              <a:lnSpc>
                <a:spcPts val="2499"/>
              </a:lnSpc>
              <a:buFont typeface="Arial"/>
              <a:buChar char="•"/>
            </a:pPr>
            <a:r>
              <a:rPr lang="en-US" sz="2999">
                <a:solidFill>
                  <a:srgbClr val="3F3F3F"/>
                </a:solidFill>
                <a:latin typeface="Poppins"/>
              </a:rPr>
              <a:t>Asks questions, validates each side, avoids recommendations or advice, up to the parties to reach a fair resolution</a:t>
            </a:r>
          </a:p>
        </p:txBody>
      </p:sp>
      <p:sp>
        <p:nvSpPr>
          <p:cNvPr id="10" name="TextBox 10"/>
          <p:cNvSpPr txBox="1"/>
          <p:nvPr/>
        </p:nvSpPr>
        <p:spPr>
          <a:xfrm>
            <a:off x="7797170" y="3974665"/>
            <a:ext cx="2789570" cy="639157"/>
          </a:xfrm>
          <a:prstGeom prst="rect">
            <a:avLst/>
          </a:prstGeom>
        </p:spPr>
        <p:txBody>
          <a:bodyPr lIns="0" tIns="0" rIns="0" bIns="0" rtlCol="0" anchor="t">
            <a:spAutoFit/>
          </a:bodyPr>
          <a:lstStyle/>
          <a:p>
            <a:pPr algn="l">
              <a:lnSpc>
                <a:spcPts val="4320"/>
              </a:lnSpc>
            </a:pPr>
            <a:r>
              <a:rPr lang="en-US" sz="3600">
                <a:solidFill>
                  <a:srgbClr val="000000"/>
                </a:solidFill>
                <a:latin typeface="Poppins Bold"/>
              </a:rPr>
              <a:t>EVALUATOR</a:t>
            </a:r>
          </a:p>
        </p:txBody>
      </p:sp>
      <p:sp>
        <p:nvSpPr>
          <p:cNvPr id="11" name="TextBox 11"/>
          <p:cNvSpPr txBox="1"/>
          <p:nvPr/>
        </p:nvSpPr>
        <p:spPr>
          <a:xfrm>
            <a:off x="7853721" y="4638865"/>
            <a:ext cx="10065752" cy="2730288"/>
          </a:xfrm>
          <a:prstGeom prst="rect">
            <a:avLst/>
          </a:prstGeom>
        </p:spPr>
        <p:txBody>
          <a:bodyPr lIns="0" tIns="0" rIns="0" bIns="0" rtlCol="0" anchor="t">
            <a:spAutoFit/>
          </a:bodyPr>
          <a:lstStyle/>
          <a:p>
            <a:pPr marL="883917" lvl="1" indent="-441958" algn="l">
              <a:lnSpc>
                <a:spcPts val="2666"/>
              </a:lnSpc>
              <a:buFont typeface="Arial"/>
              <a:buChar char="•"/>
            </a:pPr>
            <a:r>
              <a:rPr lang="en-US" sz="3199">
                <a:solidFill>
                  <a:srgbClr val="3F3F3F"/>
                </a:solidFill>
                <a:latin typeface="Poppins"/>
              </a:rPr>
              <a:t>Mediators are more likely to make recommendations, suggestions, and to express opinions</a:t>
            </a:r>
          </a:p>
          <a:p>
            <a:pPr marL="883917" lvl="1" indent="-441958" algn="l">
              <a:lnSpc>
                <a:spcPts val="2666"/>
              </a:lnSpc>
              <a:buFont typeface="Arial"/>
              <a:buChar char="•"/>
            </a:pPr>
            <a:r>
              <a:rPr lang="en-US" sz="3199">
                <a:solidFill>
                  <a:srgbClr val="3F3F3F"/>
                </a:solidFill>
                <a:latin typeface="Poppins"/>
              </a:rPr>
              <a:t>Instead of focusing primarily on the underlying interests of the parties involved, mediators may be more likely to help parties assess the legal merits of their arguments and make fairness determinations</a:t>
            </a:r>
          </a:p>
        </p:txBody>
      </p:sp>
      <p:sp>
        <p:nvSpPr>
          <p:cNvPr id="12" name="TextBox 12"/>
          <p:cNvSpPr txBox="1"/>
          <p:nvPr/>
        </p:nvSpPr>
        <p:spPr>
          <a:xfrm>
            <a:off x="7779488" y="7530771"/>
            <a:ext cx="2787163" cy="639158"/>
          </a:xfrm>
          <a:prstGeom prst="rect">
            <a:avLst/>
          </a:prstGeom>
        </p:spPr>
        <p:txBody>
          <a:bodyPr lIns="0" tIns="0" rIns="0" bIns="0" rtlCol="0" anchor="t">
            <a:spAutoFit/>
          </a:bodyPr>
          <a:lstStyle/>
          <a:p>
            <a:pPr algn="l">
              <a:lnSpc>
                <a:spcPts val="4320"/>
              </a:lnSpc>
            </a:pPr>
            <a:r>
              <a:rPr lang="en-US" sz="3600">
                <a:solidFill>
                  <a:srgbClr val="000000"/>
                </a:solidFill>
                <a:latin typeface="Poppins Bold"/>
              </a:rPr>
              <a:t>MESSENGER</a:t>
            </a:r>
          </a:p>
        </p:txBody>
      </p:sp>
      <p:sp>
        <p:nvSpPr>
          <p:cNvPr id="13" name="TextBox 13"/>
          <p:cNvSpPr txBox="1"/>
          <p:nvPr/>
        </p:nvSpPr>
        <p:spPr>
          <a:xfrm>
            <a:off x="7836038" y="8289196"/>
            <a:ext cx="7174573" cy="372208"/>
          </a:xfrm>
          <a:prstGeom prst="rect">
            <a:avLst/>
          </a:prstGeom>
        </p:spPr>
        <p:txBody>
          <a:bodyPr lIns="0" tIns="0" rIns="0" bIns="0" rtlCol="0" anchor="t">
            <a:spAutoFit/>
          </a:bodyPr>
          <a:lstStyle/>
          <a:p>
            <a:pPr marL="579118" lvl="1" indent="-289559" algn="l">
              <a:lnSpc>
                <a:spcPts val="2334"/>
              </a:lnSpc>
              <a:buFont typeface="Arial"/>
              <a:buChar char="•"/>
            </a:pPr>
            <a:r>
              <a:rPr lang="en-US" sz="3199">
                <a:solidFill>
                  <a:srgbClr val="3F3F3F"/>
                </a:solidFill>
                <a:latin typeface="Poppins"/>
              </a:rPr>
              <a:t>Simply a go between</a:t>
            </a:r>
          </a:p>
        </p:txBody>
      </p:sp>
      <p:sp>
        <p:nvSpPr>
          <p:cNvPr id="14" name="TextBox 14"/>
          <p:cNvSpPr txBox="1"/>
          <p:nvPr/>
        </p:nvSpPr>
        <p:spPr>
          <a:xfrm>
            <a:off x="7836038" y="8809003"/>
            <a:ext cx="3559011" cy="639158"/>
          </a:xfrm>
          <a:prstGeom prst="rect">
            <a:avLst/>
          </a:prstGeom>
        </p:spPr>
        <p:txBody>
          <a:bodyPr lIns="0" tIns="0" rIns="0" bIns="0" rtlCol="0" anchor="t">
            <a:spAutoFit/>
          </a:bodyPr>
          <a:lstStyle/>
          <a:p>
            <a:pPr algn="l">
              <a:lnSpc>
                <a:spcPts val="4320"/>
              </a:lnSpc>
            </a:pPr>
            <a:r>
              <a:rPr lang="en-US" sz="3600">
                <a:solidFill>
                  <a:srgbClr val="000000"/>
                </a:solidFill>
                <a:latin typeface="Poppins Bold"/>
              </a:rPr>
              <a:t>FORMER JUDGE</a:t>
            </a:r>
          </a:p>
        </p:txBody>
      </p:sp>
      <p:sp>
        <p:nvSpPr>
          <p:cNvPr id="15" name="TextBox 15"/>
          <p:cNvSpPr txBox="1"/>
          <p:nvPr/>
        </p:nvSpPr>
        <p:spPr>
          <a:xfrm>
            <a:off x="7836038" y="9631123"/>
            <a:ext cx="9929577" cy="372208"/>
          </a:xfrm>
          <a:prstGeom prst="rect">
            <a:avLst/>
          </a:prstGeom>
        </p:spPr>
        <p:txBody>
          <a:bodyPr lIns="0" tIns="0" rIns="0" bIns="0" rtlCol="0" anchor="t">
            <a:spAutoFit/>
          </a:bodyPr>
          <a:lstStyle/>
          <a:p>
            <a:pPr marL="579118" lvl="1" indent="-289559" algn="l">
              <a:lnSpc>
                <a:spcPts val="2334"/>
              </a:lnSpc>
              <a:buFont typeface="Arial"/>
              <a:buChar char="•"/>
            </a:pPr>
            <a:r>
              <a:rPr lang="en-US" sz="3199">
                <a:solidFill>
                  <a:srgbClr val="3F3F3F"/>
                </a:solidFill>
                <a:latin typeface="Poppins"/>
              </a:rPr>
              <a:t>By the afternoon, resorts to being a judge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02785" cy="7879820"/>
            <a:chOff x="0" y="0"/>
            <a:chExt cx="183417" cy="2874580"/>
          </a:xfrm>
        </p:grpSpPr>
        <p:sp>
          <p:nvSpPr>
            <p:cNvPr id="3" name="Freeform 3"/>
            <p:cNvSpPr/>
            <p:nvPr/>
          </p:nvSpPr>
          <p:spPr>
            <a:xfrm>
              <a:off x="0" y="0"/>
              <a:ext cx="183417" cy="2874580"/>
            </a:xfrm>
            <a:custGeom>
              <a:avLst/>
              <a:gdLst/>
              <a:ahLst/>
              <a:cxnLst/>
              <a:rect l="l" t="t" r="r" b="b"/>
              <a:pathLst>
                <a:path w="183417" h="2874580">
                  <a:moveTo>
                    <a:pt x="0" y="0"/>
                  </a:moveTo>
                  <a:lnTo>
                    <a:pt x="183417" y="0"/>
                  </a:lnTo>
                  <a:lnTo>
                    <a:pt x="183417" y="2874580"/>
                  </a:lnTo>
                  <a:lnTo>
                    <a:pt x="0" y="2874580"/>
                  </a:lnTo>
                  <a:close/>
                </a:path>
              </a:pathLst>
            </a:custGeom>
            <a:solidFill>
              <a:srgbClr val="C3E0E5"/>
            </a:solidFill>
          </p:spPr>
        </p:sp>
      </p:grpSp>
      <p:grpSp>
        <p:nvGrpSpPr>
          <p:cNvPr id="4" name="Group 4"/>
          <p:cNvGrpSpPr/>
          <p:nvPr/>
        </p:nvGrpSpPr>
        <p:grpSpPr>
          <a:xfrm>
            <a:off x="1265924" y="1627093"/>
            <a:ext cx="4726258" cy="164592"/>
            <a:chOff x="0" y="0"/>
            <a:chExt cx="4376165" cy="152400"/>
          </a:xfrm>
        </p:grpSpPr>
        <p:sp>
          <p:nvSpPr>
            <p:cNvPr id="5" name="Freeform 5"/>
            <p:cNvSpPr/>
            <p:nvPr/>
          </p:nvSpPr>
          <p:spPr>
            <a:xfrm>
              <a:off x="0" y="0"/>
              <a:ext cx="4376165" cy="152400"/>
            </a:xfrm>
            <a:custGeom>
              <a:avLst/>
              <a:gdLst/>
              <a:ahLst/>
              <a:cxnLst/>
              <a:rect l="l" t="t" r="r" b="b"/>
              <a:pathLst>
                <a:path w="4376165" h="152400">
                  <a:moveTo>
                    <a:pt x="0" y="0"/>
                  </a:moveTo>
                  <a:lnTo>
                    <a:pt x="4376165" y="0"/>
                  </a:lnTo>
                  <a:lnTo>
                    <a:pt x="4376165" y="152400"/>
                  </a:lnTo>
                  <a:lnTo>
                    <a:pt x="0" y="152400"/>
                  </a:lnTo>
                  <a:close/>
                </a:path>
              </a:pathLst>
            </a:custGeom>
            <a:solidFill>
              <a:srgbClr val="000000"/>
            </a:solidFill>
          </p:spPr>
        </p:sp>
      </p:grpSp>
      <p:sp>
        <p:nvSpPr>
          <p:cNvPr id="6" name="TextBox 6"/>
          <p:cNvSpPr txBox="1"/>
          <p:nvPr/>
        </p:nvSpPr>
        <p:spPr>
          <a:xfrm>
            <a:off x="1265924" y="64884"/>
            <a:ext cx="6702071" cy="1168400"/>
          </a:xfrm>
          <a:prstGeom prst="rect">
            <a:avLst/>
          </a:prstGeom>
        </p:spPr>
        <p:txBody>
          <a:bodyPr lIns="0" tIns="0" rIns="0" bIns="0" rtlCol="0" anchor="t">
            <a:spAutoFit/>
          </a:bodyPr>
          <a:lstStyle/>
          <a:p>
            <a:pPr>
              <a:lnSpc>
                <a:spcPts val="9099"/>
              </a:lnSpc>
            </a:pPr>
            <a:r>
              <a:rPr lang="en-US" sz="6499">
                <a:solidFill>
                  <a:srgbClr val="000000"/>
                </a:solidFill>
                <a:latin typeface="Poppins Bold"/>
              </a:rPr>
              <a:t>CONVENING</a:t>
            </a:r>
          </a:p>
        </p:txBody>
      </p:sp>
      <p:sp>
        <p:nvSpPr>
          <p:cNvPr id="7" name="TextBox 7"/>
          <p:cNvSpPr txBox="1"/>
          <p:nvPr/>
        </p:nvSpPr>
        <p:spPr>
          <a:xfrm>
            <a:off x="1257620" y="2306460"/>
            <a:ext cx="16487651" cy="7861704"/>
          </a:xfrm>
          <a:prstGeom prst="rect">
            <a:avLst/>
          </a:prstGeom>
        </p:spPr>
        <p:txBody>
          <a:bodyPr lIns="0" tIns="0" rIns="0" bIns="0" rtlCol="0" anchor="t">
            <a:spAutoFit/>
          </a:bodyPr>
          <a:lstStyle/>
          <a:p>
            <a:pPr algn="l">
              <a:lnSpc>
                <a:spcPts val="4691"/>
              </a:lnSpc>
            </a:pPr>
            <a:r>
              <a:rPr lang="en-US" sz="4599" dirty="0">
                <a:solidFill>
                  <a:srgbClr val="000000"/>
                </a:solidFill>
                <a:latin typeface="Poppins Bold"/>
              </a:rPr>
              <a:t>Goal:</a:t>
            </a:r>
            <a:r>
              <a:rPr lang="en-US" sz="4599" dirty="0">
                <a:solidFill>
                  <a:srgbClr val="000000"/>
                </a:solidFill>
                <a:latin typeface="Poppins"/>
              </a:rPr>
              <a:t> Set up the mediation for the best chance of success</a:t>
            </a:r>
          </a:p>
          <a:p>
            <a:pPr algn="l">
              <a:lnSpc>
                <a:spcPts val="4691"/>
              </a:lnSpc>
            </a:pPr>
            <a:endParaRPr lang="en-US" sz="4599" dirty="0">
              <a:solidFill>
                <a:srgbClr val="000000"/>
              </a:solidFill>
              <a:latin typeface="Poppins"/>
            </a:endParaRPr>
          </a:p>
          <a:p>
            <a:pPr algn="l">
              <a:lnSpc>
                <a:spcPts val="4691"/>
              </a:lnSpc>
            </a:pPr>
            <a:r>
              <a:rPr lang="en-US" sz="4599" dirty="0">
                <a:solidFill>
                  <a:srgbClr val="000000"/>
                </a:solidFill>
                <a:latin typeface="Poppins Bold"/>
              </a:rPr>
              <a:t>Strategy:</a:t>
            </a:r>
            <a:r>
              <a:rPr lang="en-US" sz="4599" dirty="0">
                <a:solidFill>
                  <a:srgbClr val="000000"/>
                </a:solidFill>
                <a:latin typeface="Poppins"/>
              </a:rPr>
              <a:t> Mediate at the right time, with the right resources, and the right mediator</a:t>
            </a:r>
          </a:p>
          <a:p>
            <a:pPr algn="l">
              <a:lnSpc>
                <a:spcPts val="4691"/>
              </a:lnSpc>
            </a:pPr>
            <a:endParaRPr lang="en-US" sz="4599" dirty="0">
              <a:solidFill>
                <a:srgbClr val="000000"/>
              </a:solidFill>
              <a:latin typeface="Poppins"/>
            </a:endParaRPr>
          </a:p>
          <a:p>
            <a:pPr algn="l">
              <a:lnSpc>
                <a:spcPts val="4691"/>
              </a:lnSpc>
            </a:pPr>
            <a:r>
              <a:rPr lang="en-US" sz="4599" dirty="0">
                <a:solidFill>
                  <a:srgbClr val="000000"/>
                </a:solidFill>
                <a:latin typeface="Poppins Bold"/>
              </a:rPr>
              <a:t>Trial Counsel:</a:t>
            </a:r>
          </a:p>
          <a:p>
            <a:pPr marL="832485" lvl="1" indent="-416242" algn="l">
              <a:lnSpc>
                <a:spcPts val="4691"/>
              </a:lnSpc>
              <a:buFont typeface="Arial"/>
              <a:buChar char="•"/>
            </a:pPr>
            <a:r>
              <a:rPr lang="en-US" sz="4599" dirty="0">
                <a:solidFill>
                  <a:srgbClr val="000000"/>
                </a:solidFill>
                <a:latin typeface="Poppins"/>
              </a:rPr>
              <a:t>Negotiate selection of mediator</a:t>
            </a:r>
          </a:p>
          <a:p>
            <a:pPr marL="832485" lvl="1" indent="-416242" algn="l">
              <a:lnSpc>
                <a:spcPts val="4691"/>
              </a:lnSpc>
              <a:buFont typeface="Arial"/>
              <a:buChar char="•"/>
            </a:pPr>
            <a:r>
              <a:rPr lang="en-US" sz="4599" dirty="0">
                <a:solidFill>
                  <a:srgbClr val="000000"/>
                </a:solidFill>
                <a:latin typeface="Poppins"/>
              </a:rPr>
              <a:t>Strategically identify the right time to mediate</a:t>
            </a:r>
          </a:p>
          <a:p>
            <a:pPr marL="832485" lvl="1" indent="-416242" algn="l">
              <a:lnSpc>
                <a:spcPts val="4691"/>
              </a:lnSpc>
              <a:buFont typeface="Arial"/>
              <a:buChar char="•"/>
            </a:pPr>
            <a:r>
              <a:rPr lang="en-US" sz="4599" dirty="0">
                <a:solidFill>
                  <a:srgbClr val="000000"/>
                </a:solidFill>
                <a:latin typeface="Poppins"/>
              </a:rPr>
              <a:t>Address mediation issues</a:t>
            </a:r>
          </a:p>
          <a:p>
            <a:pPr marL="832485" lvl="1" indent="-416242" algn="l">
              <a:lnSpc>
                <a:spcPts val="4691"/>
              </a:lnSpc>
              <a:buFont typeface="Arial"/>
              <a:buChar char="•"/>
            </a:pPr>
            <a:r>
              <a:rPr lang="en-US" sz="4599" dirty="0">
                <a:solidFill>
                  <a:srgbClr val="000000"/>
                </a:solidFill>
                <a:latin typeface="Poppins"/>
              </a:rPr>
              <a:t>Set up in-person meeting with the mediator</a:t>
            </a:r>
          </a:p>
          <a:p>
            <a:pPr marL="832485" lvl="1" indent="-416242" algn="l">
              <a:lnSpc>
                <a:spcPts val="4691"/>
              </a:lnSpc>
              <a:buFont typeface="Arial"/>
              <a:buChar char="•"/>
            </a:pPr>
            <a:r>
              <a:rPr lang="en-US" sz="4599" dirty="0">
                <a:solidFill>
                  <a:srgbClr val="000000"/>
                </a:solidFill>
                <a:latin typeface="Poppins"/>
              </a:rPr>
              <a:t>Get ahead of plaintiff counsel’s anticipated tactics with mediator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0534" y="-7617"/>
            <a:ext cx="2367906" cy="229461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2420348"/>
            <a:ext cx="6644494" cy="7852584"/>
          </a:xfrm>
          <a:prstGeom prst="rect">
            <a:avLst/>
          </a:prstGeom>
        </p:spPr>
      </p:pic>
      <p:sp>
        <p:nvSpPr>
          <p:cNvPr id="4" name="TextBox 4"/>
          <p:cNvSpPr txBox="1"/>
          <p:nvPr/>
        </p:nvSpPr>
        <p:spPr>
          <a:xfrm>
            <a:off x="1253490" y="488347"/>
            <a:ext cx="11856720" cy="986409"/>
          </a:xfrm>
          <a:prstGeom prst="rect">
            <a:avLst/>
          </a:prstGeom>
        </p:spPr>
        <p:txBody>
          <a:bodyPr lIns="0" tIns="0" rIns="0" bIns="0" rtlCol="0" anchor="t">
            <a:spAutoFit/>
          </a:bodyPr>
          <a:lstStyle/>
          <a:p>
            <a:pPr algn="l">
              <a:lnSpc>
                <a:spcPts val="7128"/>
              </a:lnSpc>
            </a:pPr>
            <a:r>
              <a:rPr lang="en-US" sz="6600" spc="-263">
                <a:solidFill>
                  <a:srgbClr val="000000"/>
                </a:solidFill>
                <a:latin typeface="Poppins Bold"/>
              </a:rPr>
              <a:t>Mediation Issues</a:t>
            </a:r>
          </a:p>
        </p:txBody>
      </p:sp>
      <p:sp>
        <p:nvSpPr>
          <p:cNvPr id="5" name="TextBox 5"/>
          <p:cNvSpPr txBox="1"/>
          <p:nvPr/>
        </p:nvSpPr>
        <p:spPr>
          <a:xfrm>
            <a:off x="3440282" y="1618754"/>
            <a:ext cx="10651071" cy="350901"/>
          </a:xfrm>
          <a:prstGeom prst="rect">
            <a:avLst/>
          </a:prstGeom>
        </p:spPr>
        <p:txBody>
          <a:bodyPr lIns="0" tIns="0" rIns="0" bIns="0" rtlCol="0" anchor="t">
            <a:spAutoFit/>
          </a:bodyPr>
          <a:lstStyle/>
          <a:p>
            <a:pPr algn="l">
              <a:lnSpc>
                <a:spcPts val="2592"/>
              </a:lnSpc>
            </a:pPr>
            <a:r>
              <a:rPr lang="en-US" sz="2400" spc="241">
                <a:solidFill>
                  <a:srgbClr val="000000"/>
                </a:solidFill>
                <a:latin typeface="Poppins"/>
              </a:rPr>
              <a:t>KEY: GET IT OUT THERE IN THE OPEN!</a:t>
            </a:r>
          </a:p>
        </p:txBody>
      </p:sp>
      <p:sp>
        <p:nvSpPr>
          <p:cNvPr id="6" name="TextBox 6"/>
          <p:cNvSpPr txBox="1"/>
          <p:nvPr/>
        </p:nvSpPr>
        <p:spPr>
          <a:xfrm>
            <a:off x="7660281" y="2641425"/>
            <a:ext cx="9360896" cy="693287"/>
          </a:xfrm>
          <a:prstGeom prst="rect">
            <a:avLst/>
          </a:prstGeom>
        </p:spPr>
        <p:txBody>
          <a:bodyPr lIns="0" tIns="0" rIns="0" bIns="0" rtlCol="0" anchor="t">
            <a:spAutoFit/>
          </a:bodyPr>
          <a:lstStyle/>
          <a:p>
            <a:pPr algn="l">
              <a:lnSpc>
                <a:spcPts val="5137"/>
              </a:lnSpc>
            </a:pPr>
            <a:r>
              <a:rPr lang="en-US" sz="4281">
                <a:solidFill>
                  <a:srgbClr val="000000"/>
                </a:solidFill>
                <a:latin typeface="Poppins Bold"/>
              </a:rPr>
              <a:t>Do I have what I need?</a:t>
            </a:r>
          </a:p>
        </p:txBody>
      </p:sp>
      <p:sp>
        <p:nvSpPr>
          <p:cNvPr id="7" name="TextBox 7"/>
          <p:cNvSpPr txBox="1"/>
          <p:nvPr/>
        </p:nvSpPr>
        <p:spPr>
          <a:xfrm>
            <a:off x="8143095" y="3556269"/>
            <a:ext cx="9475650" cy="743441"/>
          </a:xfrm>
          <a:prstGeom prst="rect">
            <a:avLst/>
          </a:prstGeom>
        </p:spPr>
        <p:txBody>
          <a:bodyPr lIns="0" tIns="0" rIns="0" bIns="0" rtlCol="0" anchor="t">
            <a:spAutoFit/>
          </a:bodyPr>
          <a:lstStyle/>
          <a:p>
            <a:pPr algn="l">
              <a:lnSpc>
                <a:spcPts val="2675"/>
              </a:lnSpc>
            </a:pPr>
            <a:r>
              <a:rPr lang="en-US" sz="3210">
                <a:solidFill>
                  <a:srgbClr val="3F3F3F"/>
                </a:solidFill>
                <a:latin typeface="Poppins"/>
              </a:rPr>
              <a:t>Interviewed staff?  Medical records? Lien information? Bill v paid? Expert review?  </a:t>
            </a:r>
          </a:p>
        </p:txBody>
      </p:sp>
      <p:sp>
        <p:nvSpPr>
          <p:cNvPr id="8" name="TextBox 8"/>
          <p:cNvSpPr txBox="1"/>
          <p:nvPr/>
        </p:nvSpPr>
        <p:spPr>
          <a:xfrm>
            <a:off x="7660281" y="4566707"/>
            <a:ext cx="8967712" cy="693287"/>
          </a:xfrm>
          <a:prstGeom prst="rect">
            <a:avLst/>
          </a:prstGeom>
        </p:spPr>
        <p:txBody>
          <a:bodyPr lIns="0" tIns="0" rIns="0" bIns="0" rtlCol="0" anchor="t">
            <a:spAutoFit/>
          </a:bodyPr>
          <a:lstStyle/>
          <a:p>
            <a:pPr algn="l">
              <a:lnSpc>
                <a:spcPts val="5137"/>
              </a:lnSpc>
            </a:pPr>
            <a:r>
              <a:rPr lang="en-US" sz="4281">
                <a:solidFill>
                  <a:srgbClr val="000000"/>
                </a:solidFill>
                <a:latin typeface="Poppins Bold"/>
              </a:rPr>
              <a:t>Deal with Co-defendants</a:t>
            </a:r>
          </a:p>
        </p:txBody>
      </p:sp>
      <p:sp>
        <p:nvSpPr>
          <p:cNvPr id="9" name="TextBox 9"/>
          <p:cNvSpPr txBox="1"/>
          <p:nvPr/>
        </p:nvSpPr>
        <p:spPr>
          <a:xfrm>
            <a:off x="8143095" y="5345719"/>
            <a:ext cx="9284997" cy="743441"/>
          </a:xfrm>
          <a:prstGeom prst="rect">
            <a:avLst/>
          </a:prstGeom>
        </p:spPr>
        <p:txBody>
          <a:bodyPr lIns="0" tIns="0" rIns="0" bIns="0" rtlCol="0" anchor="t">
            <a:spAutoFit/>
          </a:bodyPr>
          <a:lstStyle/>
          <a:p>
            <a:pPr algn="l">
              <a:lnSpc>
                <a:spcPts val="2675"/>
              </a:lnSpc>
            </a:pPr>
            <a:r>
              <a:rPr lang="en-US" sz="3210">
                <a:solidFill>
                  <a:srgbClr val="3F3F3F"/>
                </a:solidFill>
                <a:latin typeface="Poppins"/>
              </a:rPr>
              <a:t>Pre-mediation mediation?  Meeting with all defense counsel?  </a:t>
            </a:r>
          </a:p>
        </p:txBody>
      </p:sp>
      <p:sp>
        <p:nvSpPr>
          <p:cNvPr id="10" name="TextBox 10"/>
          <p:cNvSpPr txBox="1"/>
          <p:nvPr/>
        </p:nvSpPr>
        <p:spPr>
          <a:xfrm>
            <a:off x="7660281" y="6106211"/>
            <a:ext cx="7879019" cy="693287"/>
          </a:xfrm>
          <a:prstGeom prst="rect">
            <a:avLst/>
          </a:prstGeom>
        </p:spPr>
        <p:txBody>
          <a:bodyPr lIns="0" tIns="0" rIns="0" bIns="0" rtlCol="0" anchor="t">
            <a:spAutoFit/>
          </a:bodyPr>
          <a:lstStyle/>
          <a:p>
            <a:pPr algn="l">
              <a:lnSpc>
                <a:spcPts val="5137"/>
              </a:lnSpc>
            </a:pPr>
            <a:r>
              <a:rPr lang="en-US" sz="4281">
                <a:solidFill>
                  <a:srgbClr val="000000"/>
                </a:solidFill>
                <a:latin typeface="Poppins Bold"/>
              </a:rPr>
              <a:t>Terms up front</a:t>
            </a:r>
          </a:p>
        </p:txBody>
      </p:sp>
      <p:sp>
        <p:nvSpPr>
          <p:cNvPr id="11" name="TextBox 11"/>
          <p:cNvSpPr txBox="1"/>
          <p:nvPr/>
        </p:nvSpPr>
        <p:spPr>
          <a:xfrm>
            <a:off x="8143095" y="7079245"/>
            <a:ext cx="8878082" cy="743441"/>
          </a:xfrm>
          <a:prstGeom prst="rect">
            <a:avLst/>
          </a:prstGeom>
        </p:spPr>
        <p:txBody>
          <a:bodyPr lIns="0" tIns="0" rIns="0" bIns="0" rtlCol="0" anchor="t">
            <a:spAutoFit/>
          </a:bodyPr>
          <a:lstStyle/>
          <a:p>
            <a:pPr algn="l">
              <a:lnSpc>
                <a:spcPts val="2675"/>
              </a:lnSpc>
            </a:pPr>
            <a:r>
              <a:rPr lang="en-US" sz="3210">
                <a:solidFill>
                  <a:srgbClr val="3F3F3F"/>
                </a:solidFill>
                <a:latin typeface="Poppins"/>
              </a:rPr>
              <a:t>Confidentiality?  Liens all covered?  Dismissal of future actions? </a:t>
            </a:r>
          </a:p>
        </p:txBody>
      </p:sp>
      <p:sp>
        <p:nvSpPr>
          <p:cNvPr id="12" name="TextBox 12"/>
          <p:cNvSpPr txBox="1"/>
          <p:nvPr/>
        </p:nvSpPr>
        <p:spPr>
          <a:xfrm>
            <a:off x="7660281" y="7922404"/>
            <a:ext cx="8169947" cy="693287"/>
          </a:xfrm>
          <a:prstGeom prst="rect">
            <a:avLst/>
          </a:prstGeom>
        </p:spPr>
        <p:txBody>
          <a:bodyPr lIns="0" tIns="0" rIns="0" bIns="0" rtlCol="0" anchor="t">
            <a:spAutoFit/>
          </a:bodyPr>
          <a:lstStyle/>
          <a:p>
            <a:pPr algn="l">
              <a:lnSpc>
                <a:spcPts val="5137"/>
              </a:lnSpc>
            </a:pPr>
            <a:r>
              <a:rPr lang="en-US" sz="4281">
                <a:solidFill>
                  <a:srgbClr val="000000"/>
                </a:solidFill>
                <a:latin typeface="Poppins Bold"/>
              </a:rPr>
              <a:t>Who attends?</a:t>
            </a:r>
          </a:p>
        </p:txBody>
      </p:sp>
      <p:sp>
        <p:nvSpPr>
          <p:cNvPr id="13" name="TextBox 13"/>
          <p:cNvSpPr txBox="1"/>
          <p:nvPr/>
        </p:nvSpPr>
        <p:spPr>
          <a:xfrm>
            <a:off x="8143095" y="8895439"/>
            <a:ext cx="9030797" cy="743441"/>
          </a:xfrm>
          <a:prstGeom prst="rect">
            <a:avLst/>
          </a:prstGeom>
        </p:spPr>
        <p:txBody>
          <a:bodyPr lIns="0" tIns="0" rIns="0" bIns="0" rtlCol="0" anchor="t">
            <a:spAutoFit/>
          </a:bodyPr>
          <a:lstStyle/>
          <a:p>
            <a:pPr algn="l">
              <a:lnSpc>
                <a:spcPts val="2675"/>
              </a:lnSpc>
            </a:pPr>
            <a:r>
              <a:rPr lang="en-US" sz="3210">
                <a:solidFill>
                  <a:srgbClr val="3F3F3F"/>
                </a:solidFill>
                <a:latin typeface="Poppins"/>
              </a:rPr>
              <a:t>Doctor? Hospital Representative?  Broker? Second Look Counsel?</a:t>
            </a:r>
          </a:p>
        </p:txBody>
      </p:sp>
      <p:pic>
        <p:nvPicPr>
          <p:cNvPr id="14" name="Picture 14"/>
          <p:cNvPicPr>
            <a:picLocks noChangeAspect="1"/>
          </p:cNvPicPr>
          <p:nvPr/>
        </p:nvPicPr>
        <p:blipFill>
          <a:blip r:embed="rId6"/>
          <a:srcRect/>
          <a:stretch>
            <a:fillRect/>
          </a:stretch>
        </p:blipFill>
        <p:spPr>
          <a:xfrm>
            <a:off x="0" y="4841101"/>
            <a:ext cx="5316315" cy="29918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02785" cy="7879820"/>
            <a:chOff x="0" y="0"/>
            <a:chExt cx="183417" cy="2874580"/>
          </a:xfrm>
        </p:grpSpPr>
        <p:sp>
          <p:nvSpPr>
            <p:cNvPr id="3" name="Freeform 3"/>
            <p:cNvSpPr/>
            <p:nvPr/>
          </p:nvSpPr>
          <p:spPr>
            <a:xfrm>
              <a:off x="0" y="0"/>
              <a:ext cx="183417" cy="2874580"/>
            </a:xfrm>
            <a:custGeom>
              <a:avLst/>
              <a:gdLst/>
              <a:ahLst/>
              <a:cxnLst/>
              <a:rect l="l" t="t" r="r" b="b"/>
              <a:pathLst>
                <a:path w="183417" h="2874580">
                  <a:moveTo>
                    <a:pt x="0" y="0"/>
                  </a:moveTo>
                  <a:lnTo>
                    <a:pt x="183417" y="0"/>
                  </a:lnTo>
                  <a:lnTo>
                    <a:pt x="183417" y="2874580"/>
                  </a:lnTo>
                  <a:lnTo>
                    <a:pt x="0" y="2874580"/>
                  </a:lnTo>
                  <a:close/>
                </a:path>
              </a:pathLst>
            </a:custGeom>
            <a:solidFill>
              <a:srgbClr val="C3E0E5"/>
            </a:solidFill>
          </p:spPr>
        </p:sp>
      </p:grpSp>
      <p:grpSp>
        <p:nvGrpSpPr>
          <p:cNvPr id="4" name="Group 4"/>
          <p:cNvGrpSpPr/>
          <p:nvPr/>
        </p:nvGrpSpPr>
        <p:grpSpPr>
          <a:xfrm>
            <a:off x="1265924" y="1627093"/>
            <a:ext cx="4726258" cy="164592"/>
            <a:chOff x="0" y="0"/>
            <a:chExt cx="4376165" cy="152400"/>
          </a:xfrm>
        </p:grpSpPr>
        <p:sp>
          <p:nvSpPr>
            <p:cNvPr id="5" name="Freeform 5"/>
            <p:cNvSpPr/>
            <p:nvPr/>
          </p:nvSpPr>
          <p:spPr>
            <a:xfrm>
              <a:off x="0" y="0"/>
              <a:ext cx="4376165" cy="152400"/>
            </a:xfrm>
            <a:custGeom>
              <a:avLst/>
              <a:gdLst/>
              <a:ahLst/>
              <a:cxnLst/>
              <a:rect l="l" t="t" r="r" b="b"/>
              <a:pathLst>
                <a:path w="4376165" h="152400">
                  <a:moveTo>
                    <a:pt x="0" y="0"/>
                  </a:moveTo>
                  <a:lnTo>
                    <a:pt x="4376165" y="0"/>
                  </a:lnTo>
                  <a:lnTo>
                    <a:pt x="4376165" y="152400"/>
                  </a:lnTo>
                  <a:lnTo>
                    <a:pt x="0" y="152400"/>
                  </a:lnTo>
                  <a:close/>
                </a:path>
              </a:pathLst>
            </a:custGeom>
            <a:solidFill>
              <a:srgbClr val="000000"/>
            </a:solidFill>
          </p:spPr>
        </p:sp>
      </p:grpSp>
      <p:sp>
        <p:nvSpPr>
          <p:cNvPr id="6" name="TextBox 6"/>
          <p:cNvSpPr txBox="1"/>
          <p:nvPr/>
        </p:nvSpPr>
        <p:spPr>
          <a:xfrm>
            <a:off x="1265924" y="333591"/>
            <a:ext cx="6702071" cy="1168400"/>
          </a:xfrm>
          <a:prstGeom prst="rect">
            <a:avLst/>
          </a:prstGeom>
        </p:spPr>
        <p:txBody>
          <a:bodyPr lIns="0" tIns="0" rIns="0" bIns="0" rtlCol="0" anchor="t">
            <a:spAutoFit/>
          </a:bodyPr>
          <a:lstStyle/>
          <a:p>
            <a:pPr>
              <a:lnSpc>
                <a:spcPts val="9099"/>
              </a:lnSpc>
            </a:pPr>
            <a:r>
              <a:rPr lang="en-US" sz="6499" dirty="0">
                <a:solidFill>
                  <a:srgbClr val="000000"/>
                </a:solidFill>
                <a:latin typeface="Poppins Bold"/>
              </a:rPr>
              <a:t>CONVENING</a:t>
            </a:r>
          </a:p>
        </p:txBody>
      </p:sp>
      <p:sp>
        <p:nvSpPr>
          <p:cNvPr id="7" name="TextBox 7"/>
          <p:cNvSpPr txBox="1"/>
          <p:nvPr/>
        </p:nvSpPr>
        <p:spPr>
          <a:xfrm>
            <a:off x="1348740" y="2500987"/>
            <a:ext cx="15590520" cy="8259312"/>
          </a:xfrm>
          <a:prstGeom prst="rect">
            <a:avLst/>
          </a:prstGeom>
        </p:spPr>
        <p:txBody>
          <a:bodyPr lIns="0" tIns="0" rIns="0" bIns="0" rtlCol="0" anchor="t">
            <a:spAutoFit/>
          </a:bodyPr>
          <a:lstStyle/>
          <a:p>
            <a:pPr algn="l">
              <a:lnSpc>
                <a:spcPts val="4047"/>
              </a:lnSpc>
            </a:pPr>
            <a:r>
              <a:rPr lang="en-US" sz="4684" dirty="0">
                <a:solidFill>
                  <a:srgbClr val="000000"/>
                </a:solidFill>
                <a:latin typeface="Poppins Bold"/>
              </a:rPr>
              <a:t>Goal:</a:t>
            </a:r>
            <a:r>
              <a:rPr lang="en-US" sz="4684" dirty="0">
                <a:solidFill>
                  <a:srgbClr val="000000"/>
                </a:solidFill>
                <a:latin typeface="Poppins"/>
              </a:rPr>
              <a:t> Set up the mediation for the best chance of success</a:t>
            </a:r>
          </a:p>
          <a:p>
            <a:pPr algn="l">
              <a:lnSpc>
                <a:spcPts val="4047"/>
              </a:lnSpc>
            </a:pPr>
            <a:endParaRPr lang="en-US" sz="4684" dirty="0">
              <a:solidFill>
                <a:srgbClr val="000000"/>
              </a:solidFill>
              <a:latin typeface="Poppins"/>
            </a:endParaRPr>
          </a:p>
          <a:p>
            <a:pPr algn="l">
              <a:lnSpc>
                <a:spcPts val="4047"/>
              </a:lnSpc>
            </a:pPr>
            <a:r>
              <a:rPr lang="en-US" sz="4684" dirty="0">
                <a:solidFill>
                  <a:srgbClr val="000000"/>
                </a:solidFill>
                <a:latin typeface="Poppins Bold"/>
              </a:rPr>
              <a:t>Strategy:</a:t>
            </a:r>
            <a:r>
              <a:rPr lang="en-US" sz="4684" dirty="0">
                <a:solidFill>
                  <a:srgbClr val="000000"/>
                </a:solidFill>
                <a:latin typeface="Poppins"/>
              </a:rPr>
              <a:t> Mediate at the right time, with the right resources, and the right mediator</a:t>
            </a:r>
          </a:p>
          <a:p>
            <a:pPr algn="l">
              <a:lnSpc>
                <a:spcPts val="4047"/>
              </a:lnSpc>
            </a:pPr>
            <a:endParaRPr lang="en-US" sz="4684" dirty="0">
              <a:solidFill>
                <a:srgbClr val="000000"/>
              </a:solidFill>
              <a:latin typeface="Poppins"/>
            </a:endParaRPr>
          </a:p>
          <a:p>
            <a:pPr algn="l">
              <a:lnSpc>
                <a:spcPts val="4047"/>
              </a:lnSpc>
            </a:pPr>
            <a:r>
              <a:rPr lang="en-US" sz="4684" dirty="0">
                <a:solidFill>
                  <a:srgbClr val="000000"/>
                </a:solidFill>
                <a:latin typeface="Poppins Bold"/>
              </a:rPr>
              <a:t>Trial Counsel:</a:t>
            </a:r>
          </a:p>
          <a:p>
            <a:pPr marL="847864" lvl="1" indent="-423932" algn="l">
              <a:lnSpc>
                <a:spcPts val="4047"/>
              </a:lnSpc>
              <a:buFont typeface="Arial"/>
              <a:buChar char="•"/>
            </a:pPr>
            <a:r>
              <a:rPr lang="en-US" sz="4684" dirty="0">
                <a:solidFill>
                  <a:srgbClr val="000000"/>
                </a:solidFill>
                <a:latin typeface="Poppins"/>
              </a:rPr>
              <a:t>Negotiate selection of mediator</a:t>
            </a:r>
          </a:p>
          <a:p>
            <a:pPr marL="847864" lvl="1" indent="-423932" algn="l">
              <a:lnSpc>
                <a:spcPts val="4047"/>
              </a:lnSpc>
              <a:buFont typeface="Arial"/>
              <a:buChar char="•"/>
            </a:pPr>
            <a:r>
              <a:rPr lang="en-US" sz="4684" dirty="0">
                <a:solidFill>
                  <a:srgbClr val="000000"/>
                </a:solidFill>
                <a:latin typeface="Poppins"/>
              </a:rPr>
              <a:t>Strategically identify the right time to mediate</a:t>
            </a:r>
          </a:p>
          <a:p>
            <a:pPr marL="847864" lvl="1" indent="-423932" algn="l">
              <a:lnSpc>
                <a:spcPts val="4047"/>
              </a:lnSpc>
              <a:buFont typeface="Arial"/>
              <a:buChar char="•"/>
            </a:pPr>
            <a:r>
              <a:rPr lang="en-US" sz="4684" dirty="0">
                <a:solidFill>
                  <a:srgbClr val="000000"/>
                </a:solidFill>
                <a:latin typeface="Poppins"/>
              </a:rPr>
              <a:t>Address mediation issues</a:t>
            </a:r>
          </a:p>
          <a:p>
            <a:pPr marL="847864" lvl="1" indent="-423932" algn="l">
              <a:lnSpc>
                <a:spcPts val="4047"/>
              </a:lnSpc>
              <a:buFont typeface="Arial"/>
              <a:buChar char="•"/>
            </a:pPr>
            <a:r>
              <a:rPr lang="en-US" sz="4684" dirty="0">
                <a:solidFill>
                  <a:srgbClr val="000000"/>
                </a:solidFill>
                <a:latin typeface="Poppins"/>
              </a:rPr>
              <a:t>Determine roles and responsibilities at mediation</a:t>
            </a:r>
          </a:p>
          <a:p>
            <a:pPr marL="847864" lvl="1" indent="-423932" algn="l">
              <a:lnSpc>
                <a:spcPts val="4047"/>
              </a:lnSpc>
              <a:buFont typeface="Arial"/>
              <a:buChar char="•"/>
            </a:pPr>
            <a:r>
              <a:rPr lang="en-US" sz="4684" dirty="0">
                <a:solidFill>
                  <a:srgbClr val="000000"/>
                </a:solidFill>
                <a:latin typeface="Poppins"/>
              </a:rPr>
              <a:t>Set up in-person meeting with the mediator</a:t>
            </a:r>
          </a:p>
          <a:p>
            <a:pPr marL="847864" lvl="1" indent="-423932" algn="l">
              <a:lnSpc>
                <a:spcPts val="4047"/>
              </a:lnSpc>
            </a:pPr>
            <a:endParaRPr lang="en-US" sz="4684" dirty="0">
              <a:solidFill>
                <a:srgbClr val="000000"/>
              </a:solidFill>
              <a:latin typeface="Poppins"/>
            </a:endParaRPr>
          </a:p>
          <a:p>
            <a:pPr marL="847864" lvl="1" indent="-423932" algn="l">
              <a:lnSpc>
                <a:spcPts val="4047"/>
              </a:lnSpc>
            </a:pPr>
            <a:endParaRPr lang="en-US" sz="4684" dirty="0">
              <a:solidFill>
                <a:srgbClr val="000000"/>
              </a:solidFill>
              <a:latin typeface="Poppins"/>
            </a:endParaRPr>
          </a:p>
          <a:p>
            <a:pPr marL="847864" lvl="1" indent="-423932" algn="l">
              <a:lnSpc>
                <a:spcPts val="4047"/>
              </a:lnSpc>
            </a:pPr>
            <a:endParaRPr lang="en-US" sz="4684" dirty="0">
              <a:solidFill>
                <a:srgbClr val="000000"/>
              </a:solidFill>
              <a:latin typeface="Poppins"/>
            </a:endParaRPr>
          </a:p>
          <a:p>
            <a:pPr marL="847864" lvl="1" indent="-423932" algn="l">
              <a:lnSpc>
                <a:spcPts val="4047"/>
              </a:lnSpc>
            </a:pPr>
            <a:endParaRPr lang="en-US" sz="4684" dirty="0">
              <a:solidFill>
                <a:srgbClr val="000000"/>
              </a:solidFill>
              <a:latin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02785" cy="7879820"/>
            <a:chOff x="0" y="0"/>
            <a:chExt cx="183417" cy="2874580"/>
          </a:xfrm>
        </p:grpSpPr>
        <p:sp>
          <p:nvSpPr>
            <p:cNvPr id="3" name="Freeform 3"/>
            <p:cNvSpPr/>
            <p:nvPr/>
          </p:nvSpPr>
          <p:spPr>
            <a:xfrm>
              <a:off x="0" y="0"/>
              <a:ext cx="183417" cy="2874580"/>
            </a:xfrm>
            <a:custGeom>
              <a:avLst/>
              <a:gdLst/>
              <a:ahLst/>
              <a:cxnLst/>
              <a:rect l="l" t="t" r="r" b="b"/>
              <a:pathLst>
                <a:path w="183417" h="2874580">
                  <a:moveTo>
                    <a:pt x="0" y="0"/>
                  </a:moveTo>
                  <a:lnTo>
                    <a:pt x="183417" y="0"/>
                  </a:lnTo>
                  <a:lnTo>
                    <a:pt x="183417" y="2874580"/>
                  </a:lnTo>
                  <a:lnTo>
                    <a:pt x="0" y="2874580"/>
                  </a:lnTo>
                  <a:close/>
                </a:path>
              </a:pathLst>
            </a:custGeom>
            <a:solidFill>
              <a:srgbClr val="C3E0E5"/>
            </a:solidFill>
          </p:spPr>
        </p:sp>
      </p:grpSp>
      <p:sp>
        <p:nvSpPr>
          <p:cNvPr id="4" name="TextBox 4"/>
          <p:cNvSpPr txBox="1"/>
          <p:nvPr/>
        </p:nvSpPr>
        <p:spPr>
          <a:xfrm>
            <a:off x="1348740" y="584520"/>
            <a:ext cx="17579981" cy="1811691"/>
          </a:xfrm>
          <a:prstGeom prst="rect">
            <a:avLst/>
          </a:prstGeom>
        </p:spPr>
        <p:txBody>
          <a:bodyPr lIns="0" tIns="0" rIns="0" bIns="0" rtlCol="0" anchor="t">
            <a:spAutoFit/>
          </a:bodyPr>
          <a:lstStyle/>
          <a:p>
            <a:pPr>
              <a:lnSpc>
                <a:spcPts val="7056"/>
              </a:lnSpc>
            </a:pPr>
            <a:r>
              <a:rPr lang="en-US" sz="5040">
                <a:solidFill>
                  <a:srgbClr val="000000"/>
                </a:solidFill>
                <a:latin typeface="Poppins Bold"/>
              </a:rPr>
              <a:t>TRIAL COUNSEL PARTICIPATION AT MEDIATION</a:t>
            </a:r>
          </a:p>
          <a:p>
            <a:pPr>
              <a:lnSpc>
                <a:spcPts val="7056"/>
              </a:lnSpc>
            </a:pPr>
            <a:endParaRPr lang="en-US" sz="5040">
              <a:solidFill>
                <a:srgbClr val="000000"/>
              </a:solidFill>
              <a:latin typeface="Poppins Bold"/>
            </a:endParaRPr>
          </a:p>
        </p:txBody>
      </p:sp>
      <p:sp>
        <p:nvSpPr>
          <p:cNvPr id="5" name="TextBox 5"/>
          <p:cNvSpPr txBox="1"/>
          <p:nvPr/>
        </p:nvSpPr>
        <p:spPr>
          <a:xfrm>
            <a:off x="1348740" y="1870552"/>
            <a:ext cx="15590520" cy="7537961"/>
          </a:xfrm>
          <a:prstGeom prst="rect">
            <a:avLst/>
          </a:prstGeom>
        </p:spPr>
        <p:txBody>
          <a:bodyPr lIns="0" tIns="0" rIns="0" bIns="0" rtlCol="0" anchor="t">
            <a:spAutoFit/>
          </a:bodyPr>
          <a:lstStyle/>
          <a:p>
            <a:pPr algn="l">
              <a:lnSpc>
                <a:spcPts val="4450"/>
              </a:lnSpc>
            </a:pPr>
            <a:r>
              <a:rPr lang="en-US" sz="4684" dirty="0">
                <a:solidFill>
                  <a:srgbClr val="000000"/>
                </a:solidFill>
                <a:latin typeface="Poppins Bold"/>
              </a:rPr>
              <a:t>Four Approaches </a:t>
            </a:r>
          </a:p>
          <a:p>
            <a:pPr marL="1420143" lvl="1" indent="-914400" algn="l">
              <a:lnSpc>
                <a:spcPts val="4450"/>
              </a:lnSpc>
              <a:buFont typeface="+mj-lt"/>
              <a:buAutoNum type="arabicPeriod"/>
            </a:pPr>
            <a:r>
              <a:rPr lang="en-US" sz="4684" dirty="0">
                <a:solidFill>
                  <a:srgbClr val="000000"/>
                </a:solidFill>
                <a:latin typeface="Poppins"/>
              </a:rPr>
              <a:t>Trial counsel does not attend mediation—sends the message that we are willing and ready to try the case</a:t>
            </a:r>
          </a:p>
          <a:p>
            <a:pPr marL="1420143" lvl="1" indent="-914400" algn="l">
              <a:lnSpc>
                <a:spcPts val="4450"/>
              </a:lnSpc>
              <a:buFont typeface="+mj-lt"/>
              <a:buAutoNum type="arabicPeriod"/>
            </a:pPr>
            <a:r>
              <a:rPr lang="en-US" sz="4684" dirty="0">
                <a:solidFill>
                  <a:srgbClr val="000000"/>
                </a:solidFill>
                <a:latin typeface="Poppins"/>
              </a:rPr>
              <a:t>Trial counsel attends mediation to respond to arguments from plaintiff’s counsel and mediator with facts and evidence</a:t>
            </a:r>
          </a:p>
          <a:p>
            <a:pPr marL="1420143" lvl="1" indent="-914400" algn="l">
              <a:lnSpc>
                <a:spcPts val="4450"/>
              </a:lnSpc>
              <a:buFont typeface="+mj-lt"/>
              <a:buAutoNum type="arabicPeriod"/>
            </a:pPr>
            <a:r>
              <a:rPr lang="en-US" sz="4684" dirty="0">
                <a:solidFill>
                  <a:srgbClr val="000000"/>
                </a:solidFill>
                <a:latin typeface="Poppins"/>
              </a:rPr>
              <a:t>Trial counsel attends mediation to provide a presentation/PowerPoint of defenses in joint session at mediation</a:t>
            </a:r>
          </a:p>
          <a:p>
            <a:pPr marL="1420143" lvl="1" indent="-914400" algn="l">
              <a:lnSpc>
                <a:spcPts val="4450"/>
              </a:lnSpc>
              <a:buFont typeface="+mj-lt"/>
              <a:buAutoNum type="arabicPeriod"/>
            </a:pPr>
            <a:r>
              <a:rPr lang="en-US" sz="4684" dirty="0">
                <a:solidFill>
                  <a:srgbClr val="000000"/>
                </a:solidFill>
                <a:latin typeface="Poppins"/>
              </a:rPr>
              <a:t>Trial counsel attends mediation to lead the settlement negotiation with the mediator and plaintiff’s counsel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02785" cy="7879820"/>
            <a:chOff x="0" y="0"/>
            <a:chExt cx="183417" cy="2874580"/>
          </a:xfrm>
        </p:grpSpPr>
        <p:sp>
          <p:nvSpPr>
            <p:cNvPr id="3" name="Freeform 3"/>
            <p:cNvSpPr/>
            <p:nvPr/>
          </p:nvSpPr>
          <p:spPr>
            <a:xfrm>
              <a:off x="0" y="0"/>
              <a:ext cx="183417" cy="2874580"/>
            </a:xfrm>
            <a:custGeom>
              <a:avLst/>
              <a:gdLst/>
              <a:ahLst/>
              <a:cxnLst/>
              <a:rect l="l" t="t" r="r" b="b"/>
              <a:pathLst>
                <a:path w="183417" h="2874580">
                  <a:moveTo>
                    <a:pt x="0" y="0"/>
                  </a:moveTo>
                  <a:lnTo>
                    <a:pt x="183417" y="0"/>
                  </a:lnTo>
                  <a:lnTo>
                    <a:pt x="183417" y="2874580"/>
                  </a:lnTo>
                  <a:lnTo>
                    <a:pt x="0" y="2874580"/>
                  </a:lnTo>
                  <a:close/>
                </a:path>
              </a:pathLst>
            </a:custGeom>
            <a:solidFill>
              <a:srgbClr val="C3E0E5"/>
            </a:solidFill>
          </p:spPr>
        </p:sp>
      </p:grpSp>
      <p:sp>
        <p:nvSpPr>
          <p:cNvPr id="4" name="TextBox 4"/>
          <p:cNvSpPr txBox="1"/>
          <p:nvPr/>
        </p:nvSpPr>
        <p:spPr>
          <a:xfrm>
            <a:off x="1348740" y="613095"/>
            <a:ext cx="17579981" cy="825118"/>
          </a:xfrm>
          <a:prstGeom prst="rect">
            <a:avLst/>
          </a:prstGeom>
        </p:spPr>
        <p:txBody>
          <a:bodyPr lIns="0" tIns="0" rIns="0" bIns="0" rtlCol="0" anchor="t">
            <a:spAutoFit/>
          </a:bodyPr>
          <a:lstStyle/>
          <a:p>
            <a:pPr>
              <a:lnSpc>
                <a:spcPts val="6496"/>
              </a:lnSpc>
            </a:pPr>
            <a:r>
              <a:rPr lang="en-US" sz="4640">
                <a:solidFill>
                  <a:srgbClr val="000000"/>
                </a:solidFill>
                <a:latin typeface="Poppins Bold"/>
              </a:rPr>
              <a:t>SETTLEMENT COUNSEL PARTICIPATION AT MEDIATION</a:t>
            </a:r>
          </a:p>
        </p:txBody>
      </p:sp>
      <p:sp>
        <p:nvSpPr>
          <p:cNvPr id="5" name="TextBox 5"/>
          <p:cNvSpPr txBox="1"/>
          <p:nvPr/>
        </p:nvSpPr>
        <p:spPr>
          <a:xfrm>
            <a:off x="1348740" y="1870552"/>
            <a:ext cx="15590520" cy="8115042"/>
          </a:xfrm>
          <a:prstGeom prst="rect">
            <a:avLst/>
          </a:prstGeom>
        </p:spPr>
        <p:txBody>
          <a:bodyPr lIns="0" tIns="0" rIns="0" bIns="0" rtlCol="0" anchor="t">
            <a:spAutoFit/>
          </a:bodyPr>
          <a:lstStyle/>
          <a:p>
            <a:pPr algn="l">
              <a:lnSpc>
                <a:spcPts val="4450"/>
              </a:lnSpc>
            </a:pPr>
            <a:r>
              <a:rPr lang="en-US" sz="4684" dirty="0">
                <a:solidFill>
                  <a:srgbClr val="000000"/>
                </a:solidFill>
                <a:latin typeface="Poppins Bold"/>
              </a:rPr>
              <a:t>Four Approaches </a:t>
            </a:r>
          </a:p>
          <a:p>
            <a:pPr marL="1420143" lvl="1" indent="-914400" algn="l">
              <a:lnSpc>
                <a:spcPts val="4450"/>
              </a:lnSpc>
              <a:buFont typeface="+mj-lt"/>
              <a:buAutoNum type="arabicPeriod"/>
            </a:pPr>
            <a:r>
              <a:rPr lang="en-US" sz="4684" dirty="0">
                <a:solidFill>
                  <a:srgbClr val="000000"/>
                </a:solidFill>
                <a:latin typeface="Poppins"/>
              </a:rPr>
              <a:t>Settlement counsel provides advice and support only through the preparing and convening stages of the mediation</a:t>
            </a:r>
          </a:p>
          <a:p>
            <a:pPr marL="1420143" lvl="1" indent="-914400" algn="l">
              <a:lnSpc>
                <a:spcPts val="4450"/>
              </a:lnSpc>
              <a:buFont typeface="+mj-lt"/>
              <a:buAutoNum type="arabicPeriod"/>
            </a:pPr>
            <a:r>
              <a:rPr lang="en-US" sz="4684" dirty="0">
                <a:solidFill>
                  <a:srgbClr val="000000"/>
                </a:solidFill>
                <a:latin typeface="Poppins"/>
              </a:rPr>
              <a:t>Settlement counsel does not attend mediation—works in real time via texts or phone calls with those present</a:t>
            </a:r>
          </a:p>
          <a:p>
            <a:pPr marL="1420143" lvl="1" indent="-914400" algn="l">
              <a:lnSpc>
                <a:spcPts val="4450"/>
              </a:lnSpc>
              <a:buFont typeface="+mj-lt"/>
              <a:buAutoNum type="arabicPeriod"/>
            </a:pPr>
            <a:r>
              <a:rPr lang="en-US" sz="4684" dirty="0">
                <a:solidFill>
                  <a:srgbClr val="000000"/>
                </a:solidFill>
                <a:latin typeface="Poppins"/>
              </a:rPr>
              <a:t>Settlement counsel attends mediation in support of trial counsel or claims professional who is leading the negotiation with the mediator and plaintiff’s counsel</a:t>
            </a:r>
          </a:p>
          <a:p>
            <a:pPr marL="1420143" lvl="1" indent="-914400" algn="l">
              <a:lnSpc>
                <a:spcPts val="4450"/>
              </a:lnSpc>
              <a:buFont typeface="+mj-lt"/>
              <a:buAutoNum type="arabicPeriod"/>
            </a:pPr>
            <a:r>
              <a:rPr lang="en-US" sz="4684" dirty="0">
                <a:solidFill>
                  <a:srgbClr val="000000"/>
                </a:solidFill>
                <a:latin typeface="Poppins"/>
              </a:rPr>
              <a:t>Settlement counsel attends mediation to lead the settlement negotiation with the mediator and plaintiff’s counsel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02785" cy="7879820"/>
            <a:chOff x="0" y="0"/>
            <a:chExt cx="183417" cy="2874580"/>
          </a:xfrm>
        </p:grpSpPr>
        <p:sp>
          <p:nvSpPr>
            <p:cNvPr id="3" name="Freeform 3"/>
            <p:cNvSpPr/>
            <p:nvPr/>
          </p:nvSpPr>
          <p:spPr>
            <a:xfrm>
              <a:off x="0" y="0"/>
              <a:ext cx="183417" cy="2874580"/>
            </a:xfrm>
            <a:custGeom>
              <a:avLst/>
              <a:gdLst/>
              <a:ahLst/>
              <a:cxnLst/>
              <a:rect l="l" t="t" r="r" b="b"/>
              <a:pathLst>
                <a:path w="183417" h="2874580">
                  <a:moveTo>
                    <a:pt x="0" y="0"/>
                  </a:moveTo>
                  <a:lnTo>
                    <a:pt x="183417" y="0"/>
                  </a:lnTo>
                  <a:lnTo>
                    <a:pt x="183417" y="2874580"/>
                  </a:lnTo>
                  <a:lnTo>
                    <a:pt x="0" y="2874580"/>
                  </a:lnTo>
                  <a:close/>
                </a:path>
              </a:pathLst>
            </a:custGeom>
            <a:solidFill>
              <a:srgbClr val="C3E0E5"/>
            </a:solidFill>
          </p:spPr>
        </p:sp>
      </p:grpSp>
      <p:grpSp>
        <p:nvGrpSpPr>
          <p:cNvPr id="4" name="Group 4"/>
          <p:cNvGrpSpPr/>
          <p:nvPr/>
        </p:nvGrpSpPr>
        <p:grpSpPr>
          <a:xfrm>
            <a:off x="1265924" y="1627093"/>
            <a:ext cx="4726258" cy="164592"/>
            <a:chOff x="0" y="0"/>
            <a:chExt cx="4376165" cy="152400"/>
          </a:xfrm>
        </p:grpSpPr>
        <p:sp>
          <p:nvSpPr>
            <p:cNvPr id="5" name="Freeform 5"/>
            <p:cNvSpPr/>
            <p:nvPr/>
          </p:nvSpPr>
          <p:spPr>
            <a:xfrm>
              <a:off x="0" y="0"/>
              <a:ext cx="4376165" cy="152400"/>
            </a:xfrm>
            <a:custGeom>
              <a:avLst/>
              <a:gdLst/>
              <a:ahLst/>
              <a:cxnLst/>
              <a:rect l="l" t="t" r="r" b="b"/>
              <a:pathLst>
                <a:path w="4376165" h="152400">
                  <a:moveTo>
                    <a:pt x="0" y="0"/>
                  </a:moveTo>
                  <a:lnTo>
                    <a:pt x="4376165" y="0"/>
                  </a:lnTo>
                  <a:lnTo>
                    <a:pt x="4376165" y="152400"/>
                  </a:lnTo>
                  <a:lnTo>
                    <a:pt x="0" y="152400"/>
                  </a:lnTo>
                  <a:close/>
                </a:path>
              </a:pathLst>
            </a:custGeom>
            <a:solidFill>
              <a:srgbClr val="000000"/>
            </a:solidFill>
          </p:spPr>
        </p:sp>
      </p:grpSp>
      <p:sp>
        <p:nvSpPr>
          <p:cNvPr id="6" name="TextBox 6"/>
          <p:cNvSpPr txBox="1"/>
          <p:nvPr/>
        </p:nvSpPr>
        <p:spPr>
          <a:xfrm>
            <a:off x="1265924" y="64884"/>
            <a:ext cx="6702071" cy="1168400"/>
          </a:xfrm>
          <a:prstGeom prst="rect">
            <a:avLst/>
          </a:prstGeom>
        </p:spPr>
        <p:txBody>
          <a:bodyPr lIns="0" tIns="0" rIns="0" bIns="0" rtlCol="0" anchor="t">
            <a:spAutoFit/>
          </a:bodyPr>
          <a:lstStyle/>
          <a:p>
            <a:pPr>
              <a:lnSpc>
                <a:spcPts val="9099"/>
              </a:lnSpc>
            </a:pPr>
            <a:r>
              <a:rPr lang="en-US" sz="6499">
                <a:solidFill>
                  <a:srgbClr val="000000"/>
                </a:solidFill>
                <a:latin typeface="Poppins Bold"/>
              </a:rPr>
              <a:t>CONVENING</a:t>
            </a:r>
          </a:p>
        </p:txBody>
      </p:sp>
      <p:sp>
        <p:nvSpPr>
          <p:cNvPr id="7" name="TextBox 7"/>
          <p:cNvSpPr txBox="1"/>
          <p:nvPr/>
        </p:nvSpPr>
        <p:spPr>
          <a:xfrm>
            <a:off x="1348740" y="2239360"/>
            <a:ext cx="15590520" cy="8080698"/>
          </a:xfrm>
          <a:prstGeom prst="rect">
            <a:avLst/>
          </a:prstGeom>
        </p:spPr>
        <p:txBody>
          <a:bodyPr lIns="0" tIns="0" rIns="0" bIns="0" rtlCol="0" anchor="t">
            <a:spAutoFit/>
          </a:bodyPr>
          <a:lstStyle/>
          <a:p>
            <a:pPr algn="l">
              <a:lnSpc>
                <a:spcPts val="4544"/>
              </a:lnSpc>
            </a:pPr>
            <a:r>
              <a:rPr lang="en-US" sz="4684" dirty="0">
                <a:solidFill>
                  <a:srgbClr val="000000"/>
                </a:solidFill>
                <a:latin typeface="Poppins Bold"/>
              </a:rPr>
              <a:t>Goal: </a:t>
            </a:r>
            <a:r>
              <a:rPr lang="en-US" sz="4684" dirty="0">
                <a:solidFill>
                  <a:srgbClr val="000000"/>
                </a:solidFill>
                <a:latin typeface="Poppins"/>
              </a:rPr>
              <a:t>Set up the mediation for the best chance of success</a:t>
            </a:r>
          </a:p>
          <a:p>
            <a:pPr algn="l">
              <a:lnSpc>
                <a:spcPts val="4544"/>
              </a:lnSpc>
            </a:pPr>
            <a:endParaRPr lang="en-US" sz="4684" dirty="0">
              <a:solidFill>
                <a:srgbClr val="000000"/>
              </a:solidFill>
              <a:latin typeface="Poppins"/>
            </a:endParaRPr>
          </a:p>
          <a:p>
            <a:pPr algn="l">
              <a:lnSpc>
                <a:spcPts val="4544"/>
              </a:lnSpc>
            </a:pPr>
            <a:r>
              <a:rPr lang="en-US" sz="4684" dirty="0">
                <a:solidFill>
                  <a:srgbClr val="000000"/>
                </a:solidFill>
                <a:latin typeface="Poppins Bold"/>
              </a:rPr>
              <a:t>Strategy:</a:t>
            </a:r>
            <a:r>
              <a:rPr lang="en-US" sz="4684" dirty="0">
                <a:solidFill>
                  <a:srgbClr val="000000"/>
                </a:solidFill>
                <a:latin typeface="Poppins"/>
              </a:rPr>
              <a:t> Mediate at the right time, with the right resources, and the right mediator</a:t>
            </a:r>
          </a:p>
          <a:p>
            <a:pPr algn="l">
              <a:lnSpc>
                <a:spcPts val="4544"/>
              </a:lnSpc>
            </a:pPr>
            <a:endParaRPr lang="en-US" sz="4684" dirty="0">
              <a:solidFill>
                <a:srgbClr val="000000"/>
              </a:solidFill>
              <a:latin typeface="Poppins"/>
            </a:endParaRPr>
          </a:p>
          <a:p>
            <a:pPr algn="l">
              <a:lnSpc>
                <a:spcPts val="4544"/>
              </a:lnSpc>
            </a:pPr>
            <a:r>
              <a:rPr lang="en-US" sz="4684" dirty="0">
                <a:solidFill>
                  <a:srgbClr val="000000"/>
                </a:solidFill>
                <a:latin typeface="Poppins Bold"/>
              </a:rPr>
              <a:t>Trial Counsel:</a:t>
            </a:r>
          </a:p>
          <a:p>
            <a:pPr marL="1011487" lvl="1" indent="-505744" algn="l">
              <a:lnSpc>
                <a:spcPts val="4544"/>
              </a:lnSpc>
              <a:buFont typeface="Arial"/>
              <a:buChar char="•"/>
            </a:pPr>
            <a:r>
              <a:rPr lang="en-US" sz="4684" dirty="0">
                <a:solidFill>
                  <a:srgbClr val="000000"/>
                </a:solidFill>
                <a:latin typeface="Poppins"/>
              </a:rPr>
              <a:t>Negotiate selection of mediator</a:t>
            </a:r>
          </a:p>
          <a:p>
            <a:pPr marL="1011487" lvl="1" indent="-505744" algn="l">
              <a:lnSpc>
                <a:spcPts val="4544"/>
              </a:lnSpc>
              <a:buFont typeface="Arial"/>
              <a:buChar char="•"/>
            </a:pPr>
            <a:r>
              <a:rPr lang="en-US" sz="4684" dirty="0">
                <a:solidFill>
                  <a:srgbClr val="000000"/>
                </a:solidFill>
                <a:latin typeface="Poppins"/>
              </a:rPr>
              <a:t>Strategically identify the right time to mediate</a:t>
            </a:r>
          </a:p>
          <a:p>
            <a:pPr marL="1011487" lvl="1" indent="-505744" algn="l">
              <a:lnSpc>
                <a:spcPts val="4544"/>
              </a:lnSpc>
              <a:buFont typeface="Arial"/>
              <a:buChar char="•"/>
            </a:pPr>
            <a:r>
              <a:rPr lang="en-US" sz="4684" dirty="0">
                <a:solidFill>
                  <a:srgbClr val="000000"/>
                </a:solidFill>
                <a:latin typeface="Poppins"/>
              </a:rPr>
              <a:t>Address mediation issues</a:t>
            </a:r>
          </a:p>
          <a:p>
            <a:pPr marL="1011487" lvl="1" indent="-505744" algn="l">
              <a:lnSpc>
                <a:spcPts val="4544"/>
              </a:lnSpc>
              <a:buFont typeface="Arial"/>
              <a:buChar char="•"/>
            </a:pPr>
            <a:r>
              <a:rPr lang="en-US" sz="4684" dirty="0">
                <a:solidFill>
                  <a:srgbClr val="000000"/>
                </a:solidFill>
                <a:latin typeface="Poppins"/>
              </a:rPr>
              <a:t>Determine roles and responsibilities at mediation</a:t>
            </a:r>
          </a:p>
          <a:p>
            <a:pPr marL="1011487" lvl="1" indent="-505744" algn="l">
              <a:lnSpc>
                <a:spcPts val="4544"/>
              </a:lnSpc>
              <a:buFont typeface="Arial"/>
              <a:buChar char="•"/>
            </a:pPr>
            <a:r>
              <a:rPr lang="en-US" sz="4684" dirty="0">
                <a:solidFill>
                  <a:srgbClr val="000000"/>
                </a:solidFill>
                <a:latin typeface="Poppins"/>
              </a:rPr>
              <a:t>Set up in-person meeting with the mediator</a:t>
            </a:r>
          </a:p>
          <a:p>
            <a:pPr algn="l">
              <a:lnSpc>
                <a:spcPts val="4544"/>
              </a:lnSpc>
            </a:pPr>
            <a:endParaRPr lang="en-US" sz="4684" dirty="0">
              <a:solidFill>
                <a:srgbClr val="000000"/>
              </a:solidFill>
              <a:latin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545020"/>
            <a:ext cx="8354464" cy="986409"/>
          </a:xfrm>
          <a:prstGeom prst="rect">
            <a:avLst/>
          </a:prstGeom>
        </p:spPr>
        <p:txBody>
          <a:bodyPr lIns="0" tIns="0" rIns="0" bIns="0" rtlCol="0" anchor="t">
            <a:spAutoFit/>
          </a:bodyPr>
          <a:lstStyle/>
          <a:p>
            <a:pPr algn="l">
              <a:lnSpc>
                <a:spcPts val="7128"/>
              </a:lnSpc>
            </a:pPr>
            <a:r>
              <a:rPr lang="en-US" sz="6600">
                <a:solidFill>
                  <a:srgbClr val="000000"/>
                </a:solidFill>
                <a:latin typeface="Poppins Bold"/>
              </a:rPr>
              <a:t>Plaintiff Tactics</a:t>
            </a:r>
          </a:p>
        </p:txBody>
      </p:sp>
      <p:sp>
        <p:nvSpPr>
          <p:cNvPr id="3" name="TextBox 3"/>
          <p:cNvSpPr txBox="1"/>
          <p:nvPr/>
        </p:nvSpPr>
        <p:spPr>
          <a:xfrm>
            <a:off x="6858000" y="1734549"/>
            <a:ext cx="10533515" cy="8369599"/>
          </a:xfrm>
          <a:prstGeom prst="rect">
            <a:avLst/>
          </a:prstGeom>
        </p:spPr>
        <p:txBody>
          <a:bodyPr lIns="0" tIns="0" rIns="0" bIns="0" rtlCol="0" anchor="t">
            <a:spAutoFit/>
          </a:bodyPr>
          <a:lstStyle/>
          <a:p>
            <a:pPr algn="l">
              <a:lnSpc>
                <a:spcPts val="4665"/>
              </a:lnSpc>
            </a:pPr>
            <a:r>
              <a:rPr lang="en-US" sz="4800" dirty="0">
                <a:solidFill>
                  <a:srgbClr val="000000"/>
                </a:solidFill>
                <a:latin typeface="Poppins"/>
              </a:rPr>
              <a:t>Plaintiff attorneys will </a:t>
            </a:r>
            <a:r>
              <a:rPr lang="en-US" sz="4800" u="sng" dirty="0">
                <a:solidFill>
                  <a:srgbClr val="000000"/>
                </a:solidFill>
                <a:latin typeface="Poppins"/>
              </a:rPr>
              <a:t>always</a:t>
            </a:r>
            <a:r>
              <a:rPr lang="en-US" sz="4800" dirty="0">
                <a:solidFill>
                  <a:srgbClr val="000000"/>
                </a:solidFill>
                <a:latin typeface="Poppins"/>
              </a:rPr>
              <a:t> test the defense</a:t>
            </a:r>
          </a:p>
          <a:p>
            <a:pPr algn="l">
              <a:lnSpc>
                <a:spcPts val="4665"/>
              </a:lnSpc>
            </a:pPr>
            <a:endParaRPr lang="en-US" sz="4800" dirty="0">
              <a:solidFill>
                <a:srgbClr val="000000"/>
              </a:solidFill>
              <a:latin typeface="Poppins"/>
            </a:endParaRPr>
          </a:p>
          <a:p>
            <a:pPr marL="1036320" lvl="1" indent="-518160" algn="l">
              <a:lnSpc>
                <a:spcPts val="5088"/>
              </a:lnSpc>
              <a:buFont typeface="Arial"/>
              <a:buChar char="•"/>
            </a:pPr>
            <a:r>
              <a:rPr lang="en-US" sz="4800" dirty="0">
                <a:solidFill>
                  <a:srgbClr val="000000"/>
                </a:solidFill>
                <a:latin typeface="Poppins"/>
              </a:rPr>
              <a:t>Outrageous demand prior to mediation</a:t>
            </a:r>
          </a:p>
          <a:p>
            <a:pPr marL="1036320" lvl="1" indent="-518160" algn="l">
              <a:lnSpc>
                <a:spcPts val="5088"/>
              </a:lnSpc>
              <a:buFont typeface="Arial"/>
              <a:buChar char="•"/>
            </a:pPr>
            <a:r>
              <a:rPr lang="en-US" sz="4800" dirty="0">
                <a:solidFill>
                  <a:srgbClr val="000000"/>
                </a:solidFill>
                <a:latin typeface="Poppins"/>
              </a:rPr>
              <a:t>“Plaintiffs are not mediating unless the defense brings $1M [SIR amount, or some other amount].”</a:t>
            </a:r>
          </a:p>
          <a:p>
            <a:pPr marL="1036320" lvl="1" indent="-518160" algn="l">
              <a:lnSpc>
                <a:spcPts val="5088"/>
              </a:lnSpc>
              <a:buFont typeface="Arial"/>
              <a:buChar char="•"/>
            </a:pPr>
            <a:r>
              <a:rPr lang="en-US" sz="4800" dirty="0">
                <a:solidFill>
                  <a:srgbClr val="000000"/>
                </a:solidFill>
                <a:latin typeface="Poppins"/>
              </a:rPr>
              <a:t>“I’m insulted by that offer!”</a:t>
            </a:r>
          </a:p>
          <a:p>
            <a:pPr marL="1036320" lvl="1" indent="-518160" algn="l">
              <a:lnSpc>
                <a:spcPts val="5088"/>
              </a:lnSpc>
              <a:buFont typeface="Arial"/>
              <a:buChar char="•"/>
            </a:pPr>
            <a:r>
              <a:rPr lang="en-US" sz="4800" dirty="0">
                <a:solidFill>
                  <a:srgbClr val="000000"/>
                </a:solidFill>
                <a:latin typeface="Poppins"/>
              </a:rPr>
              <a:t>Simple “matching” offers</a:t>
            </a:r>
          </a:p>
          <a:p>
            <a:pPr marL="1036320" lvl="1" indent="-518160" algn="l">
              <a:lnSpc>
                <a:spcPts val="5088"/>
              </a:lnSpc>
              <a:buFont typeface="Arial"/>
              <a:buChar char="•"/>
            </a:pPr>
            <a:r>
              <a:rPr lang="en-US" sz="4800" dirty="0">
                <a:solidFill>
                  <a:srgbClr val="000000"/>
                </a:solidFill>
                <a:latin typeface="Poppins"/>
              </a:rPr>
              <a:t>“I’m walking.”</a:t>
            </a:r>
          </a:p>
          <a:p>
            <a:pPr marL="1036320" lvl="1" indent="-518160" algn="l">
              <a:lnSpc>
                <a:spcPts val="5088"/>
              </a:lnSpc>
              <a:buFont typeface="Arial"/>
              <a:buChar char="•"/>
            </a:pPr>
            <a:r>
              <a:rPr lang="en-US" sz="4800" dirty="0">
                <a:solidFill>
                  <a:srgbClr val="000000"/>
                </a:solidFill>
                <a:latin typeface="Poppins"/>
              </a:rPr>
              <a:t>No access to Plaintiff(s)</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892822"/>
            <a:ext cx="6621483" cy="7825388"/>
          </a:xfrm>
          <a:prstGeom prst="rect">
            <a:avLst/>
          </a:prstGeom>
        </p:spPr>
      </p:pic>
      <p:pic>
        <p:nvPicPr>
          <p:cNvPr id="5" name="Picture 5"/>
          <p:cNvPicPr>
            <a:picLocks noChangeAspect="1"/>
          </p:cNvPicPr>
          <p:nvPr/>
        </p:nvPicPr>
        <p:blipFill>
          <a:blip r:embed="rId4"/>
          <a:srcRect r="88"/>
          <a:stretch>
            <a:fillRect/>
          </a:stretch>
        </p:blipFill>
        <p:spPr>
          <a:xfrm>
            <a:off x="0" y="3948336"/>
            <a:ext cx="4209843" cy="39420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545020"/>
            <a:ext cx="15590520" cy="986409"/>
          </a:xfrm>
          <a:prstGeom prst="rect">
            <a:avLst/>
          </a:prstGeom>
        </p:spPr>
        <p:txBody>
          <a:bodyPr lIns="0" tIns="0" rIns="0" bIns="0" rtlCol="0" anchor="t">
            <a:spAutoFit/>
          </a:bodyPr>
          <a:lstStyle/>
          <a:p>
            <a:pPr algn="l">
              <a:lnSpc>
                <a:spcPts val="7128"/>
              </a:lnSpc>
            </a:pPr>
            <a:r>
              <a:rPr lang="en-US" sz="6600">
                <a:solidFill>
                  <a:srgbClr val="000000"/>
                </a:solidFill>
                <a:latin typeface="Poppins Bold"/>
              </a:rPr>
              <a:t>Defense Response</a:t>
            </a:r>
          </a:p>
        </p:txBody>
      </p:sp>
      <p:sp>
        <p:nvSpPr>
          <p:cNvPr id="3" name="TextBox 3"/>
          <p:cNvSpPr txBox="1"/>
          <p:nvPr/>
        </p:nvSpPr>
        <p:spPr>
          <a:xfrm>
            <a:off x="7084718" y="2243753"/>
            <a:ext cx="10443523" cy="7018782"/>
          </a:xfrm>
          <a:prstGeom prst="rect">
            <a:avLst/>
          </a:prstGeom>
        </p:spPr>
        <p:txBody>
          <a:bodyPr lIns="0" tIns="0" rIns="0" bIns="0" rtlCol="0" anchor="t">
            <a:spAutoFit/>
          </a:bodyPr>
          <a:lstStyle/>
          <a:p>
            <a:pPr marL="778192" lvl="1" indent="-389096" algn="l">
              <a:lnSpc>
                <a:spcPts val="4643"/>
              </a:lnSpc>
              <a:buFont typeface="Arial"/>
              <a:buChar char="•"/>
            </a:pPr>
            <a:r>
              <a:rPr lang="en-US" sz="4299" dirty="0">
                <a:solidFill>
                  <a:srgbClr val="000000"/>
                </a:solidFill>
                <a:latin typeface="Poppins"/>
              </a:rPr>
              <a:t>Decline Plaintiffs’ invitation to set the floor before mediation but tell them you are coming in good faith with real money</a:t>
            </a:r>
          </a:p>
          <a:p>
            <a:pPr marL="778192" lvl="1" indent="-389096" algn="l">
              <a:lnSpc>
                <a:spcPts val="4643"/>
              </a:lnSpc>
              <a:buFont typeface="Arial"/>
              <a:buChar char="•"/>
            </a:pPr>
            <a:r>
              <a:rPr lang="en-US" sz="4299" dirty="0">
                <a:solidFill>
                  <a:srgbClr val="000000"/>
                </a:solidFill>
                <a:latin typeface="Poppins"/>
              </a:rPr>
              <a:t>Have a plan prior to mediation (i.e., a predetermined settlement amount that the client, primary insurer, and excess insurer all agree on)</a:t>
            </a:r>
          </a:p>
          <a:p>
            <a:pPr marL="778192" lvl="1" indent="-389096" algn="l">
              <a:lnSpc>
                <a:spcPts val="4643"/>
              </a:lnSpc>
              <a:buFont typeface="Arial"/>
              <a:buChar char="•"/>
            </a:pPr>
            <a:r>
              <a:rPr lang="en-US" sz="4299" dirty="0">
                <a:solidFill>
                  <a:srgbClr val="000000"/>
                </a:solidFill>
                <a:latin typeface="Poppins"/>
              </a:rPr>
              <a:t>Ignore Plaintiffs’ histrionics and simply negotiate/make offers to reach your predetermined number</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729065"/>
            <a:ext cx="6760046" cy="7989145"/>
          </a:xfrm>
          <a:prstGeom prst="rect">
            <a:avLst/>
          </a:prstGeom>
        </p:spPr>
      </p:pic>
      <p:pic>
        <p:nvPicPr>
          <p:cNvPr id="5" name="Picture 5"/>
          <p:cNvPicPr>
            <a:picLocks noChangeAspect="1"/>
          </p:cNvPicPr>
          <p:nvPr/>
        </p:nvPicPr>
        <p:blipFill>
          <a:blip r:embed="rId4"/>
          <a:srcRect/>
          <a:stretch>
            <a:fillRect/>
          </a:stretch>
        </p:blipFill>
        <p:spPr>
          <a:xfrm>
            <a:off x="0" y="3569507"/>
            <a:ext cx="4308262" cy="43082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604337" y="0"/>
            <a:ext cx="2683663" cy="10620273"/>
            <a:chOff x="0" y="0"/>
            <a:chExt cx="979008" cy="3874304"/>
          </a:xfrm>
        </p:grpSpPr>
        <p:sp>
          <p:nvSpPr>
            <p:cNvPr id="3" name="Freeform 3"/>
            <p:cNvSpPr/>
            <p:nvPr/>
          </p:nvSpPr>
          <p:spPr>
            <a:xfrm>
              <a:off x="0" y="0"/>
              <a:ext cx="979007" cy="3874304"/>
            </a:xfrm>
            <a:custGeom>
              <a:avLst/>
              <a:gdLst/>
              <a:ahLst/>
              <a:cxnLst/>
              <a:rect l="l" t="t" r="r" b="b"/>
              <a:pathLst>
                <a:path w="979007" h="3874304">
                  <a:moveTo>
                    <a:pt x="0" y="0"/>
                  </a:moveTo>
                  <a:lnTo>
                    <a:pt x="979007" y="0"/>
                  </a:lnTo>
                  <a:lnTo>
                    <a:pt x="979007" y="3874304"/>
                  </a:lnTo>
                  <a:lnTo>
                    <a:pt x="0" y="3874304"/>
                  </a:lnTo>
                  <a:close/>
                </a:path>
              </a:pathLst>
            </a:custGeom>
            <a:solidFill>
              <a:srgbClr val="C3E0E5"/>
            </a:solidFill>
          </p:spPr>
        </p:sp>
      </p:grpSp>
      <p:grpSp>
        <p:nvGrpSpPr>
          <p:cNvPr id="4" name="Group 4"/>
          <p:cNvGrpSpPr/>
          <p:nvPr/>
        </p:nvGrpSpPr>
        <p:grpSpPr>
          <a:xfrm>
            <a:off x="0" y="0"/>
            <a:ext cx="502785" cy="7879820"/>
            <a:chOff x="0" y="0"/>
            <a:chExt cx="183417" cy="2874580"/>
          </a:xfrm>
        </p:grpSpPr>
        <p:sp>
          <p:nvSpPr>
            <p:cNvPr id="5" name="Freeform 5"/>
            <p:cNvSpPr/>
            <p:nvPr/>
          </p:nvSpPr>
          <p:spPr>
            <a:xfrm>
              <a:off x="0" y="0"/>
              <a:ext cx="183417" cy="2874580"/>
            </a:xfrm>
            <a:custGeom>
              <a:avLst/>
              <a:gdLst/>
              <a:ahLst/>
              <a:cxnLst/>
              <a:rect l="l" t="t" r="r" b="b"/>
              <a:pathLst>
                <a:path w="183417" h="2874580">
                  <a:moveTo>
                    <a:pt x="0" y="0"/>
                  </a:moveTo>
                  <a:lnTo>
                    <a:pt x="183417" y="0"/>
                  </a:lnTo>
                  <a:lnTo>
                    <a:pt x="183417" y="2874580"/>
                  </a:lnTo>
                  <a:lnTo>
                    <a:pt x="0" y="2874580"/>
                  </a:lnTo>
                  <a:close/>
                </a:path>
              </a:pathLst>
            </a:custGeom>
            <a:solidFill>
              <a:srgbClr val="C3E0E5"/>
            </a:solidFill>
          </p:spPr>
        </p:sp>
      </p:grpSp>
      <p:grpSp>
        <p:nvGrpSpPr>
          <p:cNvPr id="6" name="Group 6"/>
          <p:cNvGrpSpPr/>
          <p:nvPr/>
        </p:nvGrpSpPr>
        <p:grpSpPr>
          <a:xfrm>
            <a:off x="1028700" y="3520311"/>
            <a:ext cx="3060916" cy="164592"/>
            <a:chOff x="0" y="0"/>
            <a:chExt cx="2834181" cy="152400"/>
          </a:xfrm>
        </p:grpSpPr>
        <p:sp>
          <p:nvSpPr>
            <p:cNvPr id="7" name="Freeform 7"/>
            <p:cNvSpPr/>
            <p:nvPr/>
          </p:nvSpPr>
          <p:spPr>
            <a:xfrm>
              <a:off x="0" y="0"/>
              <a:ext cx="2834181" cy="152400"/>
            </a:xfrm>
            <a:custGeom>
              <a:avLst/>
              <a:gdLst/>
              <a:ahLst/>
              <a:cxnLst/>
              <a:rect l="l" t="t" r="r" b="b"/>
              <a:pathLst>
                <a:path w="2834181" h="152400">
                  <a:moveTo>
                    <a:pt x="0" y="0"/>
                  </a:moveTo>
                  <a:lnTo>
                    <a:pt x="2834181" y="0"/>
                  </a:lnTo>
                  <a:lnTo>
                    <a:pt x="2834181" y="152400"/>
                  </a:lnTo>
                  <a:lnTo>
                    <a:pt x="0" y="152400"/>
                  </a:lnTo>
                  <a:close/>
                </a:path>
              </a:pathLst>
            </a:custGeom>
            <a:solidFill>
              <a:srgbClr val="000000"/>
            </a:solidFill>
          </p:spPr>
        </p:sp>
      </p:grpSp>
      <p:pic>
        <p:nvPicPr>
          <p:cNvPr id="8" name="Picture 8"/>
          <p:cNvPicPr>
            <a:picLocks noChangeAspect="1"/>
          </p:cNvPicPr>
          <p:nvPr/>
        </p:nvPicPr>
        <p:blipFill>
          <a:blip r:embed="rId2"/>
          <a:srcRect/>
          <a:stretch>
            <a:fillRect/>
          </a:stretch>
        </p:blipFill>
        <p:spPr>
          <a:xfrm>
            <a:off x="8761992" y="2106128"/>
            <a:ext cx="9526008" cy="6358611"/>
          </a:xfrm>
          <a:prstGeom prst="rect">
            <a:avLst/>
          </a:prstGeom>
        </p:spPr>
      </p:pic>
      <p:sp>
        <p:nvSpPr>
          <p:cNvPr id="9" name="TextBox 9"/>
          <p:cNvSpPr txBox="1"/>
          <p:nvPr/>
        </p:nvSpPr>
        <p:spPr>
          <a:xfrm>
            <a:off x="1028700" y="2150005"/>
            <a:ext cx="6702071" cy="1168400"/>
          </a:xfrm>
          <a:prstGeom prst="rect">
            <a:avLst/>
          </a:prstGeom>
        </p:spPr>
        <p:txBody>
          <a:bodyPr lIns="0" tIns="0" rIns="0" bIns="0" rtlCol="0" anchor="t">
            <a:spAutoFit/>
          </a:bodyPr>
          <a:lstStyle/>
          <a:p>
            <a:pPr>
              <a:lnSpc>
                <a:spcPts val="9099"/>
              </a:lnSpc>
            </a:pPr>
            <a:r>
              <a:rPr lang="en-US" sz="6499" dirty="0">
                <a:solidFill>
                  <a:srgbClr val="000000"/>
                </a:solidFill>
                <a:latin typeface="Poppins Bold"/>
              </a:rPr>
              <a:t>STAGE THREE</a:t>
            </a:r>
          </a:p>
        </p:txBody>
      </p:sp>
      <p:sp>
        <p:nvSpPr>
          <p:cNvPr id="10" name="TextBox 10"/>
          <p:cNvSpPr txBox="1"/>
          <p:nvPr/>
        </p:nvSpPr>
        <p:spPr>
          <a:xfrm>
            <a:off x="1028700" y="3921274"/>
            <a:ext cx="9453675" cy="2168991"/>
          </a:xfrm>
          <a:prstGeom prst="rect">
            <a:avLst/>
          </a:prstGeom>
        </p:spPr>
        <p:txBody>
          <a:bodyPr lIns="0" tIns="0" rIns="0" bIns="0" rtlCol="0" anchor="t">
            <a:spAutoFit/>
          </a:bodyPr>
          <a:lstStyle/>
          <a:p>
            <a:pPr>
              <a:lnSpc>
                <a:spcPts val="16785"/>
              </a:lnSpc>
            </a:pPr>
            <a:r>
              <a:rPr lang="en-US" sz="11989" dirty="0">
                <a:solidFill>
                  <a:srgbClr val="000000"/>
                </a:solidFill>
                <a:latin typeface="Poppins Bold"/>
              </a:rPr>
              <a:t>OPENING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500" b="12499"/>
          <a:stretch>
            <a:fillRect/>
          </a:stretch>
        </p:blipFill>
        <p:spPr>
          <a:xfrm>
            <a:off x="0" y="0"/>
            <a:ext cx="18288000" cy="10287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02785" cy="7879820"/>
            <a:chOff x="0" y="0"/>
            <a:chExt cx="183417" cy="2874580"/>
          </a:xfrm>
        </p:grpSpPr>
        <p:sp>
          <p:nvSpPr>
            <p:cNvPr id="3" name="Freeform 3"/>
            <p:cNvSpPr/>
            <p:nvPr/>
          </p:nvSpPr>
          <p:spPr>
            <a:xfrm>
              <a:off x="0" y="0"/>
              <a:ext cx="183417" cy="2874580"/>
            </a:xfrm>
            <a:custGeom>
              <a:avLst/>
              <a:gdLst/>
              <a:ahLst/>
              <a:cxnLst/>
              <a:rect l="l" t="t" r="r" b="b"/>
              <a:pathLst>
                <a:path w="183417" h="2874580">
                  <a:moveTo>
                    <a:pt x="0" y="0"/>
                  </a:moveTo>
                  <a:lnTo>
                    <a:pt x="183417" y="0"/>
                  </a:lnTo>
                  <a:lnTo>
                    <a:pt x="183417" y="2874580"/>
                  </a:lnTo>
                  <a:lnTo>
                    <a:pt x="0" y="2874580"/>
                  </a:lnTo>
                  <a:close/>
                </a:path>
              </a:pathLst>
            </a:custGeom>
            <a:solidFill>
              <a:srgbClr val="C3E0E5"/>
            </a:solidFill>
          </p:spPr>
        </p:sp>
      </p:grpSp>
      <p:grpSp>
        <p:nvGrpSpPr>
          <p:cNvPr id="4" name="Group 4"/>
          <p:cNvGrpSpPr/>
          <p:nvPr/>
        </p:nvGrpSpPr>
        <p:grpSpPr>
          <a:xfrm>
            <a:off x="1348740" y="1385038"/>
            <a:ext cx="3687625" cy="164592"/>
            <a:chOff x="0" y="0"/>
            <a:chExt cx="3414468" cy="152400"/>
          </a:xfrm>
        </p:grpSpPr>
        <p:sp>
          <p:nvSpPr>
            <p:cNvPr id="5" name="Freeform 5"/>
            <p:cNvSpPr/>
            <p:nvPr/>
          </p:nvSpPr>
          <p:spPr>
            <a:xfrm>
              <a:off x="0" y="0"/>
              <a:ext cx="3414468" cy="152400"/>
            </a:xfrm>
            <a:custGeom>
              <a:avLst/>
              <a:gdLst/>
              <a:ahLst/>
              <a:cxnLst/>
              <a:rect l="l" t="t" r="r" b="b"/>
              <a:pathLst>
                <a:path w="3414468" h="152400">
                  <a:moveTo>
                    <a:pt x="0" y="0"/>
                  </a:moveTo>
                  <a:lnTo>
                    <a:pt x="3414468" y="0"/>
                  </a:lnTo>
                  <a:lnTo>
                    <a:pt x="3414468" y="152400"/>
                  </a:lnTo>
                  <a:lnTo>
                    <a:pt x="0" y="152400"/>
                  </a:lnTo>
                  <a:close/>
                </a:path>
              </a:pathLst>
            </a:custGeom>
            <a:solidFill>
              <a:srgbClr val="000000"/>
            </a:solidFill>
          </p:spPr>
        </p:sp>
      </p:grpSp>
      <p:sp>
        <p:nvSpPr>
          <p:cNvPr id="6" name="TextBox 6"/>
          <p:cNvSpPr txBox="1"/>
          <p:nvPr/>
        </p:nvSpPr>
        <p:spPr>
          <a:xfrm>
            <a:off x="1348740" y="1996554"/>
            <a:ext cx="16717347" cy="7750840"/>
          </a:xfrm>
          <a:prstGeom prst="rect">
            <a:avLst/>
          </a:prstGeom>
        </p:spPr>
        <p:txBody>
          <a:bodyPr lIns="0" tIns="0" rIns="0" bIns="0" rtlCol="0" anchor="t">
            <a:spAutoFit/>
          </a:bodyPr>
          <a:lstStyle/>
          <a:p>
            <a:pPr algn="l">
              <a:lnSpc>
                <a:spcPts val="4253"/>
              </a:lnSpc>
            </a:pPr>
            <a:r>
              <a:rPr lang="en-US" sz="4384" spc="4" dirty="0">
                <a:solidFill>
                  <a:srgbClr val="000000"/>
                </a:solidFill>
                <a:latin typeface="Poppins Bold"/>
              </a:rPr>
              <a:t>Goal:</a:t>
            </a:r>
            <a:r>
              <a:rPr lang="en-US" sz="4384" spc="4" dirty="0">
                <a:solidFill>
                  <a:srgbClr val="000000"/>
                </a:solidFill>
                <a:latin typeface="Poppins"/>
              </a:rPr>
              <a:t> Manage expectations and start the dance</a:t>
            </a:r>
          </a:p>
          <a:p>
            <a:pPr algn="l">
              <a:lnSpc>
                <a:spcPts val="4253"/>
              </a:lnSpc>
            </a:pPr>
            <a:endParaRPr lang="en-US" sz="4384" spc="4" dirty="0">
              <a:solidFill>
                <a:srgbClr val="000000"/>
              </a:solidFill>
              <a:latin typeface="Poppins"/>
            </a:endParaRPr>
          </a:p>
          <a:p>
            <a:pPr algn="l">
              <a:lnSpc>
                <a:spcPts val="4253"/>
              </a:lnSpc>
            </a:pPr>
            <a:r>
              <a:rPr lang="en-US" sz="4384" spc="4" dirty="0">
                <a:solidFill>
                  <a:srgbClr val="000000"/>
                </a:solidFill>
                <a:latin typeface="Poppins Bold"/>
              </a:rPr>
              <a:t>Strategy:</a:t>
            </a:r>
            <a:r>
              <a:rPr lang="en-US" sz="4384" spc="4" dirty="0">
                <a:solidFill>
                  <a:srgbClr val="000000"/>
                </a:solidFill>
                <a:latin typeface="Poppins"/>
              </a:rPr>
              <a:t> Start aggressively as possible</a:t>
            </a:r>
          </a:p>
          <a:p>
            <a:pPr algn="l">
              <a:lnSpc>
                <a:spcPts val="4253"/>
              </a:lnSpc>
            </a:pPr>
            <a:endParaRPr lang="en-US" sz="4384" spc="4" dirty="0">
              <a:solidFill>
                <a:srgbClr val="000000"/>
              </a:solidFill>
              <a:latin typeface="Poppins"/>
            </a:endParaRPr>
          </a:p>
          <a:p>
            <a:pPr algn="l">
              <a:lnSpc>
                <a:spcPts val="4253"/>
              </a:lnSpc>
            </a:pPr>
            <a:r>
              <a:rPr lang="en-US" sz="4384" spc="4" dirty="0">
                <a:solidFill>
                  <a:srgbClr val="000000"/>
                </a:solidFill>
                <a:latin typeface="Poppins Bold"/>
              </a:rPr>
              <a:t>Lead Negotiator:</a:t>
            </a:r>
          </a:p>
          <a:p>
            <a:pPr marL="946719" lvl="1" indent="-473359" algn="l">
              <a:lnSpc>
                <a:spcPts val="4253"/>
              </a:lnSpc>
              <a:buFont typeface="Arial"/>
              <a:buChar char="•"/>
            </a:pPr>
            <a:r>
              <a:rPr lang="en-US" sz="4384" spc="4" dirty="0">
                <a:solidFill>
                  <a:srgbClr val="000000"/>
                </a:solidFill>
                <a:latin typeface="Poppins"/>
              </a:rPr>
              <a:t>Don’t be afraid to put the first number on the table</a:t>
            </a:r>
          </a:p>
          <a:p>
            <a:pPr marL="946719" lvl="1" indent="-473359" algn="l">
              <a:lnSpc>
                <a:spcPts val="4253"/>
              </a:lnSpc>
              <a:buFont typeface="Arial"/>
              <a:buChar char="•"/>
            </a:pPr>
            <a:r>
              <a:rPr lang="en-US" sz="4384" spc="4" dirty="0">
                <a:solidFill>
                  <a:srgbClr val="000000"/>
                </a:solidFill>
                <a:latin typeface="Poppins"/>
              </a:rPr>
              <a:t>Be insulted by the outrageous opening offer from the plaintiff’s counsel</a:t>
            </a:r>
          </a:p>
          <a:p>
            <a:pPr marL="946719" lvl="1" indent="-473359" algn="l">
              <a:lnSpc>
                <a:spcPts val="4253"/>
              </a:lnSpc>
              <a:buFont typeface="Arial"/>
              <a:buChar char="•"/>
            </a:pPr>
            <a:r>
              <a:rPr lang="en-US" sz="4384" spc="4" dirty="0">
                <a:solidFill>
                  <a:srgbClr val="000000"/>
                </a:solidFill>
                <a:latin typeface="Poppins"/>
              </a:rPr>
              <a:t>Know that one of your first three opening moves will create tension</a:t>
            </a:r>
          </a:p>
          <a:p>
            <a:pPr marL="946719" lvl="1" indent="-473359" algn="l">
              <a:lnSpc>
                <a:spcPts val="4253"/>
              </a:lnSpc>
              <a:buFont typeface="Arial"/>
              <a:buChar char="•"/>
            </a:pPr>
            <a:r>
              <a:rPr lang="en-US" sz="4384" spc="4" dirty="0">
                <a:solidFill>
                  <a:srgbClr val="000000"/>
                </a:solidFill>
                <a:latin typeface="Poppins"/>
              </a:rPr>
              <a:t>Don’t be surprised or concerned that the mediator wants a bigger move from you at the start</a:t>
            </a:r>
          </a:p>
          <a:p>
            <a:pPr marL="946719" lvl="1" indent="-473359" algn="l">
              <a:lnSpc>
                <a:spcPts val="4253"/>
              </a:lnSpc>
              <a:buFont typeface="Arial"/>
              <a:buChar char="•"/>
            </a:pPr>
            <a:r>
              <a:rPr lang="en-US" sz="4384" spc="4" dirty="0">
                <a:solidFill>
                  <a:srgbClr val="000000"/>
                </a:solidFill>
                <a:latin typeface="Poppins"/>
              </a:rPr>
              <a:t>Pick the number you believe is lowest amount required to successfully start the dance</a:t>
            </a:r>
          </a:p>
        </p:txBody>
      </p:sp>
      <p:sp>
        <p:nvSpPr>
          <p:cNvPr id="7" name="TextBox 7"/>
          <p:cNvSpPr txBox="1"/>
          <p:nvPr/>
        </p:nvSpPr>
        <p:spPr>
          <a:xfrm>
            <a:off x="1265924" y="64884"/>
            <a:ext cx="6702071" cy="1168400"/>
          </a:xfrm>
          <a:prstGeom prst="rect">
            <a:avLst/>
          </a:prstGeom>
        </p:spPr>
        <p:txBody>
          <a:bodyPr lIns="0" tIns="0" rIns="0" bIns="0" rtlCol="0" anchor="t">
            <a:spAutoFit/>
          </a:bodyPr>
          <a:lstStyle/>
          <a:p>
            <a:pPr>
              <a:lnSpc>
                <a:spcPts val="9099"/>
              </a:lnSpc>
            </a:pPr>
            <a:r>
              <a:rPr lang="en-US" sz="6499">
                <a:solidFill>
                  <a:srgbClr val="000000"/>
                </a:solidFill>
                <a:latin typeface="Poppins Bold"/>
              </a:rPr>
              <a:t>OPENING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28775" y="605744"/>
            <a:ext cx="15310485" cy="1891284"/>
          </a:xfrm>
          <a:prstGeom prst="rect">
            <a:avLst/>
          </a:prstGeom>
        </p:spPr>
        <p:txBody>
          <a:bodyPr lIns="0" tIns="0" rIns="0" bIns="0" rtlCol="0" anchor="t">
            <a:spAutoFit/>
          </a:bodyPr>
          <a:lstStyle/>
          <a:p>
            <a:pPr>
              <a:lnSpc>
                <a:spcPts val="7128"/>
              </a:lnSpc>
            </a:pPr>
            <a:r>
              <a:rPr lang="en-US" sz="6600" spc="-263">
                <a:solidFill>
                  <a:srgbClr val="000000"/>
                </a:solidFill>
                <a:latin typeface="Poppins Bold"/>
              </a:rPr>
              <a:t>Opening</a:t>
            </a:r>
          </a:p>
          <a:p>
            <a:pPr>
              <a:lnSpc>
                <a:spcPts val="7128"/>
              </a:lnSpc>
            </a:pPr>
            <a:endParaRPr lang="en-US" sz="6600" spc="-263">
              <a:solidFill>
                <a:srgbClr val="000000"/>
              </a:solidFill>
              <a:latin typeface="Poppins Bold"/>
            </a:endParaRPr>
          </a:p>
        </p:txBody>
      </p:sp>
      <p:pic>
        <p:nvPicPr>
          <p:cNvPr id="3" name="Picture 3"/>
          <p:cNvPicPr>
            <a:picLocks noChangeAspect="1"/>
          </p:cNvPicPr>
          <p:nvPr/>
        </p:nvPicPr>
        <p:blipFill>
          <a:blip r:embed="rId2"/>
          <a:srcRect/>
          <a:stretch>
            <a:fillRect/>
          </a:stretch>
        </p:blipFill>
        <p:spPr>
          <a:xfrm>
            <a:off x="1628775" y="1748634"/>
            <a:ext cx="15030450" cy="5410200"/>
          </a:xfrm>
          <a:prstGeom prst="rect">
            <a:avLst/>
          </a:prstGeom>
        </p:spPr>
      </p:pic>
      <p:pic>
        <p:nvPicPr>
          <p:cNvPr id="4" name="Picture 4"/>
          <p:cNvPicPr>
            <a:picLocks noChangeAspect="1"/>
          </p:cNvPicPr>
          <p:nvPr/>
        </p:nvPicPr>
        <p:blipFill>
          <a:blip r:embed="rId3"/>
          <a:srcRect t="887" b="887"/>
          <a:stretch>
            <a:fillRect/>
          </a:stretch>
        </p:blipFill>
        <p:spPr>
          <a:xfrm>
            <a:off x="1348740" y="7158834"/>
            <a:ext cx="15030450" cy="2533650"/>
          </a:xfrm>
          <a:prstGeom prst="rect">
            <a:avLst/>
          </a:prstGeom>
        </p:spPr>
      </p:pic>
      <p:grpSp>
        <p:nvGrpSpPr>
          <p:cNvPr id="5" name="Group 5"/>
          <p:cNvGrpSpPr/>
          <p:nvPr/>
        </p:nvGrpSpPr>
        <p:grpSpPr>
          <a:xfrm>
            <a:off x="0" y="0"/>
            <a:ext cx="502785" cy="7879820"/>
            <a:chOff x="0" y="0"/>
            <a:chExt cx="183417" cy="2874580"/>
          </a:xfrm>
        </p:grpSpPr>
        <p:sp>
          <p:nvSpPr>
            <p:cNvPr id="6" name="Freeform 6"/>
            <p:cNvSpPr/>
            <p:nvPr/>
          </p:nvSpPr>
          <p:spPr>
            <a:xfrm>
              <a:off x="0" y="0"/>
              <a:ext cx="183417" cy="2874580"/>
            </a:xfrm>
            <a:custGeom>
              <a:avLst/>
              <a:gdLst/>
              <a:ahLst/>
              <a:cxnLst/>
              <a:rect l="l" t="t" r="r" b="b"/>
              <a:pathLst>
                <a:path w="183417" h="2874580">
                  <a:moveTo>
                    <a:pt x="0" y="0"/>
                  </a:moveTo>
                  <a:lnTo>
                    <a:pt x="183417" y="0"/>
                  </a:lnTo>
                  <a:lnTo>
                    <a:pt x="183417" y="2874580"/>
                  </a:lnTo>
                  <a:lnTo>
                    <a:pt x="0" y="2874580"/>
                  </a:lnTo>
                  <a:close/>
                </a:path>
              </a:pathLst>
            </a:custGeom>
            <a:solidFill>
              <a:srgbClr val="C3E0E5"/>
            </a:solidFill>
          </p:spPr>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28775" y="429550"/>
            <a:ext cx="15310485" cy="1891284"/>
          </a:xfrm>
          <a:prstGeom prst="rect">
            <a:avLst/>
          </a:prstGeom>
        </p:spPr>
        <p:txBody>
          <a:bodyPr lIns="0" tIns="0" rIns="0" bIns="0" rtlCol="0" anchor="t">
            <a:spAutoFit/>
          </a:bodyPr>
          <a:lstStyle/>
          <a:p>
            <a:pPr>
              <a:lnSpc>
                <a:spcPts val="7128"/>
              </a:lnSpc>
            </a:pPr>
            <a:r>
              <a:rPr lang="en-US" sz="6600" spc="-263">
                <a:solidFill>
                  <a:srgbClr val="000000"/>
                </a:solidFill>
                <a:latin typeface="Poppins Bold"/>
              </a:rPr>
              <a:t>Opening</a:t>
            </a:r>
          </a:p>
          <a:p>
            <a:pPr>
              <a:lnSpc>
                <a:spcPts val="7128"/>
              </a:lnSpc>
            </a:pPr>
            <a:endParaRPr lang="en-US" sz="6600" spc="-263">
              <a:solidFill>
                <a:srgbClr val="000000"/>
              </a:solidFill>
              <a:latin typeface="Poppins Bold"/>
            </a:endParaRPr>
          </a:p>
        </p:txBody>
      </p:sp>
      <p:grpSp>
        <p:nvGrpSpPr>
          <p:cNvPr id="3" name="Group 3"/>
          <p:cNvGrpSpPr/>
          <p:nvPr/>
        </p:nvGrpSpPr>
        <p:grpSpPr>
          <a:xfrm>
            <a:off x="0" y="0"/>
            <a:ext cx="502785" cy="7879820"/>
            <a:chOff x="0" y="0"/>
            <a:chExt cx="183417" cy="2874580"/>
          </a:xfrm>
        </p:grpSpPr>
        <p:sp>
          <p:nvSpPr>
            <p:cNvPr id="4" name="Freeform 4"/>
            <p:cNvSpPr/>
            <p:nvPr/>
          </p:nvSpPr>
          <p:spPr>
            <a:xfrm>
              <a:off x="0" y="0"/>
              <a:ext cx="183417" cy="2874580"/>
            </a:xfrm>
            <a:custGeom>
              <a:avLst/>
              <a:gdLst/>
              <a:ahLst/>
              <a:cxnLst/>
              <a:rect l="l" t="t" r="r" b="b"/>
              <a:pathLst>
                <a:path w="183417" h="2874580">
                  <a:moveTo>
                    <a:pt x="0" y="0"/>
                  </a:moveTo>
                  <a:lnTo>
                    <a:pt x="183417" y="0"/>
                  </a:lnTo>
                  <a:lnTo>
                    <a:pt x="183417" y="2874580"/>
                  </a:lnTo>
                  <a:lnTo>
                    <a:pt x="0" y="2874580"/>
                  </a:lnTo>
                  <a:close/>
                </a:path>
              </a:pathLst>
            </a:custGeom>
            <a:solidFill>
              <a:srgbClr val="C3E0E5"/>
            </a:solidFill>
          </p:spPr>
        </p:sp>
      </p:grpSp>
      <p:pic>
        <p:nvPicPr>
          <p:cNvPr id="5" name="Picture 5"/>
          <p:cNvPicPr>
            <a:picLocks noChangeAspect="1"/>
          </p:cNvPicPr>
          <p:nvPr/>
        </p:nvPicPr>
        <p:blipFill>
          <a:blip r:embed="rId2"/>
          <a:srcRect/>
          <a:stretch>
            <a:fillRect/>
          </a:stretch>
        </p:blipFill>
        <p:spPr>
          <a:xfrm>
            <a:off x="1628775" y="1718055"/>
            <a:ext cx="14687550" cy="84010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604337" y="0"/>
            <a:ext cx="2683663" cy="10620273"/>
            <a:chOff x="0" y="0"/>
            <a:chExt cx="979008" cy="3874304"/>
          </a:xfrm>
        </p:grpSpPr>
        <p:sp>
          <p:nvSpPr>
            <p:cNvPr id="3" name="Freeform 3"/>
            <p:cNvSpPr/>
            <p:nvPr/>
          </p:nvSpPr>
          <p:spPr>
            <a:xfrm>
              <a:off x="0" y="0"/>
              <a:ext cx="979007" cy="3874304"/>
            </a:xfrm>
            <a:custGeom>
              <a:avLst/>
              <a:gdLst/>
              <a:ahLst/>
              <a:cxnLst/>
              <a:rect l="l" t="t" r="r" b="b"/>
              <a:pathLst>
                <a:path w="979007" h="3874304">
                  <a:moveTo>
                    <a:pt x="0" y="0"/>
                  </a:moveTo>
                  <a:lnTo>
                    <a:pt x="979007" y="0"/>
                  </a:lnTo>
                  <a:lnTo>
                    <a:pt x="979007" y="3874304"/>
                  </a:lnTo>
                  <a:lnTo>
                    <a:pt x="0" y="3874304"/>
                  </a:lnTo>
                  <a:close/>
                </a:path>
              </a:pathLst>
            </a:custGeom>
            <a:solidFill>
              <a:srgbClr val="C3E0E5"/>
            </a:solidFill>
          </p:spPr>
        </p:sp>
      </p:grpSp>
      <p:grpSp>
        <p:nvGrpSpPr>
          <p:cNvPr id="4" name="Group 4"/>
          <p:cNvGrpSpPr/>
          <p:nvPr/>
        </p:nvGrpSpPr>
        <p:grpSpPr>
          <a:xfrm>
            <a:off x="0" y="0"/>
            <a:ext cx="502785" cy="7879820"/>
            <a:chOff x="0" y="0"/>
            <a:chExt cx="183417" cy="2874580"/>
          </a:xfrm>
        </p:grpSpPr>
        <p:sp>
          <p:nvSpPr>
            <p:cNvPr id="5" name="Freeform 5"/>
            <p:cNvSpPr/>
            <p:nvPr/>
          </p:nvSpPr>
          <p:spPr>
            <a:xfrm>
              <a:off x="0" y="0"/>
              <a:ext cx="183417" cy="2874580"/>
            </a:xfrm>
            <a:custGeom>
              <a:avLst/>
              <a:gdLst/>
              <a:ahLst/>
              <a:cxnLst/>
              <a:rect l="l" t="t" r="r" b="b"/>
              <a:pathLst>
                <a:path w="183417" h="2874580">
                  <a:moveTo>
                    <a:pt x="0" y="0"/>
                  </a:moveTo>
                  <a:lnTo>
                    <a:pt x="183417" y="0"/>
                  </a:lnTo>
                  <a:lnTo>
                    <a:pt x="183417" y="2874580"/>
                  </a:lnTo>
                  <a:lnTo>
                    <a:pt x="0" y="2874580"/>
                  </a:lnTo>
                  <a:close/>
                </a:path>
              </a:pathLst>
            </a:custGeom>
            <a:solidFill>
              <a:srgbClr val="C3E0E5"/>
            </a:solidFill>
          </p:spPr>
        </p:sp>
      </p:grpSp>
      <p:grpSp>
        <p:nvGrpSpPr>
          <p:cNvPr id="6" name="Group 6"/>
          <p:cNvGrpSpPr/>
          <p:nvPr/>
        </p:nvGrpSpPr>
        <p:grpSpPr>
          <a:xfrm>
            <a:off x="1028700" y="3520311"/>
            <a:ext cx="3060916" cy="164592"/>
            <a:chOff x="0" y="0"/>
            <a:chExt cx="2834181" cy="152400"/>
          </a:xfrm>
        </p:grpSpPr>
        <p:sp>
          <p:nvSpPr>
            <p:cNvPr id="7" name="Freeform 7"/>
            <p:cNvSpPr/>
            <p:nvPr/>
          </p:nvSpPr>
          <p:spPr>
            <a:xfrm>
              <a:off x="0" y="0"/>
              <a:ext cx="2834181" cy="152400"/>
            </a:xfrm>
            <a:custGeom>
              <a:avLst/>
              <a:gdLst/>
              <a:ahLst/>
              <a:cxnLst/>
              <a:rect l="l" t="t" r="r" b="b"/>
              <a:pathLst>
                <a:path w="2834181" h="152400">
                  <a:moveTo>
                    <a:pt x="0" y="0"/>
                  </a:moveTo>
                  <a:lnTo>
                    <a:pt x="2834181" y="0"/>
                  </a:lnTo>
                  <a:lnTo>
                    <a:pt x="2834181" y="152400"/>
                  </a:lnTo>
                  <a:lnTo>
                    <a:pt x="0" y="152400"/>
                  </a:lnTo>
                  <a:close/>
                </a:path>
              </a:pathLst>
            </a:custGeom>
            <a:solidFill>
              <a:srgbClr val="000000"/>
            </a:solidFill>
          </p:spPr>
        </p:sp>
      </p:grpSp>
      <p:pic>
        <p:nvPicPr>
          <p:cNvPr id="8" name="Picture 8"/>
          <p:cNvPicPr>
            <a:picLocks noChangeAspect="1"/>
          </p:cNvPicPr>
          <p:nvPr/>
        </p:nvPicPr>
        <p:blipFill>
          <a:blip r:embed="rId2"/>
          <a:srcRect b="21830"/>
          <a:stretch>
            <a:fillRect/>
          </a:stretch>
        </p:blipFill>
        <p:spPr>
          <a:xfrm>
            <a:off x="9960507" y="2253225"/>
            <a:ext cx="10547320" cy="5498238"/>
          </a:xfrm>
          <a:prstGeom prst="rect">
            <a:avLst/>
          </a:prstGeom>
        </p:spPr>
      </p:pic>
      <p:sp>
        <p:nvSpPr>
          <p:cNvPr id="9" name="TextBox 9"/>
          <p:cNvSpPr txBox="1"/>
          <p:nvPr/>
        </p:nvSpPr>
        <p:spPr>
          <a:xfrm>
            <a:off x="1028700" y="2150005"/>
            <a:ext cx="6702071" cy="1168400"/>
          </a:xfrm>
          <a:prstGeom prst="rect">
            <a:avLst/>
          </a:prstGeom>
        </p:spPr>
        <p:txBody>
          <a:bodyPr lIns="0" tIns="0" rIns="0" bIns="0" rtlCol="0" anchor="t">
            <a:spAutoFit/>
          </a:bodyPr>
          <a:lstStyle/>
          <a:p>
            <a:pPr>
              <a:lnSpc>
                <a:spcPts val="9099"/>
              </a:lnSpc>
            </a:pPr>
            <a:r>
              <a:rPr lang="en-US" sz="6499" dirty="0">
                <a:solidFill>
                  <a:srgbClr val="000000"/>
                </a:solidFill>
                <a:latin typeface="Poppins Bold"/>
              </a:rPr>
              <a:t>STAGE FOUR</a:t>
            </a:r>
          </a:p>
        </p:txBody>
      </p:sp>
      <p:sp>
        <p:nvSpPr>
          <p:cNvPr id="10" name="TextBox 10"/>
          <p:cNvSpPr txBox="1"/>
          <p:nvPr/>
        </p:nvSpPr>
        <p:spPr>
          <a:xfrm>
            <a:off x="1028700" y="3978424"/>
            <a:ext cx="8931807" cy="1762091"/>
          </a:xfrm>
          <a:prstGeom prst="rect">
            <a:avLst/>
          </a:prstGeom>
        </p:spPr>
        <p:txBody>
          <a:bodyPr lIns="0" tIns="0" rIns="0" bIns="0" rtlCol="0" anchor="t">
            <a:spAutoFit/>
          </a:bodyPr>
          <a:lstStyle/>
          <a:p>
            <a:pPr>
              <a:lnSpc>
                <a:spcPts val="13570"/>
              </a:lnSpc>
            </a:pPr>
            <a:r>
              <a:rPr lang="en-US" sz="9693" dirty="0">
                <a:solidFill>
                  <a:srgbClr val="000000"/>
                </a:solidFill>
                <a:latin typeface="Poppins Bold"/>
              </a:rPr>
              <a:t>POSITIONING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02785" cy="7879820"/>
            <a:chOff x="0" y="0"/>
            <a:chExt cx="183417" cy="2874580"/>
          </a:xfrm>
        </p:grpSpPr>
        <p:sp>
          <p:nvSpPr>
            <p:cNvPr id="3" name="Freeform 3"/>
            <p:cNvSpPr/>
            <p:nvPr/>
          </p:nvSpPr>
          <p:spPr>
            <a:xfrm>
              <a:off x="0" y="0"/>
              <a:ext cx="183417" cy="2874580"/>
            </a:xfrm>
            <a:custGeom>
              <a:avLst/>
              <a:gdLst/>
              <a:ahLst/>
              <a:cxnLst/>
              <a:rect l="l" t="t" r="r" b="b"/>
              <a:pathLst>
                <a:path w="183417" h="2874580">
                  <a:moveTo>
                    <a:pt x="0" y="0"/>
                  </a:moveTo>
                  <a:lnTo>
                    <a:pt x="183417" y="0"/>
                  </a:lnTo>
                  <a:lnTo>
                    <a:pt x="183417" y="2874580"/>
                  </a:lnTo>
                  <a:lnTo>
                    <a:pt x="0" y="2874580"/>
                  </a:lnTo>
                  <a:close/>
                </a:path>
              </a:pathLst>
            </a:custGeom>
            <a:solidFill>
              <a:srgbClr val="C3E0E5"/>
            </a:solidFill>
          </p:spPr>
        </p:sp>
      </p:grpSp>
      <p:grpSp>
        <p:nvGrpSpPr>
          <p:cNvPr id="4" name="Group 4"/>
          <p:cNvGrpSpPr/>
          <p:nvPr/>
        </p:nvGrpSpPr>
        <p:grpSpPr>
          <a:xfrm>
            <a:off x="1348740" y="1385038"/>
            <a:ext cx="5342355" cy="164592"/>
            <a:chOff x="0" y="0"/>
            <a:chExt cx="4946625" cy="152400"/>
          </a:xfrm>
        </p:grpSpPr>
        <p:sp>
          <p:nvSpPr>
            <p:cNvPr id="5" name="Freeform 5"/>
            <p:cNvSpPr/>
            <p:nvPr/>
          </p:nvSpPr>
          <p:spPr>
            <a:xfrm>
              <a:off x="0" y="0"/>
              <a:ext cx="4946625" cy="152400"/>
            </a:xfrm>
            <a:custGeom>
              <a:avLst/>
              <a:gdLst/>
              <a:ahLst/>
              <a:cxnLst/>
              <a:rect l="l" t="t" r="r" b="b"/>
              <a:pathLst>
                <a:path w="4946625" h="152400">
                  <a:moveTo>
                    <a:pt x="0" y="0"/>
                  </a:moveTo>
                  <a:lnTo>
                    <a:pt x="4946625" y="0"/>
                  </a:lnTo>
                  <a:lnTo>
                    <a:pt x="4946625" y="152400"/>
                  </a:lnTo>
                  <a:lnTo>
                    <a:pt x="0" y="152400"/>
                  </a:lnTo>
                  <a:close/>
                </a:path>
              </a:pathLst>
            </a:custGeom>
            <a:solidFill>
              <a:srgbClr val="000000"/>
            </a:solidFill>
          </p:spPr>
        </p:sp>
      </p:grpSp>
      <p:sp>
        <p:nvSpPr>
          <p:cNvPr id="6" name="TextBox 6"/>
          <p:cNvSpPr txBox="1"/>
          <p:nvPr/>
        </p:nvSpPr>
        <p:spPr>
          <a:xfrm>
            <a:off x="1265924" y="64884"/>
            <a:ext cx="6702071" cy="1168400"/>
          </a:xfrm>
          <a:prstGeom prst="rect">
            <a:avLst/>
          </a:prstGeom>
        </p:spPr>
        <p:txBody>
          <a:bodyPr lIns="0" tIns="0" rIns="0" bIns="0" rtlCol="0" anchor="t">
            <a:spAutoFit/>
          </a:bodyPr>
          <a:lstStyle/>
          <a:p>
            <a:pPr>
              <a:lnSpc>
                <a:spcPts val="9099"/>
              </a:lnSpc>
            </a:pPr>
            <a:r>
              <a:rPr lang="en-US" sz="6499">
                <a:solidFill>
                  <a:srgbClr val="000000"/>
                </a:solidFill>
                <a:latin typeface="Poppins Bold"/>
              </a:rPr>
              <a:t>POSITIONING</a:t>
            </a:r>
          </a:p>
        </p:txBody>
      </p:sp>
      <p:sp>
        <p:nvSpPr>
          <p:cNvPr id="7" name="TextBox 7"/>
          <p:cNvSpPr txBox="1"/>
          <p:nvPr/>
        </p:nvSpPr>
        <p:spPr>
          <a:xfrm>
            <a:off x="1348740" y="1967979"/>
            <a:ext cx="16399757" cy="8022774"/>
          </a:xfrm>
          <a:prstGeom prst="rect">
            <a:avLst/>
          </a:prstGeom>
        </p:spPr>
        <p:txBody>
          <a:bodyPr lIns="0" tIns="0" rIns="0" bIns="0" rtlCol="0" anchor="t">
            <a:spAutoFit/>
          </a:bodyPr>
          <a:lstStyle/>
          <a:p>
            <a:pPr algn="l">
              <a:lnSpc>
                <a:spcPts val="3898"/>
              </a:lnSpc>
            </a:pPr>
            <a:r>
              <a:rPr lang="en-US" sz="3785" spc="3" dirty="0">
                <a:solidFill>
                  <a:srgbClr val="000000"/>
                </a:solidFill>
                <a:latin typeface="Poppins Bold"/>
              </a:rPr>
              <a:t>Goal:</a:t>
            </a:r>
            <a:r>
              <a:rPr lang="en-US" sz="3785" spc="3" dirty="0">
                <a:solidFill>
                  <a:srgbClr val="000000"/>
                </a:solidFill>
                <a:latin typeface="Poppins"/>
              </a:rPr>
              <a:t> Make the plaintiff believe you are not afraid to take the case to trial</a:t>
            </a:r>
          </a:p>
          <a:p>
            <a:pPr algn="l">
              <a:lnSpc>
                <a:spcPts val="3898"/>
              </a:lnSpc>
            </a:pPr>
            <a:endParaRPr lang="en-US" sz="3785" spc="3" dirty="0">
              <a:solidFill>
                <a:srgbClr val="000000"/>
              </a:solidFill>
              <a:latin typeface="Poppins"/>
            </a:endParaRPr>
          </a:p>
          <a:p>
            <a:pPr algn="l">
              <a:lnSpc>
                <a:spcPts val="3898"/>
              </a:lnSpc>
            </a:pPr>
            <a:r>
              <a:rPr lang="en-US" sz="3785" spc="3" dirty="0">
                <a:solidFill>
                  <a:srgbClr val="000000"/>
                </a:solidFill>
                <a:latin typeface="Poppins Bold"/>
              </a:rPr>
              <a:t>Strategy:</a:t>
            </a:r>
            <a:r>
              <a:rPr lang="en-US" sz="3785" spc="3" dirty="0">
                <a:solidFill>
                  <a:srgbClr val="000000"/>
                </a:solidFill>
                <a:latin typeface="Poppins"/>
              </a:rPr>
              <a:t> Present a strong defense even if it is difficult to work up</a:t>
            </a:r>
          </a:p>
          <a:p>
            <a:pPr algn="l">
              <a:lnSpc>
                <a:spcPts val="3898"/>
              </a:lnSpc>
            </a:pPr>
            <a:endParaRPr lang="en-US" sz="3785" spc="3" dirty="0">
              <a:solidFill>
                <a:srgbClr val="000000"/>
              </a:solidFill>
              <a:latin typeface="Poppins"/>
            </a:endParaRPr>
          </a:p>
          <a:p>
            <a:pPr algn="l">
              <a:lnSpc>
                <a:spcPts val="3898"/>
              </a:lnSpc>
            </a:pPr>
            <a:r>
              <a:rPr lang="en-US" sz="3785" spc="3" dirty="0">
                <a:solidFill>
                  <a:srgbClr val="000000"/>
                </a:solidFill>
                <a:latin typeface="Poppins Bold"/>
              </a:rPr>
              <a:t>Trial Counsel:</a:t>
            </a:r>
          </a:p>
          <a:p>
            <a:pPr marL="817182" lvl="1" indent="-408591" algn="l">
              <a:lnSpc>
                <a:spcPts val="3898"/>
              </a:lnSpc>
              <a:buFont typeface="Arial"/>
              <a:buChar char="•"/>
            </a:pPr>
            <a:r>
              <a:rPr lang="en-US" sz="3785" spc="3" dirty="0">
                <a:solidFill>
                  <a:srgbClr val="000000"/>
                </a:solidFill>
                <a:latin typeface="Poppins"/>
              </a:rPr>
              <a:t>Bring it!!!</a:t>
            </a:r>
          </a:p>
          <a:p>
            <a:pPr marL="817182" lvl="1" indent="-408591" algn="l">
              <a:lnSpc>
                <a:spcPts val="3898"/>
              </a:lnSpc>
              <a:buFont typeface="Arial"/>
              <a:buChar char="•"/>
            </a:pPr>
            <a:r>
              <a:rPr lang="en-US" sz="3785" spc="3" dirty="0">
                <a:solidFill>
                  <a:srgbClr val="000000"/>
                </a:solidFill>
                <a:latin typeface="Poppins"/>
              </a:rPr>
              <a:t>Show no fear of taking the case to trial if necessary</a:t>
            </a:r>
          </a:p>
          <a:p>
            <a:pPr marL="817182" lvl="1" indent="-408591" algn="l">
              <a:lnSpc>
                <a:spcPts val="3898"/>
              </a:lnSpc>
              <a:buFont typeface="Arial"/>
              <a:buChar char="•"/>
            </a:pPr>
            <a:r>
              <a:rPr lang="en-US" sz="3785" spc="3" dirty="0">
                <a:solidFill>
                  <a:srgbClr val="000000"/>
                </a:solidFill>
                <a:latin typeface="Poppins"/>
              </a:rPr>
              <a:t>Be extremely careful about any signal (even if unintended) that suggests a reluctance to take the case to trial or need to settle</a:t>
            </a:r>
          </a:p>
          <a:p>
            <a:pPr marL="817182" lvl="1" indent="-408591" algn="l">
              <a:lnSpc>
                <a:spcPts val="3898"/>
              </a:lnSpc>
              <a:buFont typeface="Arial"/>
              <a:buChar char="•"/>
            </a:pPr>
            <a:r>
              <a:rPr lang="en-US" sz="3785" spc="3" dirty="0">
                <a:solidFill>
                  <a:srgbClr val="000000"/>
                </a:solidFill>
                <a:latin typeface="Poppins"/>
              </a:rPr>
              <a:t>Help plaintiff understand that a vast majority of med mal cases end in defense verdicts</a:t>
            </a:r>
          </a:p>
          <a:p>
            <a:pPr marL="817182" lvl="1" indent="-408591" algn="l">
              <a:lnSpc>
                <a:spcPts val="3898"/>
              </a:lnSpc>
              <a:buFont typeface="Arial"/>
              <a:buChar char="•"/>
            </a:pPr>
            <a:r>
              <a:rPr lang="en-US" sz="3785" spc="3" dirty="0">
                <a:solidFill>
                  <a:srgbClr val="000000"/>
                </a:solidFill>
                <a:latin typeface="Poppins"/>
              </a:rPr>
              <a:t>Have your damages defense ready to go (hopefully with the help of Tom and Susan!)</a:t>
            </a:r>
          </a:p>
          <a:p>
            <a:pPr marL="817182" lvl="1" indent="-408591" algn="l">
              <a:lnSpc>
                <a:spcPts val="3898"/>
              </a:lnSpc>
              <a:buFont typeface="Arial"/>
              <a:buChar char="•"/>
            </a:pPr>
            <a:r>
              <a:rPr lang="en-US" sz="3785" spc="3" dirty="0">
                <a:solidFill>
                  <a:srgbClr val="000000"/>
                </a:solidFill>
                <a:latin typeface="Poppins"/>
              </a:rPr>
              <a:t>Respond vigorously and confidently to everything thrown at you by the mediator (perception doesn’t always equal reality)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604337" y="0"/>
            <a:ext cx="2683663" cy="10620273"/>
            <a:chOff x="0" y="0"/>
            <a:chExt cx="979008" cy="3874304"/>
          </a:xfrm>
        </p:grpSpPr>
        <p:sp>
          <p:nvSpPr>
            <p:cNvPr id="3" name="Freeform 3"/>
            <p:cNvSpPr/>
            <p:nvPr/>
          </p:nvSpPr>
          <p:spPr>
            <a:xfrm>
              <a:off x="0" y="0"/>
              <a:ext cx="979007" cy="3874304"/>
            </a:xfrm>
            <a:custGeom>
              <a:avLst/>
              <a:gdLst/>
              <a:ahLst/>
              <a:cxnLst/>
              <a:rect l="l" t="t" r="r" b="b"/>
              <a:pathLst>
                <a:path w="979007" h="3874304">
                  <a:moveTo>
                    <a:pt x="0" y="0"/>
                  </a:moveTo>
                  <a:lnTo>
                    <a:pt x="979007" y="0"/>
                  </a:lnTo>
                  <a:lnTo>
                    <a:pt x="979007" y="3874304"/>
                  </a:lnTo>
                  <a:lnTo>
                    <a:pt x="0" y="3874304"/>
                  </a:lnTo>
                  <a:close/>
                </a:path>
              </a:pathLst>
            </a:custGeom>
            <a:solidFill>
              <a:srgbClr val="C3E0E5"/>
            </a:solidFill>
          </p:spPr>
        </p:sp>
      </p:grpSp>
      <p:grpSp>
        <p:nvGrpSpPr>
          <p:cNvPr id="4" name="Group 4"/>
          <p:cNvGrpSpPr/>
          <p:nvPr/>
        </p:nvGrpSpPr>
        <p:grpSpPr>
          <a:xfrm>
            <a:off x="0" y="0"/>
            <a:ext cx="502785" cy="7879820"/>
            <a:chOff x="0" y="0"/>
            <a:chExt cx="183417" cy="2874580"/>
          </a:xfrm>
        </p:grpSpPr>
        <p:sp>
          <p:nvSpPr>
            <p:cNvPr id="5" name="Freeform 5"/>
            <p:cNvSpPr/>
            <p:nvPr/>
          </p:nvSpPr>
          <p:spPr>
            <a:xfrm>
              <a:off x="0" y="0"/>
              <a:ext cx="183417" cy="2874580"/>
            </a:xfrm>
            <a:custGeom>
              <a:avLst/>
              <a:gdLst/>
              <a:ahLst/>
              <a:cxnLst/>
              <a:rect l="l" t="t" r="r" b="b"/>
              <a:pathLst>
                <a:path w="183417" h="2874580">
                  <a:moveTo>
                    <a:pt x="0" y="0"/>
                  </a:moveTo>
                  <a:lnTo>
                    <a:pt x="183417" y="0"/>
                  </a:lnTo>
                  <a:lnTo>
                    <a:pt x="183417" y="2874580"/>
                  </a:lnTo>
                  <a:lnTo>
                    <a:pt x="0" y="2874580"/>
                  </a:lnTo>
                  <a:close/>
                </a:path>
              </a:pathLst>
            </a:custGeom>
            <a:solidFill>
              <a:srgbClr val="C3E0E5"/>
            </a:solidFill>
          </p:spPr>
        </p:sp>
      </p:grpSp>
      <p:grpSp>
        <p:nvGrpSpPr>
          <p:cNvPr id="6" name="Group 6"/>
          <p:cNvGrpSpPr/>
          <p:nvPr/>
        </p:nvGrpSpPr>
        <p:grpSpPr>
          <a:xfrm>
            <a:off x="1028700" y="3520311"/>
            <a:ext cx="3060916" cy="164592"/>
            <a:chOff x="0" y="0"/>
            <a:chExt cx="2834181" cy="152400"/>
          </a:xfrm>
        </p:grpSpPr>
        <p:sp>
          <p:nvSpPr>
            <p:cNvPr id="7" name="Freeform 7"/>
            <p:cNvSpPr/>
            <p:nvPr/>
          </p:nvSpPr>
          <p:spPr>
            <a:xfrm>
              <a:off x="0" y="0"/>
              <a:ext cx="2834181" cy="152400"/>
            </a:xfrm>
            <a:custGeom>
              <a:avLst/>
              <a:gdLst/>
              <a:ahLst/>
              <a:cxnLst/>
              <a:rect l="l" t="t" r="r" b="b"/>
              <a:pathLst>
                <a:path w="2834181" h="152400">
                  <a:moveTo>
                    <a:pt x="0" y="0"/>
                  </a:moveTo>
                  <a:lnTo>
                    <a:pt x="2834181" y="0"/>
                  </a:lnTo>
                  <a:lnTo>
                    <a:pt x="2834181" y="152400"/>
                  </a:lnTo>
                  <a:lnTo>
                    <a:pt x="0" y="152400"/>
                  </a:lnTo>
                  <a:close/>
                </a:path>
              </a:pathLst>
            </a:custGeom>
            <a:solidFill>
              <a:srgbClr val="000000"/>
            </a:solidFill>
          </p:spPr>
        </p:sp>
      </p:grpSp>
      <p:pic>
        <p:nvPicPr>
          <p:cNvPr id="8" name="Picture 8"/>
          <p:cNvPicPr>
            <a:picLocks noChangeAspect="1"/>
          </p:cNvPicPr>
          <p:nvPr/>
        </p:nvPicPr>
        <p:blipFill>
          <a:blip r:embed="rId2"/>
          <a:srcRect/>
          <a:stretch>
            <a:fillRect/>
          </a:stretch>
        </p:blipFill>
        <p:spPr>
          <a:xfrm>
            <a:off x="10484382" y="1964416"/>
            <a:ext cx="8873107" cy="5915404"/>
          </a:xfrm>
          <a:prstGeom prst="rect">
            <a:avLst/>
          </a:prstGeom>
        </p:spPr>
      </p:pic>
      <p:sp>
        <p:nvSpPr>
          <p:cNvPr id="9" name="TextBox 9"/>
          <p:cNvSpPr txBox="1"/>
          <p:nvPr/>
        </p:nvSpPr>
        <p:spPr>
          <a:xfrm>
            <a:off x="1028700" y="2150005"/>
            <a:ext cx="6702071" cy="1168400"/>
          </a:xfrm>
          <a:prstGeom prst="rect">
            <a:avLst/>
          </a:prstGeom>
        </p:spPr>
        <p:txBody>
          <a:bodyPr lIns="0" tIns="0" rIns="0" bIns="0" rtlCol="0" anchor="t">
            <a:spAutoFit/>
          </a:bodyPr>
          <a:lstStyle/>
          <a:p>
            <a:pPr>
              <a:lnSpc>
                <a:spcPts val="9099"/>
              </a:lnSpc>
            </a:pPr>
            <a:r>
              <a:rPr lang="en-US" sz="6499" dirty="0">
                <a:solidFill>
                  <a:srgbClr val="000000"/>
                </a:solidFill>
                <a:latin typeface="Poppins Bold"/>
              </a:rPr>
              <a:t>STAGE FIVE</a:t>
            </a:r>
          </a:p>
        </p:txBody>
      </p:sp>
      <p:sp>
        <p:nvSpPr>
          <p:cNvPr id="10" name="TextBox 10"/>
          <p:cNvSpPr txBox="1"/>
          <p:nvPr/>
        </p:nvSpPr>
        <p:spPr>
          <a:xfrm>
            <a:off x="1028700" y="3978424"/>
            <a:ext cx="8931807" cy="1762091"/>
          </a:xfrm>
          <a:prstGeom prst="rect">
            <a:avLst/>
          </a:prstGeom>
        </p:spPr>
        <p:txBody>
          <a:bodyPr lIns="0" tIns="0" rIns="0" bIns="0" rtlCol="0" anchor="t">
            <a:spAutoFit/>
          </a:bodyPr>
          <a:lstStyle/>
          <a:p>
            <a:pPr>
              <a:lnSpc>
                <a:spcPts val="13570"/>
              </a:lnSpc>
            </a:pPr>
            <a:r>
              <a:rPr lang="en-US" sz="9693">
                <a:solidFill>
                  <a:srgbClr val="000000"/>
                </a:solidFill>
                <a:latin typeface="Poppins Bold"/>
              </a:rPr>
              <a:t>NEGOTIATING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02785" cy="7879820"/>
            <a:chOff x="0" y="0"/>
            <a:chExt cx="183417" cy="2874580"/>
          </a:xfrm>
        </p:grpSpPr>
        <p:sp>
          <p:nvSpPr>
            <p:cNvPr id="3" name="Freeform 3"/>
            <p:cNvSpPr/>
            <p:nvPr/>
          </p:nvSpPr>
          <p:spPr>
            <a:xfrm>
              <a:off x="0" y="0"/>
              <a:ext cx="183417" cy="2874580"/>
            </a:xfrm>
            <a:custGeom>
              <a:avLst/>
              <a:gdLst/>
              <a:ahLst/>
              <a:cxnLst/>
              <a:rect l="l" t="t" r="r" b="b"/>
              <a:pathLst>
                <a:path w="183417" h="2874580">
                  <a:moveTo>
                    <a:pt x="0" y="0"/>
                  </a:moveTo>
                  <a:lnTo>
                    <a:pt x="183417" y="0"/>
                  </a:lnTo>
                  <a:lnTo>
                    <a:pt x="183417" y="2874580"/>
                  </a:lnTo>
                  <a:lnTo>
                    <a:pt x="0" y="2874580"/>
                  </a:lnTo>
                  <a:close/>
                </a:path>
              </a:pathLst>
            </a:custGeom>
            <a:solidFill>
              <a:srgbClr val="C3E0E5"/>
            </a:solidFill>
          </p:spPr>
        </p:sp>
      </p:grpSp>
      <p:grpSp>
        <p:nvGrpSpPr>
          <p:cNvPr id="4" name="Group 4"/>
          <p:cNvGrpSpPr/>
          <p:nvPr/>
        </p:nvGrpSpPr>
        <p:grpSpPr>
          <a:xfrm>
            <a:off x="1348740" y="1385038"/>
            <a:ext cx="5342355" cy="164592"/>
            <a:chOff x="0" y="0"/>
            <a:chExt cx="4946625" cy="152400"/>
          </a:xfrm>
        </p:grpSpPr>
        <p:sp>
          <p:nvSpPr>
            <p:cNvPr id="5" name="Freeform 5"/>
            <p:cNvSpPr/>
            <p:nvPr/>
          </p:nvSpPr>
          <p:spPr>
            <a:xfrm>
              <a:off x="0" y="0"/>
              <a:ext cx="4946625" cy="152400"/>
            </a:xfrm>
            <a:custGeom>
              <a:avLst/>
              <a:gdLst/>
              <a:ahLst/>
              <a:cxnLst/>
              <a:rect l="l" t="t" r="r" b="b"/>
              <a:pathLst>
                <a:path w="4946625" h="152400">
                  <a:moveTo>
                    <a:pt x="0" y="0"/>
                  </a:moveTo>
                  <a:lnTo>
                    <a:pt x="4946625" y="0"/>
                  </a:lnTo>
                  <a:lnTo>
                    <a:pt x="4946625" y="152400"/>
                  </a:lnTo>
                  <a:lnTo>
                    <a:pt x="0" y="152400"/>
                  </a:lnTo>
                  <a:close/>
                </a:path>
              </a:pathLst>
            </a:custGeom>
            <a:solidFill>
              <a:srgbClr val="000000"/>
            </a:solidFill>
          </p:spPr>
        </p:sp>
      </p:grpSp>
      <p:sp>
        <p:nvSpPr>
          <p:cNvPr id="6" name="TextBox 6"/>
          <p:cNvSpPr txBox="1"/>
          <p:nvPr/>
        </p:nvSpPr>
        <p:spPr>
          <a:xfrm>
            <a:off x="1348740" y="1967979"/>
            <a:ext cx="16528084" cy="8522911"/>
          </a:xfrm>
          <a:prstGeom prst="rect">
            <a:avLst/>
          </a:prstGeom>
        </p:spPr>
        <p:txBody>
          <a:bodyPr lIns="0" tIns="0" rIns="0" bIns="0" rtlCol="0" anchor="t">
            <a:spAutoFit/>
          </a:bodyPr>
          <a:lstStyle/>
          <a:p>
            <a:pPr algn="l">
              <a:lnSpc>
                <a:spcPts val="3898"/>
              </a:lnSpc>
            </a:pPr>
            <a:r>
              <a:rPr lang="en-US" sz="3785" spc="3" dirty="0">
                <a:solidFill>
                  <a:srgbClr val="000000"/>
                </a:solidFill>
                <a:latin typeface="Poppins Bold"/>
              </a:rPr>
              <a:t>Goal:</a:t>
            </a:r>
            <a:r>
              <a:rPr lang="en-US" sz="3785" spc="3" dirty="0">
                <a:solidFill>
                  <a:srgbClr val="000000"/>
                </a:solidFill>
                <a:latin typeface="Poppins"/>
              </a:rPr>
              <a:t> Don’t overpay</a:t>
            </a:r>
          </a:p>
          <a:p>
            <a:pPr algn="l">
              <a:lnSpc>
                <a:spcPts val="3898"/>
              </a:lnSpc>
            </a:pPr>
            <a:endParaRPr lang="en-US" sz="3785" spc="3" dirty="0">
              <a:solidFill>
                <a:srgbClr val="000000"/>
              </a:solidFill>
              <a:latin typeface="Poppins"/>
            </a:endParaRPr>
          </a:p>
          <a:p>
            <a:pPr algn="l">
              <a:lnSpc>
                <a:spcPts val="3898"/>
              </a:lnSpc>
            </a:pPr>
            <a:r>
              <a:rPr lang="en-US" sz="3785" spc="3" dirty="0">
                <a:solidFill>
                  <a:srgbClr val="000000"/>
                </a:solidFill>
                <a:latin typeface="Poppins Bold"/>
              </a:rPr>
              <a:t>Strategy:</a:t>
            </a:r>
            <a:r>
              <a:rPr lang="en-US" sz="3785" spc="3" dirty="0">
                <a:solidFill>
                  <a:srgbClr val="000000"/>
                </a:solidFill>
                <a:latin typeface="Poppins"/>
              </a:rPr>
              <a:t> Lead with need and test numbers</a:t>
            </a:r>
          </a:p>
          <a:p>
            <a:pPr algn="l">
              <a:lnSpc>
                <a:spcPts val="3898"/>
              </a:lnSpc>
            </a:pPr>
            <a:endParaRPr lang="en-US" sz="3785" spc="3" dirty="0">
              <a:solidFill>
                <a:srgbClr val="000000"/>
              </a:solidFill>
              <a:latin typeface="Poppins"/>
            </a:endParaRPr>
          </a:p>
          <a:p>
            <a:pPr algn="l">
              <a:lnSpc>
                <a:spcPts val="3898"/>
              </a:lnSpc>
            </a:pPr>
            <a:r>
              <a:rPr lang="en-US" sz="3785" spc="3" dirty="0">
                <a:solidFill>
                  <a:srgbClr val="000000"/>
                </a:solidFill>
                <a:latin typeface="Poppins Bold"/>
              </a:rPr>
              <a:t>Lead Negotiator:</a:t>
            </a:r>
          </a:p>
          <a:p>
            <a:pPr marL="817182" lvl="1" indent="-408591" algn="l">
              <a:lnSpc>
                <a:spcPts val="3898"/>
              </a:lnSpc>
              <a:buFont typeface="Arial"/>
              <a:buChar char="•"/>
            </a:pPr>
            <a:r>
              <a:rPr lang="en-US" sz="3785" spc="3" dirty="0">
                <a:solidFill>
                  <a:srgbClr val="000000"/>
                </a:solidFill>
                <a:latin typeface="Poppins"/>
              </a:rPr>
              <a:t>Slow it down and stick to your plan – let the deal come to you (Don’t signal $6M until you have tested a settlement number of $5M.)</a:t>
            </a:r>
          </a:p>
          <a:p>
            <a:pPr marL="817182" lvl="1" indent="-408591" algn="l">
              <a:lnSpc>
                <a:spcPts val="3898"/>
              </a:lnSpc>
              <a:buFont typeface="Arial"/>
              <a:buChar char="•"/>
            </a:pPr>
            <a:r>
              <a:rPr lang="en-US" sz="3785" spc="3" dirty="0">
                <a:solidFill>
                  <a:srgbClr val="000000"/>
                </a:solidFill>
                <a:latin typeface="Poppins"/>
              </a:rPr>
              <a:t>Demonstrate what your money will do for the plaintiffs</a:t>
            </a:r>
          </a:p>
          <a:p>
            <a:pPr marL="817182" lvl="1" indent="-408591" algn="l">
              <a:lnSpc>
                <a:spcPts val="3898"/>
              </a:lnSpc>
              <a:buFont typeface="Arial"/>
              <a:buChar char="•"/>
            </a:pPr>
            <a:r>
              <a:rPr lang="en-US" sz="3785" spc="3" dirty="0">
                <a:solidFill>
                  <a:srgbClr val="000000"/>
                </a:solidFill>
                <a:latin typeface="Poppins"/>
              </a:rPr>
              <a:t>Acknowledge the negotiating phase may take multiple mediations and ongoing settlement negotiations over weeks or months</a:t>
            </a:r>
          </a:p>
          <a:p>
            <a:pPr marL="817182" lvl="1" indent="-408591" algn="l">
              <a:lnSpc>
                <a:spcPts val="3898"/>
              </a:lnSpc>
              <a:buFont typeface="Arial"/>
              <a:buChar char="•"/>
            </a:pPr>
            <a:r>
              <a:rPr lang="en-US" sz="3785" spc="3" dirty="0">
                <a:solidFill>
                  <a:srgbClr val="000000"/>
                </a:solidFill>
                <a:latin typeface="Poppins"/>
              </a:rPr>
              <a:t>Resist the pressure to “put up enough money to make them sweat” until you know you are close to getting a deal</a:t>
            </a:r>
          </a:p>
          <a:p>
            <a:pPr marL="817182" lvl="1" indent="-408591" algn="l">
              <a:lnSpc>
                <a:spcPts val="3898"/>
              </a:lnSpc>
              <a:buFont typeface="Arial"/>
              <a:buChar char="•"/>
            </a:pPr>
            <a:r>
              <a:rPr lang="en-US" sz="3785" spc="3" dirty="0">
                <a:solidFill>
                  <a:srgbClr val="000000"/>
                </a:solidFill>
                <a:latin typeface="Poppins"/>
              </a:rPr>
              <a:t>Be ready for the hypothetical negotiation - keep the midpoint moving in your direction</a:t>
            </a:r>
          </a:p>
          <a:p>
            <a:pPr marL="817182" lvl="1" indent="-408591" algn="l">
              <a:lnSpc>
                <a:spcPts val="3898"/>
              </a:lnSpc>
              <a:buFont typeface="Arial"/>
              <a:buChar char="•"/>
            </a:pPr>
            <a:r>
              <a:rPr lang="en-US" sz="3785" spc="3" dirty="0">
                <a:solidFill>
                  <a:srgbClr val="000000"/>
                </a:solidFill>
                <a:latin typeface="Poppins"/>
              </a:rPr>
              <a:t>If the process isn’t leading to your desired outcome, shut it down</a:t>
            </a:r>
          </a:p>
        </p:txBody>
      </p:sp>
      <p:sp>
        <p:nvSpPr>
          <p:cNvPr id="7" name="TextBox 7"/>
          <p:cNvSpPr txBox="1"/>
          <p:nvPr/>
        </p:nvSpPr>
        <p:spPr>
          <a:xfrm>
            <a:off x="1265924" y="64884"/>
            <a:ext cx="6702071" cy="1168400"/>
          </a:xfrm>
          <a:prstGeom prst="rect">
            <a:avLst/>
          </a:prstGeom>
        </p:spPr>
        <p:txBody>
          <a:bodyPr lIns="0" tIns="0" rIns="0" bIns="0" rtlCol="0" anchor="t">
            <a:spAutoFit/>
          </a:bodyPr>
          <a:lstStyle/>
          <a:p>
            <a:pPr>
              <a:lnSpc>
                <a:spcPts val="9099"/>
              </a:lnSpc>
            </a:pPr>
            <a:r>
              <a:rPr lang="en-US" sz="6499">
                <a:solidFill>
                  <a:srgbClr val="000000"/>
                </a:solidFill>
                <a:latin typeface="Poppins Bold"/>
              </a:rPr>
              <a:t>NEGOTIATING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604337" y="0"/>
            <a:ext cx="2683663" cy="10620273"/>
            <a:chOff x="0" y="0"/>
            <a:chExt cx="979008" cy="3874304"/>
          </a:xfrm>
        </p:grpSpPr>
        <p:sp>
          <p:nvSpPr>
            <p:cNvPr id="3" name="Freeform 3"/>
            <p:cNvSpPr/>
            <p:nvPr/>
          </p:nvSpPr>
          <p:spPr>
            <a:xfrm>
              <a:off x="0" y="0"/>
              <a:ext cx="979007" cy="3874304"/>
            </a:xfrm>
            <a:custGeom>
              <a:avLst/>
              <a:gdLst/>
              <a:ahLst/>
              <a:cxnLst/>
              <a:rect l="l" t="t" r="r" b="b"/>
              <a:pathLst>
                <a:path w="979007" h="3874304">
                  <a:moveTo>
                    <a:pt x="0" y="0"/>
                  </a:moveTo>
                  <a:lnTo>
                    <a:pt x="979007" y="0"/>
                  </a:lnTo>
                  <a:lnTo>
                    <a:pt x="979007" y="3874304"/>
                  </a:lnTo>
                  <a:lnTo>
                    <a:pt x="0" y="3874304"/>
                  </a:lnTo>
                  <a:close/>
                </a:path>
              </a:pathLst>
            </a:custGeom>
            <a:solidFill>
              <a:srgbClr val="C3E0E5"/>
            </a:solidFill>
          </p:spPr>
        </p:sp>
      </p:grpSp>
      <p:grpSp>
        <p:nvGrpSpPr>
          <p:cNvPr id="4" name="Group 4"/>
          <p:cNvGrpSpPr/>
          <p:nvPr/>
        </p:nvGrpSpPr>
        <p:grpSpPr>
          <a:xfrm>
            <a:off x="0" y="0"/>
            <a:ext cx="502785" cy="7879820"/>
            <a:chOff x="0" y="0"/>
            <a:chExt cx="183417" cy="2874580"/>
          </a:xfrm>
        </p:grpSpPr>
        <p:sp>
          <p:nvSpPr>
            <p:cNvPr id="5" name="Freeform 5"/>
            <p:cNvSpPr/>
            <p:nvPr/>
          </p:nvSpPr>
          <p:spPr>
            <a:xfrm>
              <a:off x="0" y="0"/>
              <a:ext cx="183417" cy="2874580"/>
            </a:xfrm>
            <a:custGeom>
              <a:avLst/>
              <a:gdLst/>
              <a:ahLst/>
              <a:cxnLst/>
              <a:rect l="l" t="t" r="r" b="b"/>
              <a:pathLst>
                <a:path w="183417" h="2874580">
                  <a:moveTo>
                    <a:pt x="0" y="0"/>
                  </a:moveTo>
                  <a:lnTo>
                    <a:pt x="183417" y="0"/>
                  </a:lnTo>
                  <a:lnTo>
                    <a:pt x="183417" y="2874580"/>
                  </a:lnTo>
                  <a:lnTo>
                    <a:pt x="0" y="2874580"/>
                  </a:lnTo>
                  <a:close/>
                </a:path>
              </a:pathLst>
            </a:custGeom>
            <a:solidFill>
              <a:srgbClr val="C3E0E5"/>
            </a:solidFill>
          </p:spPr>
        </p:sp>
      </p:grpSp>
      <p:grpSp>
        <p:nvGrpSpPr>
          <p:cNvPr id="6" name="Group 6"/>
          <p:cNvGrpSpPr/>
          <p:nvPr/>
        </p:nvGrpSpPr>
        <p:grpSpPr>
          <a:xfrm>
            <a:off x="1028700" y="3520311"/>
            <a:ext cx="3060916" cy="164592"/>
            <a:chOff x="0" y="0"/>
            <a:chExt cx="2834181" cy="152400"/>
          </a:xfrm>
        </p:grpSpPr>
        <p:sp>
          <p:nvSpPr>
            <p:cNvPr id="7" name="Freeform 7"/>
            <p:cNvSpPr/>
            <p:nvPr/>
          </p:nvSpPr>
          <p:spPr>
            <a:xfrm>
              <a:off x="0" y="0"/>
              <a:ext cx="2834181" cy="152400"/>
            </a:xfrm>
            <a:custGeom>
              <a:avLst/>
              <a:gdLst/>
              <a:ahLst/>
              <a:cxnLst/>
              <a:rect l="l" t="t" r="r" b="b"/>
              <a:pathLst>
                <a:path w="2834181" h="152400">
                  <a:moveTo>
                    <a:pt x="0" y="0"/>
                  </a:moveTo>
                  <a:lnTo>
                    <a:pt x="2834181" y="0"/>
                  </a:lnTo>
                  <a:lnTo>
                    <a:pt x="2834181" y="152400"/>
                  </a:lnTo>
                  <a:lnTo>
                    <a:pt x="0" y="152400"/>
                  </a:lnTo>
                  <a:close/>
                </a:path>
              </a:pathLst>
            </a:custGeom>
            <a:solidFill>
              <a:srgbClr val="000000"/>
            </a:solidFill>
          </p:spPr>
        </p:sp>
      </p:grpSp>
      <p:sp>
        <p:nvSpPr>
          <p:cNvPr id="8" name="TextBox 8"/>
          <p:cNvSpPr txBox="1"/>
          <p:nvPr/>
        </p:nvSpPr>
        <p:spPr>
          <a:xfrm>
            <a:off x="1028700" y="2150005"/>
            <a:ext cx="6702071" cy="1168400"/>
          </a:xfrm>
          <a:prstGeom prst="rect">
            <a:avLst/>
          </a:prstGeom>
        </p:spPr>
        <p:txBody>
          <a:bodyPr lIns="0" tIns="0" rIns="0" bIns="0" rtlCol="0" anchor="t">
            <a:spAutoFit/>
          </a:bodyPr>
          <a:lstStyle/>
          <a:p>
            <a:pPr>
              <a:lnSpc>
                <a:spcPts val="9099"/>
              </a:lnSpc>
            </a:pPr>
            <a:r>
              <a:rPr lang="en-US" sz="6499" dirty="0">
                <a:solidFill>
                  <a:srgbClr val="000000"/>
                </a:solidFill>
                <a:latin typeface="Poppins Bold"/>
              </a:rPr>
              <a:t>STAGE SIX</a:t>
            </a:r>
          </a:p>
        </p:txBody>
      </p:sp>
      <p:sp>
        <p:nvSpPr>
          <p:cNvPr id="9" name="TextBox 9"/>
          <p:cNvSpPr txBox="1"/>
          <p:nvPr/>
        </p:nvSpPr>
        <p:spPr>
          <a:xfrm>
            <a:off x="1028700" y="3921274"/>
            <a:ext cx="7497076" cy="2151052"/>
          </a:xfrm>
          <a:prstGeom prst="rect">
            <a:avLst/>
          </a:prstGeom>
        </p:spPr>
        <p:txBody>
          <a:bodyPr lIns="0" tIns="0" rIns="0" bIns="0" rtlCol="0" anchor="t">
            <a:spAutoFit/>
          </a:bodyPr>
          <a:lstStyle/>
          <a:p>
            <a:pPr>
              <a:lnSpc>
                <a:spcPts val="16620"/>
              </a:lnSpc>
            </a:pPr>
            <a:r>
              <a:rPr lang="en-US" sz="11871">
                <a:solidFill>
                  <a:srgbClr val="000000"/>
                </a:solidFill>
                <a:latin typeface="Poppins Bold"/>
              </a:rPr>
              <a:t>CLOSING</a:t>
            </a:r>
          </a:p>
        </p:txBody>
      </p:sp>
      <p:pic>
        <p:nvPicPr>
          <p:cNvPr id="10" name="Picture 10"/>
          <p:cNvPicPr>
            <a:picLocks noChangeAspect="1"/>
          </p:cNvPicPr>
          <p:nvPr/>
        </p:nvPicPr>
        <p:blipFill>
          <a:blip r:embed="rId2"/>
          <a:srcRect/>
          <a:stretch>
            <a:fillRect/>
          </a:stretch>
        </p:blipFill>
        <p:spPr>
          <a:xfrm>
            <a:off x="9980995" y="1813831"/>
            <a:ext cx="9087625" cy="60659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02785" cy="7879820"/>
            <a:chOff x="0" y="0"/>
            <a:chExt cx="183417" cy="2874580"/>
          </a:xfrm>
        </p:grpSpPr>
        <p:sp>
          <p:nvSpPr>
            <p:cNvPr id="3" name="Freeform 3"/>
            <p:cNvSpPr/>
            <p:nvPr/>
          </p:nvSpPr>
          <p:spPr>
            <a:xfrm>
              <a:off x="0" y="0"/>
              <a:ext cx="183417" cy="2874580"/>
            </a:xfrm>
            <a:custGeom>
              <a:avLst/>
              <a:gdLst/>
              <a:ahLst/>
              <a:cxnLst/>
              <a:rect l="l" t="t" r="r" b="b"/>
              <a:pathLst>
                <a:path w="183417" h="2874580">
                  <a:moveTo>
                    <a:pt x="0" y="0"/>
                  </a:moveTo>
                  <a:lnTo>
                    <a:pt x="183417" y="0"/>
                  </a:lnTo>
                  <a:lnTo>
                    <a:pt x="183417" y="2874580"/>
                  </a:lnTo>
                  <a:lnTo>
                    <a:pt x="0" y="2874580"/>
                  </a:lnTo>
                  <a:close/>
                </a:path>
              </a:pathLst>
            </a:custGeom>
            <a:solidFill>
              <a:srgbClr val="C3E0E5"/>
            </a:solidFill>
          </p:spPr>
        </p:sp>
      </p:grpSp>
      <p:grpSp>
        <p:nvGrpSpPr>
          <p:cNvPr id="4" name="Group 4"/>
          <p:cNvGrpSpPr/>
          <p:nvPr/>
        </p:nvGrpSpPr>
        <p:grpSpPr>
          <a:xfrm>
            <a:off x="1348740" y="1385038"/>
            <a:ext cx="3662184" cy="164592"/>
            <a:chOff x="0" y="0"/>
            <a:chExt cx="3390911" cy="152400"/>
          </a:xfrm>
        </p:grpSpPr>
        <p:sp>
          <p:nvSpPr>
            <p:cNvPr id="5" name="Freeform 5"/>
            <p:cNvSpPr/>
            <p:nvPr/>
          </p:nvSpPr>
          <p:spPr>
            <a:xfrm>
              <a:off x="0" y="0"/>
              <a:ext cx="3390911" cy="152400"/>
            </a:xfrm>
            <a:custGeom>
              <a:avLst/>
              <a:gdLst/>
              <a:ahLst/>
              <a:cxnLst/>
              <a:rect l="l" t="t" r="r" b="b"/>
              <a:pathLst>
                <a:path w="3390911" h="152400">
                  <a:moveTo>
                    <a:pt x="0" y="0"/>
                  </a:moveTo>
                  <a:lnTo>
                    <a:pt x="3390911" y="0"/>
                  </a:lnTo>
                  <a:lnTo>
                    <a:pt x="3390911" y="152400"/>
                  </a:lnTo>
                  <a:lnTo>
                    <a:pt x="0" y="152400"/>
                  </a:lnTo>
                  <a:close/>
                </a:path>
              </a:pathLst>
            </a:custGeom>
            <a:solidFill>
              <a:srgbClr val="000000"/>
            </a:solidFill>
          </p:spPr>
        </p:sp>
      </p:grpSp>
      <p:sp>
        <p:nvSpPr>
          <p:cNvPr id="6" name="TextBox 6"/>
          <p:cNvSpPr txBox="1"/>
          <p:nvPr/>
        </p:nvSpPr>
        <p:spPr>
          <a:xfrm>
            <a:off x="1348740" y="1977504"/>
            <a:ext cx="15706847" cy="7412927"/>
          </a:xfrm>
          <a:prstGeom prst="rect">
            <a:avLst/>
          </a:prstGeom>
        </p:spPr>
        <p:txBody>
          <a:bodyPr lIns="0" tIns="0" rIns="0" bIns="0" rtlCol="0" anchor="t">
            <a:spAutoFit/>
          </a:bodyPr>
          <a:lstStyle/>
          <a:p>
            <a:pPr algn="l">
              <a:lnSpc>
                <a:spcPts val="4778"/>
              </a:lnSpc>
            </a:pPr>
            <a:r>
              <a:rPr lang="en-US" sz="4684" spc="4" dirty="0">
                <a:solidFill>
                  <a:srgbClr val="000000"/>
                </a:solidFill>
                <a:latin typeface="Poppins Bold"/>
              </a:rPr>
              <a:t>Goal:</a:t>
            </a:r>
            <a:r>
              <a:rPr lang="en-US" sz="4684" spc="4" dirty="0">
                <a:solidFill>
                  <a:srgbClr val="000000"/>
                </a:solidFill>
                <a:latin typeface="Poppins"/>
              </a:rPr>
              <a:t> Get the deal and capture value</a:t>
            </a:r>
          </a:p>
          <a:p>
            <a:pPr algn="l">
              <a:lnSpc>
                <a:spcPts val="4778"/>
              </a:lnSpc>
            </a:pPr>
            <a:endParaRPr lang="en-US" sz="4684" spc="4" dirty="0">
              <a:solidFill>
                <a:srgbClr val="000000"/>
              </a:solidFill>
              <a:latin typeface="Poppins"/>
            </a:endParaRPr>
          </a:p>
          <a:p>
            <a:pPr algn="l">
              <a:lnSpc>
                <a:spcPts val="4778"/>
              </a:lnSpc>
            </a:pPr>
            <a:r>
              <a:rPr lang="en-US" sz="4684" spc="4" dirty="0">
                <a:solidFill>
                  <a:srgbClr val="000000"/>
                </a:solidFill>
                <a:latin typeface="Poppins Bold"/>
              </a:rPr>
              <a:t>Strategy:</a:t>
            </a:r>
            <a:r>
              <a:rPr lang="en-US" sz="4684" spc="4" dirty="0">
                <a:solidFill>
                  <a:srgbClr val="000000"/>
                </a:solidFill>
                <a:latin typeface="Poppins"/>
              </a:rPr>
              <a:t> Leverage the shift in risk</a:t>
            </a:r>
          </a:p>
          <a:p>
            <a:pPr algn="l">
              <a:lnSpc>
                <a:spcPts val="4778"/>
              </a:lnSpc>
            </a:pPr>
            <a:endParaRPr lang="en-US" sz="4684" spc="4" dirty="0">
              <a:solidFill>
                <a:srgbClr val="000000"/>
              </a:solidFill>
              <a:latin typeface="Poppins"/>
            </a:endParaRPr>
          </a:p>
          <a:p>
            <a:pPr algn="l">
              <a:lnSpc>
                <a:spcPts val="4778"/>
              </a:lnSpc>
            </a:pPr>
            <a:r>
              <a:rPr lang="en-US" sz="4684" spc="4" dirty="0">
                <a:solidFill>
                  <a:srgbClr val="000000"/>
                </a:solidFill>
                <a:latin typeface="Poppins Bold"/>
              </a:rPr>
              <a:t>Lead Negotiator:</a:t>
            </a:r>
          </a:p>
          <a:p>
            <a:pPr marL="1011487" lvl="1" indent="-505744" algn="l">
              <a:lnSpc>
                <a:spcPts val="4778"/>
              </a:lnSpc>
              <a:buFont typeface="Arial"/>
              <a:buChar char="•"/>
            </a:pPr>
            <a:r>
              <a:rPr lang="en-US" sz="4684" spc="4" dirty="0">
                <a:solidFill>
                  <a:srgbClr val="000000"/>
                </a:solidFill>
                <a:latin typeface="Poppins"/>
              </a:rPr>
              <a:t>Don’t be too quick to settle, even though you know the case will settle</a:t>
            </a:r>
          </a:p>
          <a:p>
            <a:pPr marL="1011487" lvl="1" indent="-505744" algn="l">
              <a:lnSpc>
                <a:spcPts val="4778"/>
              </a:lnSpc>
              <a:buFont typeface="Arial"/>
              <a:buChar char="•"/>
            </a:pPr>
            <a:r>
              <a:rPr lang="en-US" sz="4684" spc="4" dirty="0">
                <a:solidFill>
                  <a:srgbClr val="000000"/>
                </a:solidFill>
                <a:latin typeface="Poppins"/>
              </a:rPr>
              <a:t>Give the other side a psychological victory by saying ”no” – make them believe they have captured every penny on the table</a:t>
            </a:r>
          </a:p>
          <a:p>
            <a:pPr marL="1011487" lvl="1" indent="-505744" algn="l">
              <a:lnSpc>
                <a:spcPts val="4778"/>
              </a:lnSpc>
              <a:buFont typeface="Arial"/>
              <a:buChar char="•"/>
            </a:pPr>
            <a:r>
              <a:rPr lang="en-US" sz="4684" spc="4" dirty="0">
                <a:solidFill>
                  <a:srgbClr val="000000"/>
                </a:solidFill>
                <a:latin typeface="Poppins"/>
              </a:rPr>
              <a:t>Hammer home the impact of the dollars on the table for the Plaintiff</a:t>
            </a:r>
          </a:p>
        </p:txBody>
      </p:sp>
      <p:sp>
        <p:nvSpPr>
          <p:cNvPr id="7" name="TextBox 7"/>
          <p:cNvSpPr txBox="1"/>
          <p:nvPr/>
        </p:nvSpPr>
        <p:spPr>
          <a:xfrm>
            <a:off x="1265924" y="64884"/>
            <a:ext cx="6702071" cy="1168400"/>
          </a:xfrm>
          <a:prstGeom prst="rect">
            <a:avLst/>
          </a:prstGeom>
        </p:spPr>
        <p:txBody>
          <a:bodyPr lIns="0" tIns="0" rIns="0" bIns="0" rtlCol="0" anchor="t">
            <a:spAutoFit/>
          </a:bodyPr>
          <a:lstStyle/>
          <a:p>
            <a:pPr>
              <a:lnSpc>
                <a:spcPts val="9099"/>
              </a:lnSpc>
            </a:pPr>
            <a:r>
              <a:rPr lang="en-US" sz="6499">
                <a:solidFill>
                  <a:srgbClr val="000000"/>
                </a:solidFill>
                <a:latin typeface="Poppins Bold"/>
              </a:rPr>
              <a:t>CLOSING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604337" y="0"/>
            <a:ext cx="2683663" cy="10620273"/>
            <a:chOff x="0" y="0"/>
            <a:chExt cx="979008" cy="3874304"/>
          </a:xfrm>
        </p:grpSpPr>
        <p:sp>
          <p:nvSpPr>
            <p:cNvPr id="3" name="Freeform 3"/>
            <p:cNvSpPr/>
            <p:nvPr/>
          </p:nvSpPr>
          <p:spPr>
            <a:xfrm>
              <a:off x="0" y="0"/>
              <a:ext cx="979007" cy="3874304"/>
            </a:xfrm>
            <a:custGeom>
              <a:avLst/>
              <a:gdLst/>
              <a:ahLst/>
              <a:cxnLst/>
              <a:rect l="l" t="t" r="r" b="b"/>
              <a:pathLst>
                <a:path w="979007" h="3874304">
                  <a:moveTo>
                    <a:pt x="0" y="0"/>
                  </a:moveTo>
                  <a:lnTo>
                    <a:pt x="979007" y="0"/>
                  </a:lnTo>
                  <a:lnTo>
                    <a:pt x="979007" y="3874304"/>
                  </a:lnTo>
                  <a:lnTo>
                    <a:pt x="0" y="3874304"/>
                  </a:lnTo>
                  <a:close/>
                </a:path>
              </a:pathLst>
            </a:custGeom>
            <a:solidFill>
              <a:srgbClr val="C3E0E5"/>
            </a:solidFill>
          </p:spPr>
        </p:sp>
      </p:grpSp>
      <p:grpSp>
        <p:nvGrpSpPr>
          <p:cNvPr id="4" name="Group 4"/>
          <p:cNvGrpSpPr/>
          <p:nvPr/>
        </p:nvGrpSpPr>
        <p:grpSpPr>
          <a:xfrm>
            <a:off x="0" y="0"/>
            <a:ext cx="502785" cy="7879820"/>
            <a:chOff x="0" y="0"/>
            <a:chExt cx="183417" cy="2874580"/>
          </a:xfrm>
        </p:grpSpPr>
        <p:sp>
          <p:nvSpPr>
            <p:cNvPr id="5" name="Freeform 5"/>
            <p:cNvSpPr/>
            <p:nvPr/>
          </p:nvSpPr>
          <p:spPr>
            <a:xfrm>
              <a:off x="0" y="0"/>
              <a:ext cx="183417" cy="2874580"/>
            </a:xfrm>
            <a:custGeom>
              <a:avLst/>
              <a:gdLst/>
              <a:ahLst/>
              <a:cxnLst/>
              <a:rect l="l" t="t" r="r" b="b"/>
              <a:pathLst>
                <a:path w="183417" h="2874580">
                  <a:moveTo>
                    <a:pt x="0" y="0"/>
                  </a:moveTo>
                  <a:lnTo>
                    <a:pt x="183417" y="0"/>
                  </a:lnTo>
                  <a:lnTo>
                    <a:pt x="183417" y="2874580"/>
                  </a:lnTo>
                  <a:lnTo>
                    <a:pt x="0" y="2874580"/>
                  </a:lnTo>
                  <a:close/>
                </a:path>
              </a:pathLst>
            </a:custGeom>
            <a:solidFill>
              <a:srgbClr val="C3E0E5"/>
            </a:solidFill>
          </p:spPr>
        </p:sp>
      </p:grpSp>
      <p:sp>
        <p:nvSpPr>
          <p:cNvPr id="6" name="TextBox 6"/>
          <p:cNvSpPr txBox="1"/>
          <p:nvPr/>
        </p:nvSpPr>
        <p:spPr>
          <a:xfrm>
            <a:off x="1028700" y="3346503"/>
            <a:ext cx="7497076" cy="3076474"/>
          </a:xfrm>
          <a:prstGeom prst="rect">
            <a:avLst/>
          </a:prstGeom>
        </p:spPr>
        <p:txBody>
          <a:bodyPr lIns="0" tIns="0" rIns="0" bIns="0" rtlCol="0" anchor="t">
            <a:spAutoFit/>
          </a:bodyPr>
          <a:lstStyle/>
          <a:p>
            <a:pPr>
              <a:lnSpc>
                <a:spcPts val="11396"/>
              </a:lnSpc>
            </a:pPr>
            <a:r>
              <a:rPr lang="en-US" sz="11871">
                <a:solidFill>
                  <a:srgbClr val="000000"/>
                </a:solidFill>
                <a:latin typeface="Poppins Bold"/>
              </a:rPr>
              <a:t>CASE</a:t>
            </a:r>
          </a:p>
          <a:p>
            <a:pPr>
              <a:lnSpc>
                <a:spcPts val="11396"/>
              </a:lnSpc>
            </a:pPr>
            <a:r>
              <a:rPr lang="en-US" sz="11871">
                <a:solidFill>
                  <a:srgbClr val="000000"/>
                </a:solidFill>
                <a:latin typeface="Poppins Bold"/>
              </a:rPr>
              <a:t>STUDIES</a:t>
            </a:r>
          </a:p>
        </p:txBody>
      </p:sp>
      <p:pic>
        <p:nvPicPr>
          <p:cNvPr id="7" name="Picture 7"/>
          <p:cNvPicPr>
            <a:picLocks noChangeAspect="1"/>
          </p:cNvPicPr>
          <p:nvPr/>
        </p:nvPicPr>
        <p:blipFill>
          <a:blip r:embed="rId2"/>
          <a:srcRect l="27217" t="15556" r="25147"/>
          <a:stretch>
            <a:fillRect/>
          </a:stretch>
        </p:blipFill>
        <p:spPr>
          <a:xfrm>
            <a:off x="8029950" y="2333764"/>
            <a:ext cx="5396163" cy="5943600"/>
          </a:xfrm>
          <a:prstGeom prst="rect">
            <a:avLst/>
          </a:prstGeom>
        </p:spPr>
      </p:pic>
      <p:pic>
        <p:nvPicPr>
          <p:cNvPr id="8" name="Picture 8"/>
          <p:cNvPicPr>
            <a:picLocks noChangeAspect="1"/>
          </p:cNvPicPr>
          <p:nvPr/>
        </p:nvPicPr>
        <p:blipFill>
          <a:blip r:embed="rId3"/>
          <a:srcRect/>
          <a:stretch>
            <a:fillRect/>
          </a:stretch>
        </p:blipFill>
        <p:spPr>
          <a:xfrm>
            <a:off x="13426113" y="2338336"/>
            <a:ext cx="5262153" cy="59390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73314" y="5865164"/>
            <a:ext cx="12341373" cy="2831422"/>
          </a:xfrm>
          <a:prstGeom prst="rect">
            <a:avLst/>
          </a:prstGeom>
        </p:spPr>
        <p:txBody>
          <a:bodyPr lIns="0" tIns="0" rIns="0" bIns="0" rtlCol="0" anchor="t">
            <a:spAutoFit/>
          </a:bodyPr>
          <a:lstStyle/>
          <a:p>
            <a:pPr algn="ctr">
              <a:lnSpc>
                <a:spcPts val="21912"/>
              </a:lnSpc>
            </a:pPr>
            <a:r>
              <a:rPr lang="en-US" sz="15651">
                <a:solidFill>
                  <a:srgbClr val="000000"/>
                </a:solidFill>
                <a:latin typeface="Poppins Bold"/>
              </a:rPr>
              <a:t>IT DEPENDS</a:t>
            </a:r>
          </a:p>
        </p:txBody>
      </p:sp>
      <p:sp>
        <p:nvSpPr>
          <p:cNvPr id="3" name="TextBox 3"/>
          <p:cNvSpPr txBox="1"/>
          <p:nvPr/>
        </p:nvSpPr>
        <p:spPr>
          <a:xfrm>
            <a:off x="1461574" y="1076295"/>
            <a:ext cx="15364851" cy="3841499"/>
          </a:xfrm>
          <a:prstGeom prst="rect">
            <a:avLst/>
          </a:prstGeom>
        </p:spPr>
        <p:txBody>
          <a:bodyPr lIns="0" tIns="0" rIns="0" bIns="0" rtlCol="0" anchor="t">
            <a:spAutoFit/>
          </a:bodyPr>
          <a:lstStyle/>
          <a:p>
            <a:pPr algn="ctr">
              <a:lnSpc>
                <a:spcPts val="14633"/>
              </a:lnSpc>
            </a:pPr>
            <a:r>
              <a:rPr lang="en-US" sz="12401">
                <a:solidFill>
                  <a:srgbClr val="000000"/>
                </a:solidFill>
                <a:latin typeface="Poppins Bold"/>
              </a:rPr>
              <a:t>The Right Answer ALL of the Time</a:t>
            </a:r>
          </a:p>
        </p:txBody>
      </p:sp>
      <p:grpSp>
        <p:nvGrpSpPr>
          <p:cNvPr id="4" name="Group 4"/>
          <p:cNvGrpSpPr/>
          <p:nvPr/>
        </p:nvGrpSpPr>
        <p:grpSpPr>
          <a:xfrm>
            <a:off x="0" y="0"/>
            <a:ext cx="502785" cy="7879820"/>
            <a:chOff x="0" y="0"/>
            <a:chExt cx="183417" cy="2874580"/>
          </a:xfrm>
        </p:grpSpPr>
        <p:sp>
          <p:nvSpPr>
            <p:cNvPr id="5" name="Freeform 5"/>
            <p:cNvSpPr/>
            <p:nvPr/>
          </p:nvSpPr>
          <p:spPr>
            <a:xfrm>
              <a:off x="0" y="0"/>
              <a:ext cx="183417" cy="2874580"/>
            </a:xfrm>
            <a:custGeom>
              <a:avLst/>
              <a:gdLst/>
              <a:ahLst/>
              <a:cxnLst/>
              <a:rect l="l" t="t" r="r" b="b"/>
              <a:pathLst>
                <a:path w="183417" h="2874580">
                  <a:moveTo>
                    <a:pt x="0" y="0"/>
                  </a:moveTo>
                  <a:lnTo>
                    <a:pt x="183417" y="0"/>
                  </a:lnTo>
                  <a:lnTo>
                    <a:pt x="183417" y="2874580"/>
                  </a:lnTo>
                  <a:lnTo>
                    <a:pt x="0" y="2874580"/>
                  </a:lnTo>
                  <a:close/>
                </a:path>
              </a:pathLst>
            </a:custGeom>
            <a:solidFill>
              <a:srgbClr val="C3E0E5"/>
            </a:solidFill>
          </p:spPr>
        </p:sp>
      </p:grpSp>
      <p:grpSp>
        <p:nvGrpSpPr>
          <p:cNvPr id="6" name="Group 6"/>
          <p:cNvGrpSpPr/>
          <p:nvPr/>
        </p:nvGrpSpPr>
        <p:grpSpPr>
          <a:xfrm>
            <a:off x="7613542" y="5398214"/>
            <a:ext cx="3060916" cy="164592"/>
            <a:chOff x="0" y="0"/>
            <a:chExt cx="2834181" cy="152400"/>
          </a:xfrm>
        </p:grpSpPr>
        <p:sp>
          <p:nvSpPr>
            <p:cNvPr id="7" name="Freeform 7"/>
            <p:cNvSpPr/>
            <p:nvPr/>
          </p:nvSpPr>
          <p:spPr>
            <a:xfrm>
              <a:off x="0" y="0"/>
              <a:ext cx="2834181" cy="152400"/>
            </a:xfrm>
            <a:custGeom>
              <a:avLst/>
              <a:gdLst/>
              <a:ahLst/>
              <a:cxnLst/>
              <a:rect l="l" t="t" r="r" b="b"/>
              <a:pathLst>
                <a:path w="2834181" h="152400">
                  <a:moveTo>
                    <a:pt x="0" y="0"/>
                  </a:moveTo>
                  <a:lnTo>
                    <a:pt x="2834181" y="0"/>
                  </a:lnTo>
                  <a:lnTo>
                    <a:pt x="2834181" y="152400"/>
                  </a:lnTo>
                  <a:lnTo>
                    <a:pt x="0" y="152400"/>
                  </a:lnTo>
                  <a:close/>
                </a:path>
              </a:pathLst>
            </a:custGeom>
            <a:solidFill>
              <a:srgbClr val="000000"/>
            </a:solid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E6F863B-AD93-2557-B89D-549D7975F591}"/>
              </a:ext>
            </a:extLst>
          </p:cNvPr>
          <p:cNvGrpSpPr/>
          <p:nvPr/>
        </p:nvGrpSpPr>
        <p:grpSpPr>
          <a:xfrm>
            <a:off x="16662148" y="0"/>
            <a:ext cx="2683663" cy="10620273"/>
            <a:chOff x="0" y="0"/>
            <a:chExt cx="979008" cy="3874304"/>
          </a:xfrm>
        </p:grpSpPr>
        <p:sp>
          <p:nvSpPr>
            <p:cNvPr id="5" name="Freeform 3">
              <a:extLst>
                <a:ext uri="{FF2B5EF4-FFF2-40B4-BE49-F238E27FC236}">
                  <a16:creationId xmlns:a16="http://schemas.microsoft.com/office/drawing/2014/main" id="{D61059F5-5234-F9E8-726B-BA7560820785}"/>
                </a:ext>
              </a:extLst>
            </p:cNvPr>
            <p:cNvSpPr/>
            <p:nvPr/>
          </p:nvSpPr>
          <p:spPr>
            <a:xfrm>
              <a:off x="0" y="0"/>
              <a:ext cx="979007" cy="3874304"/>
            </a:xfrm>
            <a:custGeom>
              <a:avLst/>
              <a:gdLst/>
              <a:ahLst/>
              <a:cxnLst/>
              <a:rect l="l" t="t" r="r" b="b"/>
              <a:pathLst>
                <a:path w="979007" h="3874304">
                  <a:moveTo>
                    <a:pt x="0" y="0"/>
                  </a:moveTo>
                  <a:lnTo>
                    <a:pt x="979007" y="0"/>
                  </a:lnTo>
                  <a:lnTo>
                    <a:pt x="979007" y="3874304"/>
                  </a:lnTo>
                  <a:lnTo>
                    <a:pt x="0" y="3874304"/>
                  </a:lnTo>
                  <a:close/>
                </a:path>
              </a:pathLst>
            </a:custGeom>
            <a:solidFill>
              <a:srgbClr val="C3E0E5"/>
            </a:solidFill>
          </p:spPr>
        </p:sp>
      </p:grpSp>
      <p:grpSp>
        <p:nvGrpSpPr>
          <p:cNvPr id="8" name="Group 4">
            <a:extLst>
              <a:ext uri="{FF2B5EF4-FFF2-40B4-BE49-F238E27FC236}">
                <a16:creationId xmlns:a16="http://schemas.microsoft.com/office/drawing/2014/main" id="{B8198793-B039-4BF1-7028-CC7584EDF848}"/>
              </a:ext>
            </a:extLst>
          </p:cNvPr>
          <p:cNvGrpSpPr/>
          <p:nvPr/>
        </p:nvGrpSpPr>
        <p:grpSpPr>
          <a:xfrm>
            <a:off x="0" y="0"/>
            <a:ext cx="502785" cy="7879820"/>
            <a:chOff x="0" y="0"/>
            <a:chExt cx="183417" cy="2874580"/>
          </a:xfrm>
        </p:grpSpPr>
        <p:sp>
          <p:nvSpPr>
            <p:cNvPr id="9" name="Freeform 5">
              <a:extLst>
                <a:ext uri="{FF2B5EF4-FFF2-40B4-BE49-F238E27FC236}">
                  <a16:creationId xmlns:a16="http://schemas.microsoft.com/office/drawing/2014/main" id="{3FD15778-EA39-C36A-A84D-0C75D8EEDC76}"/>
                </a:ext>
              </a:extLst>
            </p:cNvPr>
            <p:cNvSpPr/>
            <p:nvPr/>
          </p:nvSpPr>
          <p:spPr>
            <a:xfrm>
              <a:off x="0" y="0"/>
              <a:ext cx="183417" cy="2874580"/>
            </a:xfrm>
            <a:custGeom>
              <a:avLst/>
              <a:gdLst/>
              <a:ahLst/>
              <a:cxnLst/>
              <a:rect l="l" t="t" r="r" b="b"/>
              <a:pathLst>
                <a:path w="183417" h="2874580">
                  <a:moveTo>
                    <a:pt x="0" y="0"/>
                  </a:moveTo>
                  <a:lnTo>
                    <a:pt x="183417" y="0"/>
                  </a:lnTo>
                  <a:lnTo>
                    <a:pt x="183417" y="2874580"/>
                  </a:lnTo>
                  <a:lnTo>
                    <a:pt x="0" y="2874580"/>
                  </a:lnTo>
                  <a:close/>
                </a:path>
              </a:pathLst>
            </a:custGeom>
            <a:solidFill>
              <a:srgbClr val="C3E0E5"/>
            </a:solidFill>
          </p:spPr>
        </p:sp>
      </p:grpSp>
      <p:sp>
        <p:nvSpPr>
          <p:cNvPr id="2" name="Title 1"/>
          <p:cNvSpPr>
            <a:spLocks noGrp="1"/>
          </p:cNvSpPr>
          <p:nvPr>
            <p:ph type="ctrTitle"/>
          </p:nvPr>
        </p:nvSpPr>
        <p:spPr>
          <a:xfrm>
            <a:off x="914400" y="469110"/>
            <a:ext cx="16725900" cy="3658544"/>
          </a:xfrm>
        </p:spPr>
        <p:txBody>
          <a:bodyPr>
            <a:noAutofit/>
          </a:bodyPr>
          <a:lstStyle/>
          <a:p>
            <a:pPr>
              <a:lnSpc>
                <a:spcPts val="5400"/>
              </a:lnSpc>
            </a:pPr>
            <a:br>
              <a:rPr lang="en-US" sz="5400" dirty="0"/>
            </a:br>
            <a:r>
              <a:rPr lang="en-US" sz="5400" b="1" i="1" dirty="0"/>
              <a:t>M. M., as Next Friend and Guardian of </a:t>
            </a:r>
            <a:r>
              <a:rPr lang="en-US" sz="5400" b="1" i="1" dirty="0" err="1"/>
              <a:t>R.M</a:t>
            </a:r>
            <a:r>
              <a:rPr lang="en-US" sz="5400" b="1" i="1" dirty="0"/>
              <a:t>. v. Hospital</a:t>
            </a:r>
            <a:br>
              <a:rPr lang="en-US" sz="5400" b="1" dirty="0"/>
            </a:br>
            <a:endParaRPr lang="en-US" sz="5400" b="1" dirty="0"/>
          </a:p>
        </p:txBody>
      </p:sp>
      <p:sp>
        <p:nvSpPr>
          <p:cNvPr id="3" name="Subtitle 2"/>
          <p:cNvSpPr>
            <a:spLocks noGrp="1"/>
          </p:cNvSpPr>
          <p:nvPr>
            <p:ph type="subTitle" idx="1"/>
          </p:nvPr>
        </p:nvSpPr>
        <p:spPr>
          <a:xfrm>
            <a:off x="2801032" y="4405053"/>
            <a:ext cx="13316316" cy="1476894"/>
          </a:xfrm>
        </p:spPr>
        <p:txBody>
          <a:bodyPr>
            <a:noAutofit/>
          </a:bodyPr>
          <a:lstStyle/>
          <a:p>
            <a:pPr>
              <a:lnSpc>
                <a:spcPts val="6000"/>
              </a:lnSpc>
              <a:spcBef>
                <a:spcPts val="0"/>
              </a:spcBef>
            </a:pPr>
            <a:r>
              <a:rPr lang="en-US" sz="5400" b="1" dirty="0">
                <a:solidFill>
                  <a:schemeClr val="tx1"/>
                </a:solidFill>
                <a:effectLst>
                  <a:outerShdw blurRad="38100" dist="38100" dir="2700000" algn="tl">
                    <a:srgbClr val="000000">
                      <a:alpha val="43137"/>
                    </a:srgbClr>
                  </a:outerShdw>
                </a:effectLst>
              </a:rPr>
              <a:t>________’s Further Confidential Mediation Statement for Mediator ________ </a:t>
            </a:r>
            <a:r>
              <a:rPr lang="en-US" sz="5400" b="1" i="1" dirty="0">
                <a:solidFill>
                  <a:schemeClr val="tx1"/>
                </a:solidFill>
                <a:effectLst>
                  <a:outerShdw blurRad="38100" dist="38100" dir="2700000" algn="tl">
                    <a:srgbClr val="000000">
                      <a:alpha val="43137"/>
                    </a:srgbClr>
                  </a:outerShdw>
                </a:effectLst>
              </a:rPr>
              <a:t>ONLY</a:t>
            </a:r>
            <a:endParaRPr lang="en-US" sz="5400" b="1" dirty="0">
              <a:solidFill>
                <a:schemeClr val="tx1"/>
              </a:solidFill>
              <a:effectLst>
                <a:outerShdw blurRad="38100" dist="38100" dir="2700000" algn="tl">
                  <a:srgbClr val="000000">
                    <a:alpha val="43137"/>
                  </a:srgbClr>
                </a:outerShdw>
              </a:effectLst>
            </a:endParaRPr>
          </a:p>
          <a:p>
            <a:pPr>
              <a:lnSpc>
                <a:spcPts val="6000"/>
              </a:lnSpc>
              <a:spcBef>
                <a:spcPts val="0"/>
              </a:spcBef>
            </a:pPr>
            <a:r>
              <a:rPr lang="en-US" sz="5400" b="1" dirty="0">
                <a:solidFill>
                  <a:schemeClr val="tx1"/>
                </a:solidFill>
                <a:effectLst>
                  <a:outerShdw blurRad="38100" dist="38100" dir="2700000" algn="tl">
                    <a:srgbClr val="000000">
                      <a:alpha val="43137"/>
                    </a:srgbClr>
                  </a:outerShdw>
                </a:effectLst>
              </a:rPr>
              <a:t>July 15, 2023</a:t>
            </a:r>
          </a:p>
        </p:txBody>
      </p:sp>
      <p:sp>
        <p:nvSpPr>
          <p:cNvPr id="6" name="AutoShape 2" descr="Image result for las cruces hospital"/>
          <p:cNvSpPr>
            <a:spLocks noChangeAspect="1" noChangeArrowheads="1"/>
          </p:cNvSpPr>
          <p:nvPr/>
        </p:nvSpPr>
        <p:spPr bwMode="auto">
          <a:xfrm>
            <a:off x="2519363" y="-216694"/>
            <a:ext cx="457200" cy="4572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2700" dirty="0">
              <a:solidFill>
                <a:prstClr val="white"/>
              </a:solidFill>
              <a:latin typeface="Calibri"/>
            </a:endParaRPr>
          </a:p>
        </p:txBody>
      </p:sp>
      <p:sp>
        <p:nvSpPr>
          <p:cNvPr id="11" name="AutoShape 4" descr="Image result for las cruces hospital"/>
          <p:cNvSpPr>
            <a:spLocks noChangeAspect="1" noChangeArrowheads="1"/>
          </p:cNvSpPr>
          <p:nvPr/>
        </p:nvSpPr>
        <p:spPr bwMode="auto">
          <a:xfrm>
            <a:off x="2747963" y="11908"/>
            <a:ext cx="457200" cy="4572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2700" dirty="0">
              <a:solidFill>
                <a:prstClr val="white"/>
              </a:solidFill>
              <a:latin typeface="Calibri"/>
            </a:endParaRPr>
          </a:p>
        </p:txBody>
      </p:sp>
      <p:sp>
        <p:nvSpPr>
          <p:cNvPr id="7" name="TextBox 6">
            <a:extLst>
              <a:ext uri="{FF2B5EF4-FFF2-40B4-BE49-F238E27FC236}">
                <a16:creationId xmlns:a16="http://schemas.microsoft.com/office/drawing/2014/main" id="{5F263CCD-292F-4302-AD01-179B6DC10D0F}"/>
              </a:ext>
            </a:extLst>
          </p:cNvPr>
          <p:cNvSpPr txBox="1"/>
          <p:nvPr/>
        </p:nvSpPr>
        <p:spPr>
          <a:xfrm>
            <a:off x="914400" y="4975935"/>
            <a:ext cx="2290763" cy="923330"/>
          </a:xfrm>
          <a:prstGeom prst="rect">
            <a:avLst/>
          </a:prstGeom>
          <a:noFill/>
        </p:spPr>
        <p:txBody>
          <a:bodyPr wrap="square" rtlCol="0">
            <a:spAutoFit/>
          </a:bodyPr>
          <a:lstStyle/>
          <a:p>
            <a:r>
              <a:rPr lang="en-US" sz="2700" dirty="0"/>
              <a:t>Kevin Kuhn</a:t>
            </a:r>
          </a:p>
          <a:p>
            <a:r>
              <a:rPr lang="en-US" sz="2700" dirty="0"/>
              <a:t>Shawn Neal</a:t>
            </a:r>
          </a:p>
        </p:txBody>
      </p:sp>
    </p:spTree>
    <p:extLst>
      <p:ext uri="{BB962C8B-B14F-4D97-AF65-F5344CB8AC3E}">
        <p14:creationId xmlns:p14="http://schemas.microsoft.com/office/powerpoint/2010/main" val="3502739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EFFD1A-A780-E756-76C0-F3BFEAE07DA6}"/>
              </a:ext>
            </a:extLst>
          </p:cNvPr>
          <p:cNvGrpSpPr/>
          <p:nvPr/>
        </p:nvGrpSpPr>
        <p:grpSpPr>
          <a:xfrm>
            <a:off x="17256661" y="-166637"/>
            <a:ext cx="2683663" cy="10620273"/>
            <a:chOff x="0" y="0"/>
            <a:chExt cx="979008" cy="3874304"/>
          </a:xfrm>
        </p:grpSpPr>
        <p:sp>
          <p:nvSpPr>
            <p:cNvPr id="7" name="Freeform 3">
              <a:extLst>
                <a:ext uri="{FF2B5EF4-FFF2-40B4-BE49-F238E27FC236}">
                  <a16:creationId xmlns:a16="http://schemas.microsoft.com/office/drawing/2014/main" id="{DFF16152-C0CF-66CE-EC52-6233CB8860A2}"/>
                </a:ext>
              </a:extLst>
            </p:cNvPr>
            <p:cNvSpPr/>
            <p:nvPr/>
          </p:nvSpPr>
          <p:spPr>
            <a:xfrm>
              <a:off x="0" y="0"/>
              <a:ext cx="979007" cy="3874304"/>
            </a:xfrm>
            <a:custGeom>
              <a:avLst/>
              <a:gdLst/>
              <a:ahLst/>
              <a:cxnLst/>
              <a:rect l="l" t="t" r="r" b="b"/>
              <a:pathLst>
                <a:path w="979007" h="3874304">
                  <a:moveTo>
                    <a:pt x="0" y="0"/>
                  </a:moveTo>
                  <a:lnTo>
                    <a:pt x="979007" y="0"/>
                  </a:lnTo>
                  <a:lnTo>
                    <a:pt x="979007" y="3874304"/>
                  </a:lnTo>
                  <a:lnTo>
                    <a:pt x="0" y="3874304"/>
                  </a:lnTo>
                  <a:close/>
                </a:path>
              </a:pathLst>
            </a:custGeom>
            <a:solidFill>
              <a:srgbClr val="C3E0E5"/>
            </a:solidFill>
          </p:spPr>
        </p:sp>
      </p:grpSp>
      <p:grpSp>
        <p:nvGrpSpPr>
          <p:cNvPr id="8" name="Group 4">
            <a:extLst>
              <a:ext uri="{FF2B5EF4-FFF2-40B4-BE49-F238E27FC236}">
                <a16:creationId xmlns:a16="http://schemas.microsoft.com/office/drawing/2014/main" id="{71EEDB71-E536-45AD-868F-7C76AE0BFCB6}"/>
              </a:ext>
            </a:extLst>
          </p:cNvPr>
          <p:cNvGrpSpPr/>
          <p:nvPr/>
        </p:nvGrpSpPr>
        <p:grpSpPr>
          <a:xfrm>
            <a:off x="0" y="0"/>
            <a:ext cx="502785" cy="7879820"/>
            <a:chOff x="0" y="0"/>
            <a:chExt cx="183417" cy="2874580"/>
          </a:xfrm>
        </p:grpSpPr>
        <p:sp>
          <p:nvSpPr>
            <p:cNvPr id="10" name="Freeform 5">
              <a:extLst>
                <a:ext uri="{FF2B5EF4-FFF2-40B4-BE49-F238E27FC236}">
                  <a16:creationId xmlns:a16="http://schemas.microsoft.com/office/drawing/2014/main" id="{D1101566-D4BF-189F-0CDA-D33357C8A776}"/>
                </a:ext>
              </a:extLst>
            </p:cNvPr>
            <p:cNvSpPr/>
            <p:nvPr/>
          </p:nvSpPr>
          <p:spPr>
            <a:xfrm>
              <a:off x="0" y="0"/>
              <a:ext cx="183417" cy="2874580"/>
            </a:xfrm>
            <a:custGeom>
              <a:avLst/>
              <a:gdLst/>
              <a:ahLst/>
              <a:cxnLst/>
              <a:rect l="l" t="t" r="r" b="b"/>
              <a:pathLst>
                <a:path w="183417" h="2874580">
                  <a:moveTo>
                    <a:pt x="0" y="0"/>
                  </a:moveTo>
                  <a:lnTo>
                    <a:pt x="183417" y="0"/>
                  </a:lnTo>
                  <a:lnTo>
                    <a:pt x="183417" y="2874580"/>
                  </a:lnTo>
                  <a:lnTo>
                    <a:pt x="0" y="2874580"/>
                  </a:lnTo>
                  <a:close/>
                </a:path>
              </a:pathLst>
            </a:custGeom>
            <a:solidFill>
              <a:srgbClr val="C3E0E5"/>
            </a:solidFill>
          </p:spPr>
        </p:sp>
      </p:grpSp>
      <p:sp>
        <p:nvSpPr>
          <p:cNvPr id="2" name="Title 1"/>
          <p:cNvSpPr>
            <a:spLocks noGrp="1"/>
          </p:cNvSpPr>
          <p:nvPr>
            <p:ph type="title"/>
          </p:nvPr>
        </p:nvSpPr>
        <p:spPr>
          <a:xfrm>
            <a:off x="378573" y="2041268"/>
            <a:ext cx="7543800" cy="4914900"/>
          </a:xfrm>
        </p:spPr>
        <p:txBody>
          <a:bodyPr>
            <a:noAutofit/>
          </a:bodyPr>
          <a:lstStyle/>
          <a:p>
            <a:r>
              <a:rPr lang="en-US" sz="9900" b="1" dirty="0">
                <a:solidFill>
                  <a:schemeClr val="accent1"/>
                </a:solidFill>
              </a:rPr>
              <a:t>Location of M’s AVM:</a:t>
            </a:r>
            <a:br>
              <a:rPr lang="en-US" sz="9900" b="1" dirty="0">
                <a:solidFill>
                  <a:srgbClr val="FFFF00"/>
                </a:solidFill>
              </a:rPr>
            </a:br>
            <a:r>
              <a:rPr lang="en-US" sz="9900" b="1" i="1" dirty="0"/>
              <a:t>Lower Spine </a:t>
            </a:r>
          </a:p>
        </p:txBody>
      </p:sp>
      <p:sp>
        <p:nvSpPr>
          <p:cNvPr id="4" name="Slide Number Placeholder 3"/>
          <p:cNvSpPr>
            <a:spLocks noGrp="1"/>
          </p:cNvSpPr>
          <p:nvPr>
            <p:ph type="sldNum" sz="quarter" idx="12"/>
          </p:nvPr>
        </p:nvSpPr>
        <p:spPr/>
        <p:txBody>
          <a:bodyPr/>
          <a:lstStyle/>
          <a:p>
            <a:pPr defTabSz="1371600">
              <a:defRPr/>
            </a:pPr>
            <a:fld id="{0A67DDAA-A492-4808-9690-C74D2CD23E81}" type="slidenum">
              <a:rPr lang="en-US" sz="1800">
                <a:solidFill>
                  <a:prstClr val="white">
                    <a:tint val="75000"/>
                  </a:prstClr>
                </a:solidFill>
                <a:latin typeface="Calibri"/>
              </a:rPr>
              <a:pPr defTabSz="1371600">
                <a:defRPr/>
              </a:pPr>
              <a:t>31</a:t>
            </a:fld>
            <a:endParaRPr lang="en-US" sz="1800" dirty="0">
              <a:solidFill>
                <a:prstClr val="white">
                  <a:tint val="75000"/>
                </a:prstClr>
              </a:solidFill>
              <a:latin typeface="Calibri"/>
            </a:endParaRPr>
          </a:p>
        </p:txBody>
      </p:sp>
      <p:sp>
        <p:nvSpPr>
          <p:cNvPr id="14" name="TextBox 13"/>
          <p:cNvSpPr txBox="1"/>
          <p:nvPr/>
        </p:nvSpPr>
        <p:spPr>
          <a:xfrm>
            <a:off x="13756856" y="6219467"/>
            <a:ext cx="4434804" cy="1200329"/>
          </a:xfrm>
          <a:prstGeom prst="rect">
            <a:avLst/>
          </a:prstGeom>
          <a:noFill/>
          <a:ln>
            <a:noFill/>
          </a:ln>
        </p:spPr>
        <p:txBody>
          <a:bodyPr wrap="none" rtlCol="0">
            <a:spAutoFit/>
          </a:bodyPr>
          <a:lstStyle/>
          <a:p>
            <a:pPr defTabSz="1371600">
              <a:defRPr/>
            </a:pPr>
            <a:r>
              <a:rPr lang="en-US" sz="7200" b="1" dirty="0">
                <a:solidFill>
                  <a:schemeClr val="accent1"/>
                </a:solidFill>
                <a:effectLst>
                  <a:outerShdw blurRad="38100" dist="38100" dir="2700000" algn="tl">
                    <a:srgbClr val="000000">
                      <a:alpha val="43137"/>
                    </a:srgbClr>
                  </a:outerShdw>
                </a:effectLst>
                <a:latin typeface="Calibri"/>
              </a:rPr>
              <a:t>T-11 to L-1 </a:t>
            </a:r>
          </a:p>
        </p:txBody>
      </p:sp>
      <p:sp>
        <p:nvSpPr>
          <p:cNvPr id="12" name="AutoShape 10" descr="Spine Problems | Boston Children's Hospital"/>
          <p:cNvSpPr>
            <a:spLocks noChangeAspect="1" noChangeArrowheads="1"/>
          </p:cNvSpPr>
          <p:nvPr/>
        </p:nvSpPr>
        <p:spPr bwMode="auto">
          <a:xfrm>
            <a:off x="233363" y="-1212057"/>
            <a:ext cx="4043363" cy="25431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2700" dirty="0">
              <a:solidFill>
                <a:prstClr val="white"/>
              </a:solidFill>
              <a:latin typeface="Calibri"/>
            </a:endParaRPr>
          </a:p>
        </p:txBody>
      </p:sp>
      <p:grpSp>
        <p:nvGrpSpPr>
          <p:cNvPr id="6" name="Group 5"/>
          <p:cNvGrpSpPr/>
          <p:nvPr/>
        </p:nvGrpSpPr>
        <p:grpSpPr>
          <a:xfrm>
            <a:off x="9372600" y="689084"/>
            <a:ext cx="7191813" cy="9648719"/>
            <a:chOff x="6248400" y="459389"/>
            <a:chExt cx="4794542" cy="6432479"/>
          </a:xfrm>
        </p:grpSpPr>
        <p:sp>
          <p:nvSpPr>
            <p:cNvPr id="13" name="Freeform 12"/>
            <p:cNvSpPr/>
            <p:nvPr/>
          </p:nvSpPr>
          <p:spPr>
            <a:xfrm>
              <a:off x="6248400" y="459389"/>
              <a:ext cx="2420005" cy="6432479"/>
            </a:xfrm>
            <a:custGeom>
              <a:avLst/>
              <a:gdLst>
                <a:gd name="connsiteX0" fmla="*/ 1286934 w 2201334"/>
                <a:gd name="connsiteY0" fmla="*/ 0 h 6891867"/>
                <a:gd name="connsiteX1" fmla="*/ 2201334 w 2201334"/>
                <a:gd name="connsiteY1" fmla="*/ 2827867 h 6891867"/>
                <a:gd name="connsiteX2" fmla="*/ 2133600 w 2201334"/>
                <a:gd name="connsiteY2" fmla="*/ 5113867 h 6891867"/>
                <a:gd name="connsiteX3" fmla="*/ 2015067 w 2201334"/>
                <a:gd name="connsiteY3" fmla="*/ 6620933 h 6891867"/>
                <a:gd name="connsiteX4" fmla="*/ 1981200 w 2201334"/>
                <a:gd name="connsiteY4" fmla="*/ 6891867 h 6891867"/>
                <a:gd name="connsiteX5" fmla="*/ 592667 w 2201334"/>
                <a:gd name="connsiteY5" fmla="*/ 6841067 h 6891867"/>
                <a:gd name="connsiteX6" fmla="*/ 541867 w 2201334"/>
                <a:gd name="connsiteY6" fmla="*/ 6451600 h 6891867"/>
                <a:gd name="connsiteX7" fmla="*/ 203200 w 2201334"/>
                <a:gd name="connsiteY7" fmla="*/ 4605867 h 6891867"/>
                <a:gd name="connsiteX8" fmla="*/ 762000 w 2201334"/>
                <a:gd name="connsiteY8" fmla="*/ 2980267 h 6891867"/>
                <a:gd name="connsiteX9" fmla="*/ 254000 w 2201334"/>
                <a:gd name="connsiteY9" fmla="*/ 2573867 h 6891867"/>
                <a:gd name="connsiteX10" fmla="*/ 169334 w 2201334"/>
                <a:gd name="connsiteY10" fmla="*/ 2319867 h 6891867"/>
                <a:gd name="connsiteX11" fmla="*/ 118534 w 2201334"/>
                <a:gd name="connsiteY11" fmla="*/ 2201333 h 6891867"/>
                <a:gd name="connsiteX12" fmla="*/ 169334 w 2201334"/>
                <a:gd name="connsiteY12" fmla="*/ 2032000 h 6891867"/>
                <a:gd name="connsiteX13" fmla="*/ 0 w 2201334"/>
                <a:gd name="connsiteY13" fmla="*/ 1828800 h 6891867"/>
                <a:gd name="connsiteX14" fmla="*/ 270934 w 2201334"/>
                <a:gd name="connsiteY14" fmla="*/ 1524000 h 6891867"/>
                <a:gd name="connsiteX15" fmla="*/ 1134534 w 2201334"/>
                <a:gd name="connsiteY15" fmla="*/ 67733 h 6891867"/>
                <a:gd name="connsiteX16" fmla="*/ 1219200 w 2201334"/>
                <a:gd name="connsiteY16" fmla="*/ 33867 h 6891867"/>
                <a:gd name="connsiteX0" fmla="*/ 1286934 w 2201334"/>
                <a:gd name="connsiteY0" fmla="*/ 0 h 6891867"/>
                <a:gd name="connsiteX1" fmla="*/ 2201334 w 2201334"/>
                <a:gd name="connsiteY1" fmla="*/ 2827867 h 6891867"/>
                <a:gd name="connsiteX2" fmla="*/ 2133600 w 2201334"/>
                <a:gd name="connsiteY2" fmla="*/ 5113867 h 6891867"/>
                <a:gd name="connsiteX3" fmla="*/ 2015067 w 2201334"/>
                <a:gd name="connsiteY3" fmla="*/ 6620933 h 6891867"/>
                <a:gd name="connsiteX4" fmla="*/ 1981200 w 2201334"/>
                <a:gd name="connsiteY4" fmla="*/ 6891867 h 6891867"/>
                <a:gd name="connsiteX5" fmla="*/ 592667 w 2201334"/>
                <a:gd name="connsiteY5" fmla="*/ 6841067 h 6891867"/>
                <a:gd name="connsiteX6" fmla="*/ 541867 w 2201334"/>
                <a:gd name="connsiteY6" fmla="*/ 6451600 h 6891867"/>
                <a:gd name="connsiteX7" fmla="*/ 203200 w 2201334"/>
                <a:gd name="connsiteY7" fmla="*/ 4605867 h 6891867"/>
                <a:gd name="connsiteX8" fmla="*/ 762000 w 2201334"/>
                <a:gd name="connsiteY8" fmla="*/ 2980267 h 6891867"/>
                <a:gd name="connsiteX9" fmla="*/ 254000 w 2201334"/>
                <a:gd name="connsiteY9" fmla="*/ 2573867 h 6891867"/>
                <a:gd name="connsiteX10" fmla="*/ 169334 w 2201334"/>
                <a:gd name="connsiteY10" fmla="*/ 2319867 h 6891867"/>
                <a:gd name="connsiteX11" fmla="*/ 118534 w 2201334"/>
                <a:gd name="connsiteY11" fmla="*/ 2201333 h 6891867"/>
                <a:gd name="connsiteX12" fmla="*/ 169334 w 2201334"/>
                <a:gd name="connsiteY12" fmla="*/ 2032000 h 6891867"/>
                <a:gd name="connsiteX13" fmla="*/ 0 w 2201334"/>
                <a:gd name="connsiteY13" fmla="*/ 1828800 h 6891867"/>
                <a:gd name="connsiteX14" fmla="*/ 270934 w 2201334"/>
                <a:gd name="connsiteY14" fmla="*/ 1524000 h 6891867"/>
                <a:gd name="connsiteX15" fmla="*/ 1134534 w 2201334"/>
                <a:gd name="connsiteY15" fmla="*/ 67733 h 6891867"/>
                <a:gd name="connsiteX16" fmla="*/ 1219200 w 2201334"/>
                <a:gd name="connsiteY16" fmla="*/ 33867 h 6891867"/>
                <a:gd name="connsiteX0" fmla="*/ 1286934 w 2201334"/>
                <a:gd name="connsiteY0" fmla="*/ 0 h 6891867"/>
                <a:gd name="connsiteX1" fmla="*/ 2201334 w 2201334"/>
                <a:gd name="connsiteY1" fmla="*/ 2827867 h 6891867"/>
                <a:gd name="connsiteX2" fmla="*/ 2133600 w 2201334"/>
                <a:gd name="connsiteY2" fmla="*/ 5113867 h 6891867"/>
                <a:gd name="connsiteX3" fmla="*/ 2015067 w 2201334"/>
                <a:gd name="connsiteY3" fmla="*/ 6620933 h 6891867"/>
                <a:gd name="connsiteX4" fmla="*/ 1981200 w 2201334"/>
                <a:gd name="connsiteY4" fmla="*/ 6891867 h 6891867"/>
                <a:gd name="connsiteX5" fmla="*/ 592667 w 2201334"/>
                <a:gd name="connsiteY5" fmla="*/ 6841067 h 6891867"/>
                <a:gd name="connsiteX6" fmla="*/ 541867 w 2201334"/>
                <a:gd name="connsiteY6" fmla="*/ 6451600 h 6891867"/>
                <a:gd name="connsiteX7" fmla="*/ 203200 w 2201334"/>
                <a:gd name="connsiteY7" fmla="*/ 4605867 h 6891867"/>
                <a:gd name="connsiteX8" fmla="*/ 762000 w 2201334"/>
                <a:gd name="connsiteY8" fmla="*/ 2980267 h 6891867"/>
                <a:gd name="connsiteX9" fmla="*/ 254000 w 2201334"/>
                <a:gd name="connsiteY9" fmla="*/ 2573867 h 6891867"/>
                <a:gd name="connsiteX10" fmla="*/ 169334 w 2201334"/>
                <a:gd name="connsiteY10" fmla="*/ 2319867 h 6891867"/>
                <a:gd name="connsiteX11" fmla="*/ 118534 w 2201334"/>
                <a:gd name="connsiteY11" fmla="*/ 2201333 h 6891867"/>
                <a:gd name="connsiteX12" fmla="*/ 169334 w 2201334"/>
                <a:gd name="connsiteY12" fmla="*/ 2032000 h 6891867"/>
                <a:gd name="connsiteX13" fmla="*/ 0 w 2201334"/>
                <a:gd name="connsiteY13" fmla="*/ 1828800 h 6891867"/>
                <a:gd name="connsiteX14" fmla="*/ 270934 w 2201334"/>
                <a:gd name="connsiteY14" fmla="*/ 1524000 h 6891867"/>
                <a:gd name="connsiteX15" fmla="*/ 1134534 w 2201334"/>
                <a:gd name="connsiteY15" fmla="*/ 67733 h 6891867"/>
                <a:gd name="connsiteX16" fmla="*/ 1219200 w 2201334"/>
                <a:gd name="connsiteY16" fmla="*/ 33867 h 6891867"/>
                <a:gd name="connsiteX17" fmla="*/ 1286934 w 2201334"/>
                <a:gd name="connsiteY17" fmla="*/ 0 h 6891867"/>
                <a:gd name="connsiteX0" fmla="*/ 1286934 w 2212230"/>
                <a:gd name="connsiteY0" fmla="*/ 0 h 6891867"/>
                <a:gd name="connsiteX1" fmla="*/ 2201334 w 2212230"/>
                <a:gd name="connsiteY1" fmla="*/ 2827867 h 6891867"/>
                <a:gd name="connsiteX2" fmla="*/ 2133600 w 2212230"/>
                <a:gd name="connsiteY2" fmla="*/ 5113867 h 6891867"/>
                <a:gd name="connsiteX3" fmla="*/ 2015067 w 2212230"/>
                <a:gd name="connsiteY3" fmla="*/ 6620933 h 6891867"/>
                <a:gd name="connsiteX4" fmla="*/ 1981200 w 2212230"/>
                <a:gd name="connsiteY4" fmla="*/ 6891867 h 6891867"/>
                <a:gd name="connsiteX5" fmla="*/ 592667 w 2212230"/>
                <a:gd name="connsiteY5" fmla="*/ 6841067 h 6891867"/>
                <a:gd name="connsiteX6" fmla="*/ 541867 w 2212230"/>
                <a:gd name="connsiteY6" fmla="*/ 6451600 h 6891867"/>
                <a:gd name="connsiteX7" fmla="*/ 203200 w 2212230"/>
                <a:gd name="connsiteY7" fmla="*/ 4605867 h 6891867"/>
                <a:gd name="connsiteX8" fmla="*/ 762000 w 2212230"/>
                <a:gd name="connsiteY8" fmla="*/ 2980267 h 6891867"/>
                <a:gd name="connsiteX9" fmla="*/ 254000 w 2212230"/>
                <a:gd name="connsiteY9" fmla="*/ 2573867 h 6891867"/>
                <a:gd name="connsiteX10" fmla="*/ 169334 w 2212230"/>
                <a:gd name="connsiteY10" fmla="*/ 2319867 h 6891867"/>
                <a:gd name="connsiteX11" fmla="*/ 118534 w 2212230"/>
                <a:gd name="connsiteY11" fmla="*/ 2201333 h 6891867"/>
                <a:gd name="connsiteX12" fmla="*/ 169334 w 2212230"/>
                <a:gd name="connsiteY12" fmla="*/ 2032000 h 6891867"/>
                <a:gd name="connsiteX13" fmla="*/ 0 w 2212230"/>
                <a:gd name="connsiteY13" fmla="*/ 1828800 h 6891867"/>
                <a:gd name="connsiteX14" fmla="*/ 270934 w 2212230"/>
                <a:gd name="connsiteY14" fmla="*/ 1524000 h 6891867"/>
                <a:gd name="connsiteX15" fmla="*/ 1134534 w 2212230"/>
                <a:gd name="connsiteY15" fmla="*/ 67733 h 6891867"/>
                <a:gd name="connsiteX16" fmla="*/ 1219200 w 2212230"/>
                <a:gd name="connsiteY16" fmla="*/ 33867 h 6891867"/>
                <a:gd name="connsiteX17" fmla="*/ 1286934 w 2212230"/>
                <a:gd name="connsiteY17" fmla="*/ 0 h 6891867"/>
                <a:gd name="connsiteX0" fmla="*/ 1286934 w 2688546"/>
                <a:gd name="connsiteY0" fmla="*/ 0 h 6891867"/>
                <a:gd name="connsiteX1" fmla="*/ 2201334 w 2688546"/>
                <a:gd name="connsiteY1" fmla="*/ 2827867 h 6891867"/>
                <a:gd name="connsiteX2" fmla="*/ 2133600 w 2688546"/>
                <a:gd name="connsiteY2" fmla="*/ 5113867 h 6891867"/>
                <a:gd name="connsiteX3" fmla="*/ 2015067 w 2688546"/>
                <a:gd name="connsiteY3" fmla="*/ 6620933 h 6891867"/>
                <a:gd name="connsiteX4" fmla="*/ 1981200 w 2688546"/>
                <a:gd name="connsiteY4" fmla="*/ 6891867 h 6891867"/>
                <a:gd name="connsiteX5" fmla="*/ 592667 w 2688546"/>
                <a:gd name="connsiteY5" fmla="*/ 6841067 h 6891867"/>
                <a:gd name="connsiteX6" fmla="*/ 541867 w 2688546"/>
                <a:gd name="connsiteY6" fmla="*/ 6451600 h 6891867"/>
                <a:gd name="connsiteX7" fmla="*/ 203200 w 2688546"/>
                <a:gd name="connsiteY7" fmla="*/ 4605867 h 6891867"/>
                <a:gd name="connsiteX8" fmla="*/ 762000 w 2688546"/>
                <a:gd name="connsiteY8" fmla="*/ 2980267 h 6891867"/>
                <a:gd name="connsiteX9" fmla="*/ 254000 w 2688546"/>
                <a:gd name="connsiteY9" fmla="*/ 2573867 h 6891867"/>
                <a:gd name="connsiteX10" fmla="*/ 169334 w 2688546"/>
                <a:gd name="connsiteY10" fmla="*/ 2319867 h 6891867"/>
                <a:gd name="connsiteX11" fmla="*/ 118534 w 2688546"/>
                <a:gd name="connsiteY11" fmla="*/ 2201333 h 6891867"/>
                <a:gd name="connsiteX12" fmla="*/ 169334 w 2688546"/>
                <a:gd name="connsiteY12" fmla="*/ 2032000 h 6891867"/>
                <a:gd name="connsiteX13" fmla="*/ 0 w 2688546"/>
                <a:gd name="connsiteY13" fmla="*/ 1828800 h 6891867"/>
                <a:gd name="connsiteX14" fmla="*/ 270934 w 2688546"/>
                <a:gd name="connsiteY14" fmla="*/ 1524000 h 6891867"/>
                <a:gd name="connsiteX15" fmla="*/ 1134534 w 2688546"/>
                <a:gd name="connsiteY15" fmla="*/ 67733 h 6891867"/>
                <a:gd name="connsiteX16" fmla="*/ 1219200 w 2688546"/>
                <a:gd name="connsiteY16" fmla="*/ 33867 h 6891867"/>
                <a:gd name="connsiteX17" fmla="*/ 1286934 w 2688546"/>
                <a:gd name="connsiteY17" fmla="*/ 0 h 6891867"/>
                <a:gd name="connsiteX0" fmla="*/ 1219200 w 2201334"/>
                <a:gd name="connsiteY0" fmla="*/ 0 h 6858000"/>
                <a:gd name="connsiteX1" fmla="*/ 2201334 w 2201334"/>
                <a:gd name="connsiteY1" fmla="*/ 2794000 h 6858000"/>
                <a:gd name="connsiteX2" fmla="*/ 2133600 w 2201334"/>
                <a:gd name="connsiteY2" fmla="*/ 5080000 h 6858000"/>
                <a:gd name="connsiteX3" fmla="*/ 2015067 w 2201334"/>
                <a:gd name="connsiteY3" fmla="*/ 6587066 h 6858000"/>
                <a:gd name="connsiteX4" fmla="*/ 1981200 w 2201334"/>
                <a:gd name="connsiteY4" fmla="*/ 6858000 h 6858000"/>
                <a:gd name="connsiteX5" fmla="*/ 592667 w 2201334"/>
                <a:gd name="connsiteY5" fmla="*/ 6807200 h 6858000"/>
                <a:gd name="connsiteX6" fmla="*/ 541867 w 2201334"/>
                <a:gd name="connsiteY6" fmla="*/ 6417733 h 6858000"/>
                <a:gd name="connsiteX7" fmla="*/ 203200 w 2201334"/>
                <a:gd name="connsiteY7" fmla="*/ 4572000 h 6858000"/>
                <a:gd name="connsiteX8" fmla="*/ 762000 w 2201334"/>
                <a:gd name="connsiteY8" fmla="*/ 2946400 h 6858000"/>
                <a:gd name="connsiteX9" fmla="*/ 254000 w 2201334"/>
                <a:gd name="connsiteY9" fmla="*/ 2540000 h 6858000"/>
                <a:gd name="connsiteX10" fmla="*/ 169334 w 2201334"/>
                <a:gd name="connsiteY10" fmla="*/ 2286000 h 6858000"/>
                <a:gd name="connsiteX11" fmla="*/ 118534 w 2201334"/>
                <a:gd name="connsiteY11" fmla="*/ 2167466 h 6858000"/>
                <a:gd name="connsiteX12" fmla="*/ 169334 w 2201334"/>
                <a:gd name="connsiteY12" fmla="*/ 1998133 h 6858000"/>
                <a:gd name="connsiteX13" fmla="*/ 0 w 2201334"/>
                <a:gd name="connsiteY13" fmla="*/ 1794933 h 6858000"/>
                <a:gd name="connsiteX14" fmla="*/ 270934 w 2201334"/>
                <a:gd name="connsiteY14" fmla="*/ 1490133 h 6858000"/>
                <a:gd name="connsiteX15" fmla="*/ 1134534 w 2201334"/>
                <a:gd name="connsiteY15" fmla="*/ 33866 h 6858000"/>
                <a:gd name="connsiteX16" fmla="*/ 1219200 w 2201334"/>
                <a:gd name="connsiteY16" fmla="*/ 0 h 6858000"/>
                <a:gd name="connsiteX0" fmla="*/ 1219200 w 2229888"/>
                <a:gd name="connsiteY0" fmla="*/ 9597 h 6867597"/>
                <a:gd name="connsiteX1" fmla="*/ 2201334 w 2229888"/>
                <a:gd name="connsiteY1" fmla="*/ 2803597 h 6867597"/>
                <a:gd name="connsiteX2" fmla="*/ 2133600 w 2229888"/>
                <a:gd name="connsiteY2" fmla="*/ 5089597 h 6867597"/>
                <a:gd name="connsiteX3" fmla="*/ 2015067 w 2229888"/>
                <a:gd name="connsiteY3" fmla="*/ 6596663 h 6867597"/>
                <a:gd name="connsiteX4" fmla="*/ 1981200 w 2229888"/>
                <a:gd name="connsiteY4" fmla="*/ 6867597 h 6867597"/>
                <a:gd name="connsiteX5" fmla="*/ 592667 w 2229888"/>
                <a:gd name="connsiteY5" fmla="*/ 6816797 h 6867597"/>
                <a:gd name="connsiteX6" fmla="*/ 541867 w 2229888"/>
                <a:gd name="connsiteY6" fmla="*/ 6427330 h 6867597"/>
                <a:gd name="connsiteX7" fmla="*/ 203200 w 2229888"/>
                <a:gd name="connsiteY7" fmla="*/ 4581597 h 6867597"/>
                <a:gd name="connsiteX8" fmla="*/ 762000 w 2229888"/>
                <a:gd name="connsiteY8" fmla="*/ 2955997 h 6867597"/>
                <a:gd name="connsiteX9" fmla="*/ 254000 w 2229888"/>
                <a:gd name="connsiteY9" fmla="*/ 2549597 h 6867597"/>
                <a:gd name="connsiteX10" fmla="*/ 169334 w 2229888"/>
                <a:gd name="connsiteY10" fmla="*/ 2295597 h 6867597"/>
                <a:gd name="connsiteX11" fmla="*/ 118534 w 2229888"/>
                <a:gd name="connsiteY11" fmla="*/ 2177063 h 6867597"/>
                <a:gd name="connsiteX12" fmla="*/ 169334 w 2229888"/>
                <a:gd name="connsiteY12" fmla="*/ 2007730 h 6867597"/>
                <a:gd name="connsiteX13" fmla="*/ 0 w 2229888"/>
                <a:gd name="connsiteY13" fmla="*/ 1804530 h 6867597"/>
                <a:gd name="connsiteX14" fmla="*/ 270934 w 2229888"/>
                <a:gd name="connsiteY14" fmla="*/ 1499730 h 6867597"/>
                <a:gd name="connsiteX15" fmla="*/ 1134534 w 2229888"/>
                <a:gd name="connsiteY15" fmla="*/ 43463 h 6867597"/>
                <a:gd name="connsiteX16" fmla="*/ 1219200 w 2229888"/>
                <a:gd name="connsiteY16" fmla="*/ 9597 h 6867597"/>
                <a:gd name="connsiteX0" fmla="*/ 1219200 w 2217505"/>
                <a:gd name="connsiteY0" fmla="*/ 9597 h 6867597"/>
                <a:gd name="connsiteX1" fmla="*/ 2175208 w 2217505"/>
                <a:gd name="connsiteY1" fmla="*/ 2803597 h 6867597"/>
                <a:gd name="connsiteX2" fmla="*/ 2133600 w 2217505"/>
                <a:gd name="connsiteY2" fmla="*/ 5089597 h 6867597"/>
                <a:gd name="connsiteX3" fmla="*/ 2015067 w 2217505"/>
                <a:gd name="connsiteY3" fmla="*/ 6596663 h 6867597"/>
                <a:gd name="connsiteX4" fmla="*/ 1981200 w 2217505"/>
                <a:gd name="connsiteY4" fmla="*/ 6867597 h 6867597"/>
                <a:gd name="connsiteX5" fmla="*/ 592667 w 2217505"/>
                <a:gd name="connsiteY5" fmla="*/ 6816797 h 6867597"/>
                <a:gd name="connsiteX6" fmla="*/ 541867 w 2217505"/>
                <a:gd name="connsiteY6" fmla="*/ 6427330 h 6867597"/>
                <a:gd name="connsiteX7" fmla="*/ 203200 w 2217505"/>
                <a:gd name="connsiteY7" fmla="*/ 4581597 h 6867597"/>
                <a:gd name="connsiteX8" fmla="*/ 762000 w 2217505"/>
                <a:gd name="connsiteY8" fmla="*/ 2955997 h 6867597"/>
                <a:gd name="connsiteX9" fmla="*/ 254000 w 2217505"/>
                <a:gd name="connsiteY9" fmla="*/ 2549597 h 6867597"/>
                <a:gd name="connsiteX10" fmla="*/ 169334 w 2217505"/>
                <a:gd name="connsiteY10" fmla="*/ 2295597 h 6867597"/>
                <a:gd name="connsiteX11" fmla="*/ 118534 w 2217505"/>
                <a:gd name="connsiteY11" fmla="*/ 2177063 h 6867597"/>
                <a:gd name="connsiteX12" fmla="*/ 169334 w 2217505"/>
                <a:gd name="connsiteY12" fmla="*/ 2007730 h 6867597"/>
                <a:gd name="connsiteX13" fmla="*/ 0 w 2217505"/>
                <a:gd name="connsiteY13" fmla="*/ 1804530 h 6867597"/>
                <a:gd name="connsiteX14" fmla="*/ 270934 w 2217505"/>
                <a:gd name="connsiteY14" fmla="*/ 1499730 h 6867597"/>
                <a:gd name="connsiteX15" fmla="*/ 1134534 w 2217505"/>
                <a:gd name="connsiteY15" fmla="*/ 43463 h 6867597"/>
                <a:gd name="connsiteX16" fmla="*/ 1219200 w 2217505"/>
                <a:gd name="connsiteY16" fmla="*/ 9597 h 6867597"/>
                <a:gd name="connsiteX0" fmla="*/ 1219200 w 2658717"/>
                <a:gd name="connsiteY0" fmla="*/ 9712 h 6867712"/>
                <a:gd name="connsiteX1" fmla="*/ 2175208 w 2658717"/>
                <a:gd name="connsiteY1" fmla="*/ 2803712 h 6867712"/>
                <a:gd name="connsiteX2" fmla="*/ 2133600 w 2658717"/>
                <a:gd name="connsiteY2" fmla="*/ 5089712 h 6867712"/>
                <a:gd name="connsiteX3" fmla="*/ 2015067 w 2658717"/>
                <a:gd name="connsiteY3" fmla="*/ 6596778 h 6867712"/>
                <a:gd name="connsiteX4" fmla="*/ 1981200 w 2658717"/>
                <a:gd name="connsiteY4" fmla="*/ 6867712 h 6867712"/>
                <a:gd name="connsiteX5" fmla="*/ 592667 w 2658717"/>
                <a:gd name="connsiteY5" fmla="*/ 6816912 h 6867712"/>
                <a:gd name="connsiteX6" fmla="*/ 541867 w 2658717"/>
                <a:gd name="connsiteY6" fmla="*/ 6427445 h 6867712"/>
                <a:gd name="connsiteX7" fmla="*/ 203200 w 2658717"/>
                <a:gd name="connsiteY7" fmla="*/ 4581712 h 6867712"/>
                <a:gd name="connsiteX8" fmla="*/ 762000 w 2658717"/>
                <a:gd name="connsiteY8" fmla="*/ 2956112 h 6867712"/>
                <a:gd name="connsiteX9" fmla="*/ 254000 w 2658717"/>
                <a:gd name="connsiteY9" fmla="*/ 2549712 h 6867712"/>
                <a:gd name="connsiteX10" fmla="*/ 169334 w 2658717"/>
                <a:gd name="connsiteY10" fmla="*/ 2295712 h 6867712"/>
                <a:gd name="connsiteX11" fmla="*/ 118534 w 2658717"/>
                <a:gd name="connsiteY11" fmla="*/ 2177178 h 6867712"/>
                <a:gd name="connsiteX12" fmla="*/ 169334 w 2658717"/>
                <a:gd name="connsiteY12" fmla="*/ 2007845 h 6867712"/>
                <a:gd name="connsiteX13" fmla="*/ 0 w 2658717"/>
                <a:gd name="connsiteY13" fmla="*/ 1804645 h 6867712"/>
                <a:gd name="connsiteX14" fmla="*/ 270934 w 2658717"/>
                <a:gd name="connsiteY14" fmla="*/ 1499845 h 6867712"/>
                <a:gd name="connsiteX15" fmla="*/ 1134534 w 2658717"/>
                <a:gd name="connsiteY15" fmla="*/ 43578 h 6867712"/>
                <a:gd name="connsiteX16" fmla="*/ 1219200 w 2658717"/>
                <a:gd name="connsiteY16" fmla="*/ 9712 h 6867712"/>
                <a:gd name="connsiteX0" fmla="*/ 1219200 w 2658717"/>
                <a:gd name="connsiteY0" fmla="*/ 9712 h 6867712"/>
                <a:gd name="connsiteX1" fmla="*/ 2175208 w 2658717"/>
                <a:gd name="connsiteY1" fmla="*/ 2803712 h 6867712"/>
                <a:gd name="connsiteX2" fmla="*/ 2133600 w 2658717"/>
                <a:gd name="connsiteY2" fmla="*/ 5089712 h 6867712"/>
                <a:gd name="connsiteX3" fmla="*/ 2015067 w 2658717"/>
                <a:gd name="connsiteY3" fmla="*/ 6596778 h 6867712"/>
                <a:gd name="connsiteX4" fmla="*/ 1981200 w 2658717"/>
                <a:gd name="connsiteY4" fmla="*/ 6867712 h 6867712"/>
                <a:gd name="connsiteX5" fmla="*/ 592667 w 2658717"/>
                <a:gd name="connsiteY5" fmla="*/ 6816912 h 6867712"/>
                <a:gd name="connsiteX6" fmla="*/ 541867 w 2658717"/>
                <a:gd name="connsiteY6" fmla="*/ 6427445 h 6867712"/>
                <a:gd name="connsiteX7" fmla="*/ 203200 w 2658717"/>
                <a:gd name="connsiteY7" fmla="*/ 4581712 h 6867712"/>
                <a:gd name="connsiteX8" fmla="*/ 762000 w 2658717"/>
                <a:gd name="connsiteY8" fmla="*/ 2956112 h 6867712"/>
                <a:gd name="connsiteX9" fmla="*/ 254000 w 2658717"/>
                <a:gd name="connsiteY9" fmla="*/ 2549712 h 6867712"/>
                <a:gd name="connsiteX10" fmla="*/ 169334 w 2658717"/>
                <a:gd name="connsiteY10" fmla="*/ 2295712 h 6867712"/>
                <a:gd name="connsiteX11" fmla="*/ 118534 w 2658717"/>
                <a:gd name="connsiteY11" fmla="*/ 2177178 h 6867712"/>
                <a:gd name="connsiteX12" fmla="*/ 169334 w 2658717"/>
                <a:gd name="connsiteY12" fmla="*/ 2007845 h 6867712"/>
                <a:gd name="connsiteX13" fmla="*/ 0 w 2658717"/>
                <a:gd name="connsiteY13" fmla="*/ 1804645 h 6867712"/>
                <a:gd name="connsiteX14" fmla="*/ 270934 w 2658717"/>
                <a:gd name="connsiteY14" fmla="*/ 1499845 h 6867712"/>
                <a:gd name="connsiteX15" fmla="*/ 1219200 w 2658717"/>
                <a:gd name="connsiteY15" fmla="*/ 9712 h 6867712"/>
                <a:gd name="connsiteX0" fmla="*/ 1219200 w 2658717"/>
                <a:gd name="connsiteY0" fmla="*/ 9712 h 6867712"/>
                <a:gd name="connsiteX1" fmla="*/ 2175208 w 2658717"/>
                <a:gd name="connsiteY1" fmla="*/ 2803712 h 6867712"/>
                <a:gd name="connsiteX2" fmla="*/ 2133600 w 2658717"/>
                <a:gd name="connsiteY2" fmla="*/ 5089712 h 6867712"/>
                <a:gd name="connsiteX3" fmla="*/ 2015067 w 2658717"/>
                <a:gd name="connsiteY3" fmla="*/ 6596778 h 6867712"/>
                <a:gd name="connsiteX4" fmla="*/ 1981200 w 2658717"/>
                <a:gd name="connsiteY4" fmla="*/ 6867712 h 6867712"/>
                <a:gd name="connsiteX5" fmla="*/ 592667 w 2658717"/>
                <a:gd name="connsiteY5" fmla="*/ 6816912 h 6867712"/>
                <a:gd name="connsiteX6" fmla="*/ 541867 w 2658717"/>
                <a:gd name="connsiteY6" fmla="*/ 6427445 h 6867712"/>
                <a:gd name="connsiteX7" fmla="*/ 203200 w 2658717"/>
                <a:gd name="connsiteY7" fmla="*/ 4581712 h 6867712"/>
                <a:gd name="connsiteX8" fmla="*/ 762000 w 2658717"/>
                <a:gd name="connsiteY8" fmla="*/ 2956112 h 6867712"/>
                <a:gd name="connsiteX9" fmla="*/ 254000 w 2658717"/>
                <a:gd name="connsiteY9" fmla="*/ 2549712 h 6867712"/>
                <a:gd name="connsiteX10" fmla="*/ 169334 w 2658717"/>
                <a:gd name="connsiteY10" fmla="*/ 2295712 h 6867712"/>
                <a:gd name="connsiteX11" fmla="*/ 118534 w 2658717"/>
                <a:gd name="connsiteY11" fmla="*/ 2177178 h 6867712"/>
                <a:gd name="connsiteX12" fmla="*/ 169334 w 2658717"/>
                <a:gd name="connsiteY12" fmla="*/ 2007845 h 6867712"/>
                <a:gd name="connsiteX13" fmla="*/ 0 w 2658717"/>
                <a:gd name="connsiteY13" fmla="*/ 1804645 h 6867712"/>
                <a:gd name="connsiteX14" fmla="*/ 270934 w 2658717"/>
                <a:gd name="connsiteY14" fmla="*/ 1499845 h 6867712"/>
                <a:gd name="connsiteX15" fmla="*/ 1219200 w 2658717"/>
                <a:gd name="connsiteY15" fmla="*/ 9712 h 6867712"/>
                <a:gd name="connsiteX0" fmla="*/ 1219200 w 2658717"/>
                <a:gd name="connsiteY0" fmla="*/ 9712 h 6867712"/>
                <a:gd name="connsiteX1" fmla="*/ 2175208 w 2658717"/>
                <a:gd name="connsiteY1" fmla="*/ 2803712 h 6867712"/>
                <a:gd name="connsiteX2" fmla="*/ 2133600 w 2658717"/>
                <a:gd name="connsiteY2" fmla="*/ 5089712 h 6867712"/>
                <a:gd name="connsiteX3" fmla="*/ 2015067 w 2658717"/>
                <a:gd name="connsiteY3" fmla="*/ 6596778 h 6867712"/>
                <a:gd name="connsiteX4" fmla="*/ 1981200 w 2658717"/>
                <a:gd name="connsiteY4" fmla="*/ 6867712 h 6867712"/>
                <a:gd name="connsiteX5" fmla="*/ 592667 w 2658717"/>
                <a:gd name="connsiteY5" fmla="*/ 6816912 h 6867712"/>
                <a:gd name="connsiteX6" fmla="*/ 541867 w 2658717"/>
                <a:gd name="connsiteY6" fmla="*/ 6427445 h 6867712"/>
                <a:gd name="connsiteX7" fmla="*/ 203200 w 2658717"/>
                <a:gd name="connsiteY7" fmla="*/ 4581712 h 6867712"/>
                <a:gd name="connsiteX8" fmla="*/ 762000 w 2658717"/>
                <a:gd name="connsiteY8" fmla="*/ 2956112 h 6867712"/>
                <a:gd name="connsiteX9" fmla="*/ 254000 w 2658717"/>
                <a:gd name="connsiteY9" fmla="*/ 2549712 h 6867712"/>
                <a:gd name="connsiteX10" fmla="*/ 169334 w 2658717"/>
                <a:gd name="connsiteY10" fmla="*/ 2295712 h 6867712"/>
                <a:gd name="connsiteX11" fmla="*/ 118534 w 2658717"/>
                <a:gd name="connsiteY11" fmla="*/ 2177178 h 6867712"/>
                <a:gd name="connsiteX12" fmla="*/ 169334 w 2658717"/>
                <a:gd name="connsiteY12" fmla="*/ 2007845 h 6867712"/>
                <a:gd name="connsiteX13" fmla="*/ 0 w 2658717"/>
                <a:gd name="connsiteY13" fmla="*/ 1804645 h 6867712"/>
                <a:gd name="connsiteX14" fmla="*/ 270934 w 2658717"/>
                <a:gd name="connsiteY14" fmla="*/ 1499845 h 6867712"/>
                <a:gd name="connsiteX15" fmla="*/ 1219200 w 2658717"/>
                <a:gd name="connsiteY15" fmla="*/ 9712 h 6867712"/>
                <a:gd name="connsiteX0" fmla="*/ 1219200 w 2601661"/>
                <a:gd name="connsiteY0" fmla="*/ 2035 h 6860035"/>
                <a:gd name="connsiteX1" fmla="*/ 2569514 w 2601661"/>
                <a:gd name="connsiteY1" fmla="*/ 1914534 h 6860035"/>
                <a:gd name="connsiteX2" fmla="*/ 2175208 w 2601661"/>
                <a:gd name="connsiteY2" fmla="*/ 2796035 h 6860035"/>
                <a:gd name="connsiteX3" fmla="*/ 2133600 w 2601661"/>
                <a:gd name="connsiteY3" fmla="*/ 5082035 h 6860035"/>
                <a:gd name="connsiteX4" fmla="*/ 2015067 w 2601661"/>
                <a:gd name="connsiteY4" fmla="*/ 6589101 h 6860035"/>
                <a:gd name="connsiteX5" fmla="*/ 1981200 w 2601661"/>
                <a:gd name="connsiteY5" fmla="*/ 6860035 h 6860035"/>
                <a:gd name="connsiteX6" fmla="*/ 592667 w 2601661"/>
                <a:gd name="connsiteY6" fmla="*/ 6809235 h 6860035"/>
                <a:gd name="connsiteX7" fmla="*/ 541867 w 2601661"/>
                <a:gd name="connsiteY7" fmla="*/ 6419768 h 6860035"/>
                <a:gd name="connsiteX8" fmla="*/ 203200 w 2601661"/>
                <a:gd name="connsiteY8" fmla="*/ 4574035 h 6860035"/>
                <a:gd name="connsiteX9" fmla="*/ 762000 w 2601661"/>
                <a:gd name="connsiteY9" fmla="*/ 2948435 h 6860035"/>
                <a:gd name="connsiteX10" fmla="*/ 254000 w 2601661"/>
                <a:gd name="connsiteY10" fmla="*/ 2542035 h 6860035"/>
                <a:gd name="connsiteX11" fmla="*/ 169334 w 2601661"/>
                <a:gd name="connsiteY11" fmla="*/ 2288035 h 6860035"/>
                <a:gd name="connsiteX12" fmla="*/ 118534 w 2601661"/>
                <a:gd name="connsiteY12" fmla="*/ 2169501 h 6860035"/>
                <a:gd name="connsiteX13" fmla="*/ 169334 w 2601661"/>
                <a:gd name="connsiteY13" fmla="*/ 2000168 h 6860035"/>
                <a:gd name="connsiteX14" fmla="*/ 0 w 2601661"/>
                <a:gd name="connsiteY14" fmla="*/ 1796968 h 6860035"/>
                <a:gd name="connsiteX15" fmla="*/ 270934 w 2601661"/>
                <a:gd name="connsiteY15" fmla="*/ 1492168 h 6860035"/>
                <a:gd name="connsiteX16" fmla="*/ 1219200 w 2601661"/>
                <a:gd name="connsiteY16" fmla="*/ 2035 h 6860035"/>
                <a:gd name="connsiteX0" fmla="*/ 1219200 w 2662201"/>
                <a:gd name="connsiteY0" fmla="*/ 2035 h 6860035"/>
                <a:gd name="connsiteX1" fmla="*/ 2569514 w 2662201"/>
                <a:gd name="connsiteY1" fmla="*/ 1914534 h 6860035"/>
                <a:gd name="connsiteX2" fmla="*/ 2175208 w 2662201"/>
                <a:gd name="connsiteY2" fmla="*/ 2796035 h 6860035"/>
                <a:gd name="connsiteX3" fmla="*/ 2133600 w 2662201"/>
                <a:gd name="connsiteY3" fmla="*/ 5082035 h 6860035"/>
                <a:gd name="connsiteX4" fmla="*/ 2015067 w 2662201"/>
                <a:gd name="connsiteY4" fmla="*/ 6589101 h 6860035"/>
                <a:gd name="connsiteX5" fmla="*/ 1981200 w 2662201"/>
                <a:gd name="connsiteY5" fmla="*/ 6860035 h 6860035"/>
                <a:gd name="connsiteX6" fmla="*/ 592667 w 2662201"/>
                <a:gd name="connsiteY6" fmla="*/ 6809235 h 6860035"/>
                <a:gd name="connsiteX7" fmla="*/ 541867 w 2662201"/>
                <a:gd name="connsiteY7" fmla="*/ 6419768 h 6860035"/>
                <a:gd name="connsiteX8" fmla="*/ 203200 w 2662201"/>
                <a:gd name="connsiteY8" fmla="*/ 4574035 h 6860035"/>
                <a:gd name="connsiteX9" fmla="*/ 762000 w 2662201"/>
                <a:gd name="connsiteY9" fmla="*/ 2948435 h 6860035"/>
                <a:gd name="connsiteX10" fmla="*/ 254000 w 2662201"/>
                <a:gd name="connsiteY10" fmla="*/ 2542035 h 6860035"/>
                <a:gd name="connsiteX11" fmla="*/ 169334 w 2662201"/>
                <a:gd name="connsiteY11" fmla="*/ 2288035 h 6860035"/>
                <a:gd name="connsiteX12" fmla="*/ 118534 w 2662201"/>
                <a:gd name="connsiteY12" fmla="*/ 2169501 h 6860035"/>
                <a:gd name="connsiteX13" fmla="*/ 169334 w 2662201"/>
                <a:gd name="connsiteY13" fmla="*/ 2000168 h 6860035"/>
                <a:gd name="connsiteX14" fmla="*/ 0 w 2662201"/>
                <a:gd name="connsiteY14" fmla="*/ 1796968 h 6860035"/>
                <a:gd name="connsiteX15" fmla="*/ 270934 w 2662201"/>
                <a:gd name="connsiteY15" fmla="*/ 1492168 h 6860035"/>
                <a:gd name="connsiteX16" fmla="*/ 1219200 w 2662201"/>
                <a:gd name="connsiteY16" fmla="*/ 2035 h 6860035"/>
                <a:gd name="connsiteX0" fmla="*/ 1219200 w 2704395"/>
                <a:gd name="connsiteY0" fmla="*/ 2035 h 6860035"/>
                <a:gd name="connsiteX1" fmla="*/ 2569514 w 2704395"/>
                <a:gd name="connsiteY1" fmla="*/ 1914534 h 6860035"/>
                <a:gd name="connsiteX2" fmla="*/ 2175208 w 2704395"/>
                <a:gd name="connsiteY2" fmla="*/ 2796035 h 6860035"/>
                <a:gd name="connsiteX3" fmla="*/ 2133600 w 2704395"/>
                <a:gd name="connsiteY3" fmla="*/ 5082035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762000 w 2704395"/>
                <a:gd name="connsiteY9" fmla="*/ 2948435 h 6860035"/>
                <a:gd name="connsiteX10" fmla="*/ 254000 w 2704395"/>
                <a:gd name="connsiteY10" fmla="*/ 2542035 h 6860035"/>
                <a:gd name="connsiteX11" fmla="*/ 169334 w 2704395"/>
                <a:gd name="connsiteY11" fmla="*/ 2288035 h 6860035"/>
                <a:gd name="connsiteX12" fmla="*/ 118534 w 2704395"/>
                <a:gd name="connsiteY12" fmla="*/ 2169501 h 6860035"/>
                <a:gd name="connsiteX13" fmla="*/ 169334 w 2704395"/>
                <a:gd name="connsiteY13" fmla="*/ 2000168 h 6860035"/>
                <a:gd name="connsiteX14" fmla="*/ 0 w 2704395"/>
                <a:gd name="connsiteY14" fmla="*/ 1796968 h 6860035"/>
                <a:gd name="connsiteX15" fmla="*/ 270934 w 2704395"/>
                <a:gd name="connsiteY15" fmla="*/ 1492168 h 6860035"/>
                <a:gd name="connsiteX16" fmla="*/ 1219200 w 2704395"/>
                <a:gd name="connsiteY16" fmla="*/ 2035 h 6860035"/>
                <a:gd name="connsiteX0" fmla="*/ 1219200 w 2704395"/>
                <a:gd name="connsiteY0" fmla="*/ 2035 h 6860035"/>
                <a:gd name="connsiteX1" fmla="*/ 2569514 w 2704395"/>
                <a:gd name="connsiteY1" fmla="*/ 1914534 h 6860035"/>
                <a:gd name="connsiteX2" fmla="*/ 2175208 w 2704395"/>
                <a:gd name="connsiteY2" fmla="*/ 2796035 h 6860035"/>
                <a:gd name="connsiteX3" fmla="*/ 2133600 w 2704395"/>
                <a:gd name="connsiteY3" fmla="*/ 5082035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762000 w 2704395"/>
                <a:gd name="connsiteY9" fmla="*/ 2948435 h 6860035"/>
                <a:gd name="connsiteX10" fmla="*/ 254000 w 2704395"/>
                <a:gd name="connsiteY10" fmla="*/ 2542035 h 6860035"/>
                <a:gd name="connsiteX11" fmla="*/ 169334 w 2704395"/>
                <a:gd name="connsiteY11" fmla="*/ 2288035 h 6860035"/>
                <a:gd name="connsiteX12" fmla="*/ 118534 w 2704395"/>
                <a:gd name="connsiteY12" fmla="*/ 2169501 h 6860035"/>
                <a:gd name="connsiteX13" fmla="*/ 169334 w 2704395"/>
                <a:gd name="connsiteY13" fmla="*/ 2000168 h 6860035"/>
                <a:gd name="connsiteX14" fmla="*/ 0 w 2704395"/>
                <a:gd name="connsiteY14" fmla="*/ 1796968 h 6860035"/>
                <a:gd name="connsiteX15" fmla="*/ 270934 w 2704395"/>
                <a:gd name="connsiteY15" fmla="*/ 1492168 h 6860035"/>
                <a:gd name="connsiteX16" fmla="*/ 1219200 w 2704395"/>
                <a:gd name="connsiteY16" fmla="*/ 2035 h 6860035"/>
                <a:gd name="connsiteX0" fmla="*/ 1219200 w 2704395"/>
                <a:gd name="connsiteY0" fmla="*/ 2035 h 6860035"/>
                <a:gd name="connsiteX1" fmla="*/ 2569514 w 2704395"/>
                <a:gd name="connsiteY1" fmla="*/ 1914534 h 6860035"/>
                <a:gd name="connsiteX2" fmla="*/ 2201334 w 2704395"/>
                <a:gd name="connsiteY2" fmla="*/ 2796035 h 6860035"/>
                <a:gd name="connsiteX3" fmla="*/ 2133600 w 2704395"/>
                <a:gd name="connsiteY3" fmla="*/ 5082035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762000 w 2704395"/>
                <a:gd name="connsiteY9" fmla="*/ 2948435 h 6860035"/>
                <a:gd name="connsiteX10" fmla="*/ 254000 w 2704395"/>
                <a:gd name="connsiteY10" fmla="*/ 2542035 h 6860035"/>
                <a:gd name="connsiteX11" fmla="*/ 169334 w 2704395"/>
                <a:gd name="connsiteY11" fmla="*/ 2288035 h 6860035"/>
                <a:gd name="connsiteX12" fmla="*/ 118534 w 2704395"/>
                <a:gd name="connsiteY12" fmla="*/ 2169501 h 6860035"/>
                <a:gd name="connsiteX13" fmla="*/ 169334 w 2704395"/>
                <a:gd name="connsiteY13" fmla="*/ 2000168 h 6860035"/>
                <a:gd name="connsiteX14" fmla="*/ 0 w 2704395"/>
                <a:gd name="connsiteY14" fmla="*/ 1796968 h 6860035"/>
                <a:gd name="connsiteX15" fmla="*/ 270934 w 2704395"/>
                <a:gd name="connsiteY15" fmla="*/ 1492168 h 6860035"/>
                <a:gd name="connsiteX16" fmla="*/ 1219200 w 2704395"/>
                <a:gd name="connsiteY16" fmla="*/ 2035 h 6860035"/>
                <a:gd name="connsiteX0" fmla="*/ 1219200 w 2704395"/>
                <a:gd name="connsiteY0" fmla="*/ 2035 h 6860035"/>
                <a:gd name="connsiteX1" fmla="*/ 2569514 w 2704395"/>
                <a:gd name="connsiteY1" fmla="*/ 1914534 h 6860035"/>
                <a:gd name="connsiteX2" fmla="*/ 2201334 w 2704395"/>
                <a:gd name="connsiteY2" fmla="*/ 2796035 h 6860035"/>
                <a:gd name="connsiteX3" fmla="*/ 2133600 w 2704395"/>
                <a:gd name="connsiteY3" fmla="*/ 5082035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762000 w 2704395"/>
                <a:gd name="connsiteY9" fmla="*/ 2948435 h 6860035"/>
                <a:gd name="connsiteX10" fmla="*/ 254000 w 2704395"/>
                <a:gd name="connsiteY10" fmla="*/ 2542035 h 6860035"/>
                <a:gd name="connsiteX11" fmla="*/ 169334 w 2704395"/>
                <a:gd name="connsiteY11" fmla="*/ 2288035 h 6860035"/>
                <a:gd name="connsiteX12" fmla="*/ 118534 w 2704395"/>
                <a:gd name="connsiteY12" fmla="*/ 2169501 h 6860035"/>
                <a:gd name="connsiteX13" fmla="*/ 169334 w 2704395"/>
                <a:gd name="connsiteY13" fmla="*/ 2000168 h 6860035"/>
                <a:gd name="connsiteX14" fmla="*/ 0 w 2704395"/>
                <a:gd name="connsiteY14" fmla="*/ 1796968 h 6860035"/>
                <a:gd name="connsiteX15" fmla="*/ 270934 w 2704395"/>
                <a:gd name="connsiteY15" fmla="*/ 1492168 h 6860035"/>
                <a:gd name="connsiteX16" fmla="*/ 1219200 w 2704395"/>
                <a:gd name="connsiteY16" fmla="*/ 2035 h 6860035"/>
                <a:gd name="connsiteX0" fmla="*/ 1219200 w 2704395"/>
                <a:gd name="connsiteY0" fmla="*/ 2035 h 6860035"/>
                <a:gd name="connsiteX1" fmla="*/ 2569514 w 2704395"/>
                <a:gd name="connsiteY1" fmla="*/ 1914534 h 6860035"/>
                <a:gd name="connsiteX2" fmla="*/ 2201334 w 2704395"/>
                <a:gd name="connsiteY2" fmla="*/ 2796035 h 6860035"/>
                <a:gd name="connsiteX3" fmla="*/ 2133600 w 2704395"/>
                <a:gd name="connsiteY3" fmla="*/ 5082035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762000 w 2704395"/>
                <a:gd name="connsiteY9" fmla="*/ 2948435 h 6860035"/>
                <a:gd name="connsiteX10" fmla="*/ 254000 w 2704395"/>
                <a:gd name="connsiteY10" fmla="*/ 2542035 h 6860035"/>
                <a:gd name="connsiteX11" fmla="*/ 169334 w 2704395"/>
                <a:gd name="connsiteY11" fmla="*/ 2288035 h 6860035"/>
                <a:gd name="connsiteX12" fmla="*/ 118534 w 2704395"/>
                <a:gd name="connsiteY12" fmla="*/ 2169501 h 6860035"/>
                <a:gd name="connsiteX13" fmla="*/ 169334 w 2704395"/>
                <a:gd name="connsiteY13" fmla="*/ 2000168 h 6860035"/>
                <a:gd name="connsiteX14" fmla="*/ 0 w 2704395"/>
                <a:gd name="connsiteY14" fmla="*/ 1796968 h 6860035"/>
                <a:gd name="connsiteX15" fmla="*/ 270934 w 2704395"/>
                <a:gd name="connsiteY15" fmla="*/ 1492168 h 6860035"/>
                <a:gd name="connsiteX16" fmla="*/ 1219200 w 2704395"/>
                <a:gd name="connsiteY16"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133600 w 2704395"/>
                <a:gd name="connsiteY3" fmla="*/ 5082035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762000 w 2704395"/>
                <a:gd name="connsiteY9" fmla="*/ 2948435 h 6860035"/>
                <a:gd name="connsiteX10" fmla="*/ 254000 w 2704395"/>
                <a:gd name="connsiteY10" fmla="*/ 2542035 h 6860035"/>
                <a:gd name="connsiteX11" fmla="*/ 169334 w 2704395"/>
                <a:gd name="connsiteY11" fmla="*/ 2288035 h 6860035"/>
                <a:gd name="connsiteX12" fmla="*/ 118534 w 2704395"/>
                <a:gd name="connsiteY12" fmla="*/ 2169501 h 6860035"/>
                <a:gd name="connsiteX13" fmla="*/ 169334 w 2704395"/>
                <a:gd name="connsiteY13" fmla="*/ 2000168 h 6860035"/>
                <a:gd name="connsiteX14" fmla="*/ 0 w 2704395"/>
                <a:gd name="connsiteY14" fmla="*/ 1796968 h 6860035"/>
                <a:gd name="connsiteX15" fmla="*/ 270934 w 2704395"/>
                <a:gd name="connsiteY15" fmla="*/ 1492168 h 6860035"/>
                <a:gd name="connsiteX16" fmla="*/ 1219200 w 2704395"/>
                <a:gd name="connsiteY16"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133600 w 2704395"/>
                <a:gd name="connsiteY3" fmla="*/ 5082035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762000 w 2704395"/>
                <a:gd name="connsiteY9" fmla="*/ 2948435 h 6860035"/>
                <a:gd name="connsiteX10" fmla="*/ 254000 w 2704395"/>
                <a:gd name="connsiteY10" fmla="*/ 2542035 h 6860035"/>
                <a:gd name="connsiteX11" fmla="*/ 169334 w 2704395"/>
                <a:gd name="connsiteY11" fmla="*/ 2288035 h 6860035"/>
                <a:gd name="connsiteX12" fmla="*/ 118534 w 2704395"/>
                <a:gd name="connsiteY12" fmla="*/ 2169501 h 6860035"/>
                <a:gd name="connsiteX13" fmla="*/ 169334 w 2704395"/>
                <a:gd name="connsiteY13" fmla="*/ 2000168 h 6860035"/>
                <a:gd name="connsiteX14" fmla="*/ 0 w 2704395"/>
                <a:gd name="connsiteY14" fmla="*/ 1796968 h 6860035"/>
                <a:gd name="connsiteX15" fmla="*/ 270934 w 2704395"/>
                <a:gd name="connsiteY15" fmla="*/ 1492168 h 6860035"/>
                <a:gd name="connsiteX16" fmla="*/ 1219200 w 2704395"/>
                <a:gd name="connsiteY16"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133600 w 2704395"/>
                <a:gd name="connsiteY3" fmla="*/ 5082035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762000 w 2704395"/>
                <a:gd name="connsiteY9" fmla="*/ 2948435 h 6860035"/>
                <a:gd name="connsiteX10" fmla="*/ 254000 w 2704395"/>
                <a:gd name="connsiteY10" fmla="*/ 2542035 h 6860035"/>
                <a:gd name="connsiteX11" fmla="*/ 169334 w 2704395"/>
                <a:gd name="connsiteY11" fmla="*/ 2288035 h 6860035"/>
                <a:gd name="connsiteX12" fmla="*/ 118534 w 2704395"/>
                <a:gd name="connsiteY12" fmla="*/ 2169501 h 6860035"/>
                <a:gd name="connsiteX13" fmla="*/ 169334 w 2704395"/>
                <a:gd name="connsiteY13" fmla="*/ 2000168 h 6860035"/>
                <a:gd name="connsiteX14" fmla="*/ 0 w 2704395"/>
                <a:gd name="connsiteY14" fmla="*/ 1796968 h 6860035"/>
                <a:gd name="connsiteX15" fmla="*/ 270934 w 2704395"/>
                <a:gd name="connsiteY15" fmla="*/ 1492168 h 6860035"/>
                <a:gd name="connsiteX16" fmla="*/ 1219200 w 2704395"/>
                <a:gd name="connsiteY16"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133600 w 2704395"/>
                <a:gd name="connsiteY3" fmla="*/ 5082035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762000 w 2704395"/>
                <a:gd name="connsiteY9" fmla="*/ 2948435 h 6860035"/>
                <a:gd name="connsiteX10" fmla="*/ 254000 w 2704395"/>
                <a:gd name="connsiteY10" fmla="*/ 2542035 h 6860035"/>
                <a:gd name="connsiteX11" fmla="*/ 169334 w 2704395"/>
                <a:gd name="connsiteY11" fmla="*/ 2288035 h 6860035"/>
                <a:gd name="connsiteX12" fmla="*/ 118534 w 2704395"/>
                <a:gd name="connsiteY12" fmla="*/ 2169501 h 6860035"/>
                <a:gd name="connsiteX13" fmla="*/ 169334 w 2704395"/>
                <a:gd name="connsiteY13" fmla="*/ 2000168 h 6860035"/>
                <a:gd name="connsiteX14" fmla="*/ 0 w 2704395"/>
                <a:gd name="connsiteY14" fmla="*/ 1796968 h 6860035"/>
                <a:gd name="connsiteX15" fmla="*/ 270934 w 2704395"/>
                <a:gd name="connsiteY15" fmla="*/ 1492168 h 6860035"/>
                <a:gd name="connsiteX16" fmla="*/ 1219200 w 2704395"/>
                <a:gd name="connsiteY16"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133600 w 2704395"/>
                <a:gd name="connsiteY3" fmla="*/ 5042846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762000 w 2704395"/>
                <a:gd name="connsiteY9" fmla="*/ 2948435 h 6860035"/>
                <a:gd name="connsiteX10" fmla="*/ 254000 w 2704395"/>
                <a:gd name="connsiteY10" fmla="*/ 2542035 h 6860035"/>
                <a:gd name="connsiteX11" fmla="*/ 169334 w 2704395"/>
                <a:gd name="connsiteY11" fmla="*/ 2288035 h 6860035"/>
                <a:gd name="connsiteX12" fmla="*/ 118534 w 2704395"/>
                <a:gd name="connsiteY12" fmla="*/ 2169501 h 6860035"/>
                <a:gd name="connsiteX13" fmla="*/ 169334 w 2704395"/>
                <a:gd name="connsiteY13" fmla="*/ 2000168 h 6860035"/>
                <a:gd name="connsiteX14" fmla="*/ 0 w 2704395"/>
                <a:gd name="connsiteY14" fmla="*/ 1796968 h 6860035"/>
                <a:gd name="connsiteX15" fmla="*/ 270934 w 2704395"/>
                <a:gd name="connsiteY15" fmla="*/ 1492168 h 6860035"/>
                <a:gd name="connsiteX16" fmla="*/ 1219200 w 2704395"/>
                <a:gd name="connsiteY16"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133600 w 2704395"/>
                <a:gd name="connsiteY3" fmla="*/ 5042846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762000 w 2704395"/>
                <a:gd name="connsiteY9" fmla="*/ 2948435 h 6860035"/>
                <a:gd name="connsiteX10" fmla="*/ 254000 w 2704395"/>
                <a:gd name="connsiteY10" fmla="*/ 2542035 h 6860035"/>
                <a:gd name="connsiteX11" fmla="*/ 169334 w 2704395"/>
                <a:gd name="connsiteY11" fmla="*/ 2288035 h 6860035"/>
                <a:gd name="connsiteX12" fmla="*/ 118534 w 2704395"/>
                <a:gd name="connsiteY12" fmla="*/ 2169501 h 6860035"/>
                <a:gd name="connsiteX13" fmla="*/ 169334 w 2704395"/>
                <a:gd name="connsiteY13" fmla="*/ 2000168 h 6860035"/>
                <a:gd name="connsiteX14" fmla="*/ 0 w 2704395"/>
                <a:gd name="connsiteY14" fmla="*/ 1796968 h 6860035"/>
                <a:gd name="connsiteX15" fmla="*/ 270934 w 2704395"/>
                <a:gd name="connsiteY15" fmla="*/ 1492168 h 6860035"/>
                <a:gd name="connsiteX16" fmla="*/ 1219200 w 2704395"/>
                <a:gd name="connsiteY16"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133600 w 2704395"/>
                <a:gd name="connsiteY3" fmla="*/ 5042846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762000 w 2704395"/>
                <a:gd name="connsiteY9" fmla="*/ 2948435 h 6860035"/>
                <a:gd name="connsiteX10" fmla="*/ 254000 w 2704395"/>
                <a:gd name="connsiteY10" fmla="*/ 2542035 h 6860035"/>
                <a:gd name="connsiteX11" fmla="*/ 169334 w 2704395"/>
                <a:gd name="connsiteY11" fmla="*/ 2288035 h 6860035"/>
                <a:gd name="connsiteX12" fmla="*/ 118534 w 2704395"/>
                <a:gd name="connsiteY12" fmla="*/ 2169501 h 6860035"/>
                <a:gd name="connsiteX13" fmla="*/ 169334 w 2704395"/>
                <a:gd name="connsiteY13" fmla="*/ 2000168 h 6860035"/>
                <a:gd name="connsiteX14" fmla="*/ 0 w 2704395"/>
                <a:gd name="connsiteY14" fmla="*/ 1796968 h 6860035"/>
                <a:gd name="connsiteX15" fmla="*/ 270934 w 2704395"/>
                <a:gd name="connsiteY15" fmla="*/ 1492168 h 6860035"/>
                <a:gd name="connsiteX16" fmla="*/ 1219200 w 2704395"/>
                <a:gd name="connsiteY16"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762000 w 2704395"/>
                <a:gd name="connsiteY9" fmla="*/ 2948435 h 6860035"/>
                <a:gd name="connsiteX10" fmla="*/ 254000 w 2704395"/>
                <a:gd name="connsiteY10" fmla="*/ 2542035 h 6860035"/>
                <a:gd name="connsiteX11" fmla="*/ 169334 w 2704395"/>
                <a:gd name="connsiteY11" fmla="*/ 2288035 h 6860035"/>
                <a:gd name="connsiteX12" fmla="*/ 118534 w 2704395"/>
                <a:gd name="connsiteY12" fmla="*/ 2169501 h 6860035"/>
                <a:gd name="connsiteX13" fmla="*/ 169334 w 2704395"/>
                <a:gd name="connsiteY13" fmla="*/ 2000168 h 6860035"/>
                <a:gd name="connsiteX14" fmla="*/ 0 w 2704395"/>
                <a:gd name="connsiteY14" fmla="*/ 1796968 h 6860035"/>
                <a:gd name="connsiteX15" fmla="*/ 270934 w 2704395"/>
                <a:gd name="connsiteY15" fmla="*/ 1492168 h 6860035"/>
                <a:gd name="connsiteX16" fmla="*/ 1219200 w 2704395"/>
                <a:gd name="connsiteY16"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762000 w 2704395"/>
                <a:gd name="connsiteY9" fmla="*/ 2948435 h 6860035"/>
                <a:gd name="connsiteX10" fmla="*/ 254000 w 2704395"/>
                <a:gd name="connsiteY10" fmla="*/ 2542035 h 6860035"/>
                <a:gd name="connsiteX11" fmla="*/ 169334 w 2704395"/>
                <a:gd name="connsiteY11" fmla="*/ 2288035 h 6860035"/>
                <a:gd name="connsiteX12" fmla="*/ 118534 w 2704395"/>
                <a:gd name="connsiteY12" fmla="*/ 2169501 h 6860035"/>
                <a:gd name="connsiteX13" fmla="*/ 169334 w 2704395"/>
                <a:gd name="connsiteY13" fmla="*/ 2000168 h 6860035"/>
                <a:gd name="connsiteX14" fmla="*/ 0 w 2704395"/>
                <a:gd name="connsiteY14" fmla="*/ 1796968 h 6860035"/>
                <a:gd name="connsiteX15" fmla="*/ 270934 w 2704395"/>
                <a:gd name="connsiteY15" fmla="*/ 1492168 h 6860035"/>
                <a:gd name="connsiteX16" fmla="*/ 1219200 w 2704395"/>
                <a:gd name="connsiteY16"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762000 w 2704395"/>
                <a:gd name="connsiteY9" fmla="*/ 2948435 h 6860035"/>
                <a:gd name="connsiteX10" fmla="*/ 254000 w 2704395"/>
                <a:gd name="connsiteY10" fmla="*/ 2542035 h 6860035"/>
                <a:gd name="connsiteX11" fmla="*/ 169334 w 2704395"/>
                <a:gd name="connsiteY11" fmla="*/ 2288035 h 6860035"/>
                <a:gd name="connsiteX12" fmla="*/ 118534 w 2704395"/>
                <a:gd name="connsiteY12" fmla="*/ 2169501 h 6860035"/>
                <a:gd name="connsiteX13" fmla="*/ 169334 w 2704395"/>
                <a:gd name="connsiteY13" fmla="*/ 2000168 h 6860035"/>
                <a:gd name="connsiteX14" fmla="*/ 0 w 2704395"/>
                <a:gd name="connsiteY14" fmla="*/ 1796968 h 6860035"/>
                <a:gd name="connsiteX15" fmla="*/ 270934 w 2704395"/>
                <a:gd name="connsiteY15" fmla="*/ 1492168 h 6860035"/>
                <a:gd name="connsiteX16" fmla="*/ 1219200 w 2704395"/>
                <a:gd name="connsiteY16"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762000 w 2704395"/>
                <a:gd name="connsiteY9" fmla="*/ 2948435 h 6860035"/>
                <a:gd name="connsiteX10" fmla="*/ 254000 w 2704395"/>
                <a:gd name="connsiteY10" fmla="*/ 2542035 h 6860035"/>
                <a:gd name="connsiteX11" fmla="*/ 169334 w 2704395"/>
                <a:gd name="connsiteY11" fmla="*/ 2288035 h 6860035"/>
                <a:gd name="connsiteX12" fmla="*/ 118534 w 2704395"/>
                <a:gd name="connsiteY12" fmla="*/ 2169501 h 6860035"/>
                <a:gd name="connsiteX13" fmla="*/ 169334 w 2704395"/>
                <a:gd name="connsiteY13" fmla="*/ 2000168 h 6860035"/>
                <a:gd name="connsiteX14" fmla="*/ 0 w 2704395"/>
                <a:gd name="connsiteY14" fmla="*/ 1796968 h 6860035"/>
                <a:gd name="connsiteX15" fmla="*/ 270934 w 2704395"/>
                <a:gd name="connsiteY15" fmla="*/ 1492168 h 6860035"/>
                <a:gd name="connsiteX16" fmla="*/ 1219200 w 2704395"/>
                <a:gd name="connsiteY16"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762000 w 2704395"/>
                <a:gd name="connsiteY9" fmla="*/ 2948435 h 6860035"/>
                <a:gd name="connsiteX10" fmla="*/ 254000 w 2704395"/>
                <a:gd name="connsiteY10" fmla="*/ 2542035 h 6860035"/>
                <a:gd name="connsiteX11" fmla="*/ 169334 w 2704395"/>
                <a:gd name="connsiteY11" fmla="*/ 2288035 h 6860035"/>
                <a:gd name="connsiteX12" fmla="*/ 118534 w 2704395"/>
                <a:gd name="connsiteY12" fmla="*/ 2169501 h 6860035"/>
                <a:gd name="connsiteX13" fmla="*/ 169334 w 2704395"/>
                <a:gd name="connsiteY13" fmla="*/ 2000168 h 6860035"/>
                <a:gd name="connsiteX14" fmla="*/ 0 w 2704395"/>
                <a:gd name="connsiteY14" fmla="*/ 1796968 h 6860035"/>
                <a:gd name="connsiteX15" fmla="*/ 270934 w 2704395"/>
                <a:gd name="connsiteY15" fmla="*/ 1492168 h 6860035"/>
                <a:gd name="connsiteX16" fmla="*/ 1219200 w 2704395"/>
                <a:gd name="connsiteY16"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701525 w 2704395"/>
                <a:gd name="connsiteY9" fmla="*/ 3077128 h 6860035"/>
                <a:gd name="connsiteX10" fmla="*/ 762000 w 2704395"/>
                <a:gd name="connsiteY10" fmla="*/ 2948435 h 6860035"/>
                <a:gd name="connsiteX11" fmla="*/ 254000 w 2704395"/>
                <a:gd name="connsiteY11" fmla="*/ 2542035 h 6860035"/>
                <a:gd name="connsiteX12" fmla="*/ 169334 w 2704395"/>
                <a:gd name="connsiteY12" fmla="*/ 2288035 h 6860035"/>
                <a:gd name="connsiteX13" fmla="*/ 118534 w 2704395"/>
                <a:gd name="connsiteY13" fmla="*/ 2169501 h 6860035"/>
                <a:gd name="connsiteX14" fmla="*/ 169334 w 2704395"/>
                <a:gd name="connsiteY14" fmla="*/ 2000168 h 6860035"/>
                <a:gd name="connsiteX15" fmla="*/ 0 w 2704395"/>
                <a:gd name="connsiteY15" fmla="*/ 1796968 h 6860035"/>
                <a:gd name="connsiteX16" fmla="*/ 270934 w 2704395"/>
                <a:gd name="connsiteY16" fmla="*/ 1492168 h 6860035"/>
                <a:gd name="connsiteX17" fmla="*/ 1219200 w 2704395"/>
                <a:gd name="connsiteY17"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701525 w 2704395"/>
                <a:gd name="connsiteY9" fmla="*/ 3077128 h 6860035"/>
                <a:gd name="connsiteX10" fmla="*/ 762000 w 2704395"/>
                <a:gd name="connsiteY10" fmla="*/ 2948435 h 6860035"/>
                <a:gd name="connsiteX11" fmla="*/ 254000 w 2704395"/>
                <a:gd name="connsiteY11" fmla="*/ 2542035 h 6860035"/>
                <a:gd name="connsiteX12" fmla="*/ 169334 w 2704395"/>
                <a:gd name="connsiteY12" fmla="*/ 2288035 h 6860035"/>
                <a:gd name="connsiteX13" fmla="*/ 118534 w 2704395"/>
                <a:gd name="connsiteY13" fmla="*/ 2169501 h 6860035"/>
                <a:gd name="connsiteX14" fmla="*/ 169334 w 2704395"/>
                <a:gd name="connsiteY14" fmla="*/ 2000168 h 6860035"/>
                <a:gd name="connsiteX15" fmla="*/ 0 w 2704395"/>
                <a:gd name="connsiteY15" fmla="*/ 1796968 h 6860035"/>
                <a:gd name="connsiteX16" fmla="*/ 270934 w 2704395"/>
                <a:gd name="connsiteY16" fmla="*/ 1492168 h 6860035"/>
                <a:gd name="connsiteX17" fmla="*/ 1219200 w 2704395"/>
                <a:gd name="connsiteY17"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244325 w 2704395"/>
                <a:gd name="connsiteY9" fmla="*/ 4396477 h 6860035"/>
                <a:gd name="connsiteX10" fmla="*/ 701525 w 2704395"/>
                <a:gd name="connsiteY10" fmla="*/ 3077128 h 6860035"/>
                <a:gd name="connsiteX11" fmla="*/ 762000 w 2704395"/>
                <a:gd name="connsiteY11" fmla="*/ 2948435 h 6860035"/>
                <a:gd name="connsiteX12" fmla="*/ 254000 w 2704395"/>
                <a:gd name="connsiteY12" fmla="*/ 2542035 h 6860035"/>
                <a:gd name="connsiteX13" fmla="*/ 169334 w 2704395"/>
                <a:gd name="connsiteY13" fmla="*/ 2288035 h 6860035"/>
                <a:gd name="connsiteX14" fmla="*/ 118534 w 2704395"/>
                <a:gd name="connsiteY14" fmla="*/ 2169501 h 6860035"/>
                <a:gd name="connsiteX15" fmla="*/ 169334 w 2704395"/>
                <a:gd name="connsiteY15" fmla="*/ 2000168 h 6860035"/>
                <a:gd name="connsiteX16" fmla="*/ 0 w 2704395"/>
                <a:gd name="connsiteY16" fmla="*/ 1796968 h 6860035"/>
                <a:gd name="connsiteX17" fmla="*/ 270934 w 2704395"/>
                <a:gd name="connsiteY17" fmla="*/ 1492168 h 6860035"/>
                <a:gd name="connsiteX18" fmla="*/ 1219200 w 2704395"/>
                <a:gd name="connsiteY18"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244325 w 2704395"/>
                <a:gd name="connsiteY9" fmla="*/ 4396477 h 6860035"/>
                <a:gd name="connsiteX10" fmla="*/ 701525 w 2704395"/>
                <a:gd name="connsiteY10" fmla="*/ 3077128 h 6860035"/>
                <a:gd name="connsiteX11" fmla="*/ 762000 w 2704395"/>
                <a:gd name="connsiteY11" fmla="*/ 2948435 h 6860035"/>
                <a:gd name="connsiteX12" fmla="*/ 254000 w 2704395"/>
                <a:gd name="connsiteY12" fmla="*/ 2542035 h 6860035"/>
                <a:gd name="connsiteX13" fmla="*/ 169334 w 2704395"/>
                <a:gd name="connsiteY13" fmla="*/ 2288035 h 6860035"/>
                <a:gd name="connsiteX14" fmla="*/ 118534 w 2704395"/>
                <a:gd name="connsiteY14" fmla="*/ 2169501 h 6860035"/>
                <a:gd name="connsiteX15" fmla="*/ 169334 w 2704395"/>
                <a:gd name="connsiteY15" fmla="*/ 2000168 h 6860035"/>
                <a:gd name="connsiteX16" fmla="*/ 0 w 2704395"/>
                <a:gd name="connsiteY16" fmla="*/ 1796968 h 6860035"/>
                <a:gd name="connsiteX17" fmla="*/ 270934 w 2704395"/>
                <a:gd name="connsiteY17" fmla="*/ 1492168 h 6860035"/>
                <a:gd name="connsiteX18" fmla="*/ 1219200 w 2704395"/>
                <a:gd name="connsiteY18"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244325 w 2704395"/>
                <a:gd name="connsiteY9" fmla="*/ 4396477 h 6860035"/>
                <a:gd name="connsiteX10" fmla="*/ 701525 w 2704395"/>
                <a:gd name="connsiteY10" fmla="*/ 3077128 h 6860035"/>
                <a:gd name="connsiteX11" fmla="*/ 762000 w 2704395"/>
                <a:gd name="connsiteY11" fmla="*/ 2948435 h 6860035"/>
                <a:gd name="connsiteX12" fmla="*/ 254000 w 2704395"/>
                <a:gd name="connsiteY12" fmla="*/ 2542035 h 6860035"/>
                <a:gd name="connsiteX13" fmla="*/ 169334 w 2704395"/>
                <a:gd name="connsiteY13" fmla="*/ 2288035 h 6860035"/>
                <a:gd name="connsiteX14" fmla="*/ 118534 w 2704395"/>
                <a:gd name="connsiteY14" fmla="*/ 2169501 h 6860035"/>
                <a:gd name="connsiteX15" fmla="*/ 169334 w 2704395"/>
                <a:gd name="connsiteY15" fmla="*/ 2000168 h 6860035"/>
                <a:gd name="connsiteX16" fmla="*/ 0 w 2704395"/>
                <a:gd name="connsiteY16" fmla="*/ 1796968 h 6860035"/>
                <a:gd name="connsiteX17" fmla="*/ 270934 w 2704395"/>
                <a:gd name="connsiteY17" fmla="*/ 1492168 h 6860035"/>
                <a:gd name="connsiteX18" fmla="*/ 1219200 w 2704395"/>
                <a:gd name="connsiteY18"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244325 w 2704395"/>
                <a:gd name="connsiteY9" fmla="*/ 4396477 h 6860035"/>
                <a:gd name="connsiteX10" fmla="*/ 708249 w 2704395"/>
                <a:gd name="connsiteY10" fmla="*/ 3097298 h 6860035"/>
                <a:gd name="connsiteX11" fmla="*/ 762000 w 2704395"/>
                <a:gd name="connsiteY11" fmla="*/ 2948435 h 6860035"/>
                <a:gd name="connsiteX12" fmla="*/ 254000 w 2704395"/>
                <a:gd name="connsiteY12" fmla="*/ 2542035 h 6860035"/>
                <a:gd name="connsiteX13" fmla="*/ 169334 w 2704395"/>
                <a:gd name="connsiteY13" fmla="*/ 2288035 h 6860035"/>
                <a:gd name="connsiteX14" fmla="*/ 118534 w 2704395"/>
                <a:gd name="connsiteY14" fmla="*/ 2169501 h 6860035"/>
                <a:gd name="connsiteX15" fmla="*/ 169334 w 2704395"/>
                <a:gd name="connsiteY15" fmla="*/ 2000168 h 6860035"/>
                <a:gd name="connsiteX16" fmla="*/ 0 w 2704395"/>
                <a:gd name="connsiteY16" fmla="*/ 1796968 h 6860035"/>
                <a:gd name="connsiteX17" fmla="*/ 270934 w 2704395"/>
                <a:gd name="connsiteY17" fmla="*/ 1492168 h 6860035"/>
                <a:gd name="connsiteX18" fmla="*/ 1219200 w 2704395"/>
                <a:gd name="connsiteY18"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244325 w 2704395"/>
                <a:gd name="connsiteY9" fmla="*/ 4396477 h 6860035"/>
                <a:gd name="connsiteX10" fmla="*/ 708249 w 2704395"/>
                <a:gd name="connsiteY10" fmla="*/ 3097298 h 6860035"/>
                <a:gd name="connsiteX11" fmla="*/ 775447 w 2704395"/>
                <a:gd name="connsiteY11" fmla="*/ 2894647 h 6860035"/>
                <a:gd name="connsiteX12" fmla="*/ 254000 w 2704395"/>
                <a:gd name="connsiteY12" fmla="*/ 2542035 h 6860035"/>
                <a:gd name="connsiteX13" fmla="*/ 169334 w 2704395"/>
                <a:gd name="connsiteY13" fmla="*/ 2288035 h 6860035"/>
                <a:gd name="connsiteX14" fmla="*/ 118534 w 2704395"/>
                <a:gd name="connsiteY14" fmla="*/ 2169501 h 6860035"/>
                <a:gd name="connsiteX15" fmla="*/ 169334 w 2704395"/>
                <a:gd name="connsiteY15" fmla="*/ 2000168 h 6860035"/>
                <a:gd name="connsiteX16" fmla="*/ 0 w 2704395"/>
                <a:gd name="connsiteY16" fmla="*/ 1796968 h 6860035"/>
                <a:gd name="connsiteX17" fmla="*/ 270934 w 2704395"/>
                <a:gd name="connsiteY17" fmla="*/ 1492168 h 6860035"/>
                <a:gd name="connsiteX18" fmla="*/ 1219200 w 2704395"/>
                <a:gd name="connsiteY18"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244325 w 2704395"/>
                <a:gd name="connsiteY9" fmla="*/ 4396477 h 6860035"/>
                <a:gd name="connsiteX10" fmla="*/ 708249 w 2704395"/>
                <a:gd name="connsiteY10" fmla="*/ 3097298 h 6860035"/>
                <a:gd name="connsiteX11" fmla="*/ 775447 w 2704395"/>
                <a:gd name="connsiteY11" fmla="*/ 2894647 h 6860035"/>
                <a:gd name="connsiteX12" fmla="*/ 254000 w 2704395"/>
                <a:gd name="connsiteY12" fmla="*/ 2542035 h 6860035"/>
                <a:gd name="connsiteX13" fmla="*/ 169334 w 2704395"/>
                <a:gd name="connsiteY13" fmla="*/ 2288035 h 6860035"/>
                <a:gd name="connsiteX14" fmla="*/ 118534 w 2704395"/>
                <a:gd name="connsiteY14" fmla="*/ 2169501 h 6860035"/>
                <a:gd name="connsiteX15" fmla="*/ 169334 w 2704395"/>
                <a:gd name="connsiteY15" fmla="*/ 2000168 h 6860035"/>
                <a:gd name="connsiteX16" fmla="*/ 0 w 2704395"/>
                <a:gd name="connsiteY16" fmla="*/ 1796968 h 6860035"/>
                <a:gd name="connsiteX17" fmla="*/ 270934 w 2704395"/>
                <a:gd name="connsiteY17" fmla="*/ 1492168 h 6860035"/>
                <a:gd name="connsiteX18" fmla="*/ 1219200 w 2704395"/>
                <a:gd name="connsiteY18"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244325 w 2704395"/>
                <a:gd name="connsiteY9" fmla="*/ 4396477 h 6860035"/>
                <a:gd name="connsiteX10" fmla="*/ 708249 w 2704395"/>
                <a:gd name="connsiteY10" fmla="*/ 3097298 h 6860035"/>
                <a:gd name="connsiteX11" fmla="*/ 775447 w 2704395"/>
                <a:gd name="connsiteY11" fmla="*/ 2894647 h 6860035"/>
                <a:gd name="connsiteX12" fmla="*/ 254000 w 2704395"/>
                <a:gd name="connsiteY12" fmla="*/ 2542035 h 6860035"/>
                <a:gd name="connsiteX13" fmla="*/ 169334 w 2704395"/>
                <a:gd name="connsiteY13" fmla="*/ 2288035 h 6860035"/>
                <a:gd name="connsiteX14" fmla="*/ 118534 w 2704395"/>
                <a:gd name="connsiteY14" fmla="*/ 2169501 h 6860035"/>
                <a:gd name="connsiteX15" fmla="*/ 169334 w 2704395"/>
                <a:gd name="connsiteY15" fmla="*/ 2000168 h 6860035"/>
                <a:gd name="connsiteX16" fmla="*/ 0 w 2704395"/>
                <a:gd name="connsiteY16" fmla="*/ 1796968 h 6860035"/>
                <a:gd name="connsiteX17" fmla="*/ 270934 w 2704395"/>
                <a:gd name="connsiteY17" fmla="*/ 1492168 h 6860035"/>
                <a:gd name="connsiteX18" fmla="*/ 1219200 w 2704395"/>
                <a:gd name="connsiteY18"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244325 w 2704395"/>
                <a:gd name="connsiteY9" fmla="*/ 4396477 h 6860035"/>
                <a:gd name="connsiteX10" fmla="*/ 708249 w 2704395"/>
                <a:gd name="connsiteY10" fmla="*/ 3097298 h 6860035"/>
                <a:gd name="connsiteX11" fmla="*/ 768723 w 2704395"/>
                <a:gd name="connsiteY11" fmla="*/ 2867753 h 6860035"/>
                <a:gd name="connsiteX12" fmla="*/ 254000 w 2704395"/>
                <a:gd name="connsiteY12" fmla="*/ 2542035 h 6860035"/>
                <a:gd name="connsiteX13" fmla="*/ 169334 w 2704395"/>
                <a:gd name="connsiteY13" fmla="*/ 2288035 h 6860035"/>
                <a:gd name="connsiteX14" fmla="*/ 118534 w 2704395"/>
                <a:gd name="connsiteY14" fmla="*/ 2169501 h 6860035"/>
                <a:gd name="connsiteX15" fmla="*/ 169334 w 2704395"/>
                <a:gd name="connsiteY15" fmla="*/ 2000168 h 6860035"/>
                <a:gd name="connsiteX16" fmla="*/ 0 w 2704395"/>
                <a:gd name="connsiteY16" fmla="*/ 1796968 h 6860035"/>
                <a:gd name="connsiteX17" fmla="*/ 270934 w 2704395"/>
                <a:gd name="connsiteY17" fmla="*/ 1492168 h 6860035"/>
                <a:gd name="connsiteX18" fmla="*/ 1219200 w 2704395"/>
                <a:gd name="connsiteY18"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244325 w 2704395"/>
                <a:gd name="connsiteY9" fmla="*/ 4396477 h 6860035"/>
                <a:gd name="connsiteX10" fmla="*/ 708249 w 2704395"/>
                <a:gd name="connsiteY10" fmla="*/ 3097298 h 6860035"/>
                <a:gd name="connsiteX11" fmla="*/ 768723 w 2704395"/>
                <a:gd name="connsiteY11" fmla="*/ 2867753 h 6860035"/>
                <a:gd name="connsiteX12" fmla="*/ 254000 w 2704395"/>
                <a:gd name="connsiteY12" fmla="*/ 2542035 h 6860035"/>
                <a:gd name="connsiteX13" fmla="*/ 169334 w 2704395"/>
                <a:gd name="connsiteY13" fmla="*/ 2288035 h 6860035"/>
                <a:gd name="connsiteX14" fmla="*/ 118534 w 2704395"/>
                <a:gd name="connsiteY14" fmla="*/ 2169501 h 6860035"/>
                <a:gd name="connsiteX15" fmla="*/ 169334 w 2704395"/>
                <a:gd name="connsiteY15" fmla="*/ 2000168 h 6860035"/>
                <a:gd name="connsiteX16" fmla="*/ 0 w 2704395"/>
                <a:gd name="connsiteY16" fmla="*/ 1796968 h 6860035"/>
                <a:gd name="connsiteX17" fmla="*/ 270934 w 2704395"/>
                <a:gd name="connsiteY17" fmla="*/ 1492168 h 6860035"/>
                <a:gd name="connsiteX18" fmla="*/ 1219200 w 2704395"/>
                <a:gd name="connsiteY18"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244325 w 2704395"/>
                <a:gd name="connsiteY9" fmla="*/ 4396477 h 6860035"/>
                <a:gd name="connsiteX10" fmla="*/ 708249 w 2704395"/>
                <a:gd name="connsiteY10" fmla="*/ 3097298 h 6860035"/>
                <a:gd name="connsiteX11" fmla="*/ 768723 w 2704395"/>
                <a:gd name="connsiteY11" fmla="*/ 2867753 h 6860035"/>
                <a:gd name="connsiteX12" fmla="*/ 254000 w 2704395"/>
                <a:gd name="connsiteY12" fmla="*/ 2542035 h 6860035"/>
                <a:gd name="connsiteX13" fmla="*/ 169334 w 2704395"/>
                <a:gd name="connsiteY13" fmla="*/ 2288035 h 6860035"/>
                <a:gd name="connsiteX14" fmla="*/ 118534 w 2704395"/>
                <a:gd name="connsiteY14" fmla="*/ 2169501 h 6860035"/>
                <a:gd name="connsiteX15" fmla="*/ 169334 w 2704395"/>
                <a:gd name="connsiteY15" fmla="*/ 2000168 h 6860035"/>
                <a:gd name="connsiteX16" fmla="*/ 0 w 2704395"/>
                <a:gd name="connsiteY16" fmla="*/ 1796968 h 6860035"/>
                <a:gd name="connsiteX17" fmla="*/ 270934 w 2704395"/>
                <a:gd name="connsiteY17" fmla="*/ 1492168 h 6860035"/>
                <a:gd name="connsiteX18" fmla="*/ 1219200 w 2704395"/>
                <a:gd name="connsiteY18"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244325 w 2704395"/>
                <a:gd name="connsiteY9" fmla="*/ 4396477 h 6860035"/>
                <a:gd name="connsiteX10" fmla="*/ 708249 w 2704395"/>
                <a:gd name="connsiteY10" fmla="*/ 3097298 h 6860035"/>
                <a:gd name="connsiteX11" fmla="*/ 768723 w 2704395"/>
                <a:gd name="connsiteY11" fmla="*/ 2867753 h 6860035"/>
                <a:gd name="connsiteX12" fmla="*/ 254000 w 2704395"/>
                <a:gd name="connsiteY12" fmla="*/ 2542035 h 6860035"/>
                <a:gd name="connsiteX13" fmla="*/ 169334 w 2704395"/>
                <a:gd name="connsiteY13" fmla="*/ 2288035 h 6860035"/>
                <a:gd name="connsiteX14" fmla="*/ 118534 w 2704395"/>
                <a:gd name="connsiteY14" fmla="*/ 2169501 h 6860035"/>
                <a:gd name="connsiteX15" fmla="*/ 169334 w 2704395"/>
                <a:gd name="connsiteY15" fmla="*/ 2000168 h 6860035"/>
                <a:gd name="connsiteX16" fmla="*/ 0 w 2704395"/>
                <a:gd name="connsiteY16" fmla="*/ 1796968 h 6860035"/>
                <a:gd name="connsiteX17" fmla="*/ 270934 w 2704395"/>
                <a:gd name="connsiteY17" fmla="*/ 1492168 h 6860035"/>
                <a:gd name="connsiteX18" fmla="*/ 1219200 w 2704395"/>
                <a:gd name="connsiteY18"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244325 w 2704395"/>
                <a:gd name="connsiteY9" fmla="*/ 4396477 h 6860035"/>
                <a:gd name="connsiteX10" fmla="*/ 708249 w 2704395"/>
                <a:gd name="connsiteY10" fmla="*/ 3097298 h 6860035"/>
                <a:gd name="connsiteX11" fmla="*/ 768723 w 2704395"/>
                <a:gd name="connsiteY11" fmla="*/ 2867753 h 6860035"/>
                <a:gd name="connsiteX12" fmla="*/ 254000 w 2704395"/>
                <a:gd name="connsiteY12" fmla="*/ 2542035 h 6860035"/>
                <a:gd name="connsiteX13" fmla="*/ 263395 w 2704395"/>
                <a:gd name="connsiteY13" fmla="*/ 2434378 h 6860035"/>
                <a:gd name="connsiteX14" fmla="*/ 169334 w 2704395"/>
                <a:gd name="connsiteY14" fmla="*/ 2288035 h 6860035"/>
                <a:gd name="connsiteX15" fmla="*/ 118534 w 2704395"/>
                <a:gd name="connsiteY15" fmla="*/ 2169501 h 6860035"/>
                <a:gd name="connsiteX16" fmla="*/ 169334 w 2704395"/>
                <a:gd name="connsiteY16" fmla="*/ 2000168 h 6860035"/>
                <a:gd name="connsiteX17" fmla="*/ 0 w 2704395"/>
                <a:gd name="connsiteY17" fmla="*/ 1796968 h 6860035"/>
                <a:gd name="connsiteX18" fmla="*/ 270934 w 2704395"/>
                <a:gd name="connsiteY18" fmla="*/ 1492168 h 6860035"/>
                <a:gd name="connsiteX19" fmla="*/ 1219200 w 2704395"/>
                <a:gd name="connsiteY19"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244325 w 2704395"/>
                <a:gd name="connsiteY9" fmla="*/ 4396477 h 6860035"/>
                <a:gd name="connsiteX10" fmla="*/ 708249 w 2704395"/>
                <a:gd name="connsiteY10" fmla="*/ 3097298 h 6860035"/>
                <a:gd name="connsiteX11" fmla="*/ 768723 w 2704395"/>
                <a:gd name="connsiteY11" fmla="*/ 2867753 h 6860035"/>
                <a:gd name="connsiteX12" fmla="*/ 254000 w 2704395"/>
                <a:gd name="connsiteY12" fmla="*/ 2542035 h 6860035"/>
                <a:gd name="connsiteX13" fmla="*/ 263395 w 2704395"/>
                <a:gd name="connsiteY13" fmla="*/ 2434378 h 6860035"/>
                <a:gd name="connsiteX14" fmla="*/ 169334 w 2704395"/>
                <a:gd name="connsiteY14" fmla="*/ 2288035 h 6860035"/>
                <a:gd name="connsiteX15" fmla="*/ 118534 w 2704395"/>
                <a:gd name="connsiteY15" fmla="*/ 2169501 h 6860035"/>
                <a:gd name="connsiteX16" fmla="*/ 169334 w 2704395"/>
                <a:gd name="connsiteY16" fmla="*/ 2000168 h 6860035"/>
                <a:gd name="connsiteX17" fmla="*/ 0 w 2704395"/>
                <a:gd name="connsiteY17" fmla="*/ 1796968 h 6860035"/>
                <a:gd name="connsiteX18" fmla="*/ 270934 w 2704395"/>
                <a:gd name="connsiteY18" fmla="*/ 1492168 h 6860035"/>
                <a:gd name="connsiteX19" fmla="*/ 1219200 w 2704395"/>
                <a:gd name="connsiteY19"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244325 w 2704395"/>
                <a:gd name="connsiteY9" fmla="*/ 4396477 h 6860035"/>
                <a:gd name="connsiteX10" fmla="*/ 708249 w 2704395"/>
                <a:gd name="connsiteY10" fmla="*/ 3097298 h 6860035"/>
                <a:gd name="connsiteX11" fmla="*/ 768723 w 2704395"/>
                <a:gd name="connsiteY11" fmla="*/ 2867753 h 6860035"/>
                <a:gd name="connsiteX12" fmla="*/ 254000 w 2704395"/>
                <a:gd name="connsiteY12" fmla="*/ 2542035 h 6860035"/>
                <a:gd name="connsiteX13" fmla="*/ 263395 w 2704395"/>
                <a:gd name="connsiteY13" fmla="*/ 2434378 h 6860035"/>
                <a:gd name="connsiteX14" fmla="*/ 169334 w 2704395"/>
                <a:gd name="connsiteY14" fmla="*/ 2288035 h 6860035"/>
                <a:gd name="connsiteX15" fmla="*/ 118534 w 2704395"/>
                <a:gd name="connsiteY15" fmla="*/ 2169501 h 6860035"/>
                <a:gd name="connsiteX16" fmla="*/ 169334 w 2704395"/>
                <a:gd name="connsiteY16" fmla="*/ 2000168 h 6860035"/>
                <a:gd name="connsiteX17" fmla="*/ 0 w 2704395"/>
                <a:gd name="connsiteY17" fmla="*/ 1796968 h 6860035"/>
                <a:gd name="connsiteX18" fmla="*/ 270934 w 2704395"/>
                <a:gd name="connsiteY18" fmla="*/ 1492168 h 6860035"/>
                <a:gd name="connsiteX19" fmla="*/ 1219200 w 2704395"/>
                <a:gd name="connsiteY19"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244325 w 2704395"/>
                <a:gd name="connsiteY9" fmla="*/ 4396477 h 6860035"/>
                <a:gd name="connsiteX10" fmla="*/ 708249 w 2704395"/>
                <a:gd name="connsiteY10" fmla="*/ 3097298 h 6860035"/>
                <a:gd name="connsiteX11" fmla="*/ 768723 w 2704395"/>
                <a:gd name="connsiteY11" fmla="*/ 2867753 h 6860035"/>
                <a:gd name="connsiteX12" fmla="*/ 254000 w 2704395"/>
                <a:gd name="connsiteY12" fmla="*/ 2542035 h 6860035"/>
                <a:gd name="connsiteX13" fmla="*/ 263395 w 2704395"/>
                <a:gd name="connsiteY13" fmla="*/ 2434378 h 6860035"/>
                <a:gd name="connsiteX14" fmla="*/ 179346 w 2704395"/>
                <a:gd name="connsiteY14" fmla="*/ 2237977 h 6860035"/>
                <a:gd name="connsiteX15" fmla="*/ 118534 w 2704395"/>
                <a:gd name="connsiteY15" fmla="*/ 2169501 h 6860035"/>
                <a:gd name="connsiteX16" fmla="*/ 169334 w 2704395"/>
                <a:gd name="connsiteY16" fmla="*/ 2000168 h 6860035"/>
                <a:gd name="connsiteX17" fmla="*/ 0 w 2704395"/>
                <a:gd name="connsiteY17" fmla="*/ 1796968 h 6860035"/>
                <a:gd name="connsiteX18" fmla="*/ 270934 w 2704395"/>
                <a:gd name="connsiteY18" fmla="*/ 1492168 h 6860035"/>
                <a:gd name="connsiteX19" fmla="*/ 1219200 w 2704395"/>
                <a:gd name="connsiteY19"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244325 w 2704395"/>
                <a:gd name="connsiteY9" fmla="*/ 4396477 h 6860035"/>
                <a:gd name="connsiteX10" fmla="*/ 708249 w 2704395"/>
                <a:gd name="connsiteY10" fmla="*/ 3097298 h 6860035"/>
                <a:gd name="connsiteX11" fmla="*/ 768723 w 2704395"/>
                <a:gd name="connsiteY11" fmla="*/ 2867753 h 6860035"/>
                <a:gd name="connsiteX12" fmla="*/ 254000 w 2704395"/>
                <a:gd name="connsiteY12" fmla="*/ 2542035 h 6860035"/>
                <a:gd name="connsiteX13" fmla="*/ 263395 w 2704395"/>
                <a:gd name="connsiteY13" fmla="*/ 2434378 h 6860035"/>
                <a:gd name="connsiteX14" fmla="*/ 179346 w 2704395"/>
                <a:gd name="connsiteY14" fmla="*/ 2237977 h 6860035"/>
                <a:gd name="connsiteX15" fmla="*/ 118534 w 2704395"/>
                <a:gd name="connsiteY15" fmla="*/ 2169501 h 6860035"/>
                <a:gd name="connsiteX16" fmla="*/ 169334 w 2704395"/>
                <a:gd name="connsiteY16" fmla="*/ 2000168 h 6860035"/>
                <a:gd name="connsiteX17" fmla="*/ 0 w 2704395"/>
                <a:gd name="connsiteY17" fmla="*/ 1796968 h 6860035"/>
                <a:gd name="connsiteX18" fmla="*/ 270934 w 2704395"/>
                <a:gd name="connsiteY18" fmla="*/ 1492168 h 6860035"/>
                <a:gd name="connsiteX19" fmla="*/ 1219200 w 2704395"/>
                <a:gd name="connsiteY19"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244325 w 2704395"/>
                <a:gd name="connsiteY9" fmla="*/ 4396477 h 6860035"/>
                <a:gd name="connsiteX10" fmla="*/ 708249 w 2704395"/>
                <a:gd name="connsiteY10" fmla="*/ 3097298 h 6860035"/>
                <a:gd name="connsiteX11" fmla="*/ 768723 w 2704395"/>
                <a:gd name="connsiteY11" fmla="*/ 2867753 h 6860035"/>
                <a:gd name="connsiteX12" fmla="*/ 254000 w 2704395"/>
                <a:gd name="connsiteY12" fmla="*/ 2542035 h 6860035"/>
                <a:gd name="connsiteX13" fmla="*/ 263395 w 2704395"/>
                <a:gd name="connsiteY13" fmla="*/ 2434378 h 6860035"/>
                <a:gd name="connsiteX14" fmla="*/ 179346 w 2704395"/>
                <a:gd name="connsiteY14" fmla="*/ 2237977 h 6860035"/>
                <a:gd name="connsiteX15" fmla="*/ 78487 w 2704395"/>
                <a:gd name="connsiteY15" fmla="*/ 2156152 h 6860035"/>
                <a:gd name="connsiteX16" fmla="*/ 169334 w 2704395"/>
                <a:gd name="connsiteY16" fmla="*/ 2000168 h 6860035"/>
                <a:gd name="connsiteX17" fmla="*/ 0 w 2704395"/>
                <a:gd name="connsiteY17" fmla="*/ 1796968 h 6860035"/>
                <a:gd name="connsiteX18" fmla="*/ 270934 w 2704395"/>
                <a:gd name="connsiteY18" fmla="*/ 1492168 h 6860035"/>
                <a:gd name="connsiteX19" fmla="*/ 1219200 w 2704395"/>
                <a:gd name="connsiteY19"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244325 w 2704395"/>
                <a:gd name="connsiteY9" fmla="*/ 4396477 h 6860035"/>
                <a:gd name="connsiteX10" fmla="*/ 708249 w 2704395"/>
                <a:gd name="connsiteY10" fmla="*/ 3097298 h 6860035"/>
                <a:gd name="connsiteX11" fmla="*/ 768723 w 2704395"/>
                <a:gd name="connsiteY11" fmla="*/ 2867753 h 6860035"/>
                <a:gd name="connsiteX12" fmla="*/ 254000 w 2704395"/>
                <a:gd name="connsiteY12" fmla="*/ 2542035 h 6860035"/>
                <a:gd name="connsiteX13" fmla="*/ 263395 w 2704395"/>
                <a:gd name="connsiteY13" fmla="*/ 2434378 h 6860035"/>
                <a:gd name="connsiteX14" fmla="*/ 179346 w 2704395"/>
                <a:gd name="connsiteY14" fmla="*/ 2237977 h 6860035"/>
                <a:gd name="connsiteX15" fmla="*/ 78487 w 2704395"/>
                <a:gd name="connsiteY15" fmla="*/ 2156152 h 6860035"/>
                <a:gd name="connsiteX16" fmla="*/ 112601 w 2704395"/>
                <a:gd name="connsiteY16" fmla="*/ 1966796 h 6860035"/>
                <a:gd name="connsiteX17" fmla="*/ 0 w 2704395"/>
                <a:gd name="connsiteY17" fmla="*/ 1796968 h 6860035"/>
                <a:gd name="connsiteX18" fmla="*/ 270934 w 2704395"/>
                <a:gd name="connsiteY18" fmla="*/ 1492168 h 6860035"/>
                <a:gd name="connsiteX19" fmla="*/ 1219200 w 2704395"/>
                <a:gd name="connsiteY19"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244325 w 2704395"/>
                <a:gd name="connsiteY9" fmla="*/ 4396477 h 6860035"/>
                <a:gd name="connsiteX10" fmla="*/ 708249 w 2704395"/>
                <a:gd name="connsiteY10" fmla="*/ 3097298 h 6860035"/>
                <a:gd name="connsiteX11" fmla="*/ 768723 w 2704395"/>
                <a:gd name="connsiteY11" fmla="*/ 2867753 h 6860035"/>
                <a:gd name="connsiteX12" fmla="*/ 254000 w 2704395"/>
                <a:gd name="connsiteY12" fmla="*/ 2542035 h 6860035"/>
                <a:gd name="connsiteX13" fmla="*/ 263395 w 2704395"/>
                <a:gd name="connsiteY13" fmla="*/ 2434378 h 6860035"/>
                <a:gd name="connsiteX14" fmla="*/ 179346 w 2704395"/>
                <a:gd name="connsiteY14" fmla="*/ 2237977 h 6860035"/>
                <a:gd name="connsiteX15" fmla="*/ 78487 w 2704395"/>
                <a:gd name="connsiteY15" fmla="*/ 2156152 h 6860035"/>
                <a:gd name="connsiteX16" fmla="*/ 112601 w 2704395"/>
                <a:gd name="connsiteY16" fmla="*/ 1966796 h 6860035"/>
                <a:gd name="connsiteX17" fmla="*/ 0 w 2704395"/>
                <a:gd name="connsiteY17" fmla="*/ 1796968 h 6860035"/>
                <a:gd name="connsiteX18" fmla="*/ 270934 w 2704395"/>
                <a:gd name="connsiteY18" fmla="*/ 1492168 h 6860035"/>
                <a:gd name="connsiteX19" fmla="*/ 1219200 w 2704395"/>
                <a:gd name="connsiteY19"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244325 w 2704395"/>
                <a:gd name="connsiteY9" fmla="*/ 4396477 h 6860035"/>
                <a:gd name="connsiteX10" fmla="*/ 708249 w 2704395"/>
                <a:gd name="connsiteY10" fmla="*/ 3097298 h 6860035"/>
                <a:gd name="connsiteX11" fmla="*/ 768723 w 2704395"/>
                <a:gd name="connsiteY11" fmla="*/ 2867753 h 6860035"/>
                <a:gd name="connsiteX12" fmla="*/ 254000 w 2704395"/>
                <a:gd name="connsiteY12" fmla="*/ 2542035 h 6860035"/>
                <a:gd name="connsiteX13" fmla="*/ 263395 w 2704395"/>
                <a:gd name="connsiteY13" fmla="*/ 2434378 h 6860035"/>
                <a:gd name="connsiteX14" fmla="*/ 179346 w 2704395"/>
                <a:gd name="connsiteY14" fmla="*/ 2237977 h 6860035"/>
                <a:gd name="connsiteX15" fmla="*/ 78487 w 2704395"/>
                <a:gd name="connsiteY15" fmla="*/ 2156152 h 6860035"/>
                <a:gd name="connsiteX16" fmla="*/ 112601 w 2704395"/>
                <a:gd name="connsiteY16" fmla="*/ 1966796 h 6860035"/>
                <a:gd name="connsiteX17" fmla="*/ 0 w 2704395"/>
                <a:gd name="connsiteY17" fmla="*/ 1796968 h 6860035"/>
                <a:gd name="connsiteX18" fmla="*/ 270934 w 2704395"/>
                <a:gd name="connsiteY18" fmla="*/ 1492168 h 6860035"/>
                <a:gd name="connsiteX19" fmla="*/ 1219200 w 2704395"/>
                <a:gd name="connsiteY19"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244325 w 2704395"/>
                <a:gd name="connsiteY9" fmla="*/ 4396477 h 6860035"/>
                <a:gd name="connsiteX10" fmla="*/ 708249 w 2704395"/>
                <a:gd name="connsiteY10" fmla="*/ 3097298 h 6860035"/>
                <a:gd name="connsiteX11" fmla="*/ 768723 w 2704395"/>
                <a:gd name="connsiteY11" fmla="*/ 2867753 h 6860035"/>
                <a:gd name="connsiteX12" fmla="*/ 254000 w 2704395"/>
                <a:gd name="connsiteY12" fmla="*/ 2542035 h 6860035"/>
                <a:gd name="connsiteX13" fmla="*/ 263395 w 2704395"/>
                <a:gd name="connsiteY13" fmla="*/ 2434378 h 6860035"/>
                <a:gd name="connsiteX14" fmla="*/ 179346 w 2704395"/>
                <a:gd name="connsiteY14" fmla="*/ 2237977 h 6860035"/>
                <a:gd name="connsiteX15" fmla="*/ 78487 w 2704395"/>
                <a:gd name="connsiteY15" fmla="*/ 2156152 h 6860035"/>
                <a:gd name="connsiteX16" fmla="*/ 112601 w 2704395"/>
                <a:gd name="connsiteY16" fmla="*/ 1966796 h 6860035"/>
                <a:gd name="connsiteX17" fmla="*/ 0 w 2704395"/>
                <a:gd name="connsiteY17" fmla="*/ 1796968 h 6860035"/>
                <a:gd name="connsiteX18" fmla="*/ 270934 w 2704395"/>
                <a:gd name="connsiteY18" fmla="*/ 1492168 h 6860035"/>
                <a:gd name="connsiteX19" fmla="*/ 1219200 w 2704395"/>
                <a:gd name="connsiteY19"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244325 w 2704395"/>
                <a:gd name="connsiteY9" fmla="*/ 4396477 h 6860035"/>
                <a:gd name="connsiteX10" fmla="*/ 708249 w 2704395"/>
                <a:gd name="connsiteY10" fmla="*/ 3097298 h 6860035"/>
                <a:gd name="connsiteX11" fmla="*/ 768723 w 2704395"/>
                <a:gd name="connsiteY11" fmla="*/ 2867753 h 6860035"/>
                <a:gd name="connsiteX12" fmla="*/ 254000 w 2704395"/>
                <a:gd name="connsiteY12" fmla="*/ 2542035 h 6860035"/>
                <a:gd name="connsiteX13" fmla="*/ 263395 w 2704395"/>
                <a:gd name="connsiteY13" fmla="*/ 2434378 h 6860035"/>
                <a:gd name="connsiteX14" fmla="*/ 179346 w 2704395"/>
                <a:gd name="connsiteY14" fmla="*/ 2237977 h 6860035"/>
                <a:gd name="connsiteX15" fmla="*/ 78487 w 2704395"/>
                <a:gd name="connsiteY15" fmla="*/ 2156152 h 6860035"/>
                <a:gd name="connsiteX16" fmla="*/ 112601 w 2704395"/>
                <a:gd name="connsiteY16" fmla="*/ 1966796 h 6860035"/>
                <a:gd name="connsiteX17" fmla="*/ 0 w 2704395"/>
                <a:gd name="connsiteY17" fmla="*/ 1796968 h 6860035"/>
                <a:gd name="connsiteX18" fmla="*/ 270934 w 2704395"/>
                <a:gd name="connsiteY18" fmla="*/ 1492168 h 6860035"/>
                <a:gd name="connsiteX19" fmla="*/ 1219200 w 2704395"/>
                <a:gd name="connsiteY19"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244325 w 2704395"/>
                <a:gd name="connsiteY9" fmla="*/ 4396477 h 6860035"/>
                <a:gd name="connsiteX10" fmla="*/ 708249 w 2704395"/>
                <a:gd name="connsiteY10" fmla="*/ 3097298 h 6860035"/>
                <a:gd name="connsiteX11" fmla="*/ 768723 w 2704395"/>
                <a:gd name="connsiteY11" fmla="*/ 2867753 h 6860035"/>
                <a:gd name="connsiteX12" fmla="*/ 254000 w 2704395"/>
                <a:gd name="connsiteY12" fmla="*/ 2542035 h 6860035"/>
                <a:gd name="connsiteX13" fmla="*/ 263395 w 2704395"/>
                <a:gd name="connsiteY13" fmla="*/ 2434378 h 6860035"/>
                <a:gd name="connsiteX14" fmla="*/ 179346 w 2704395"/>
                <a:gd name="connsiteY14" fmla="*/ 2237977 h 6860035"/>
                <a:gd name="connsiteX15" fmla="*/ 78487 w 2704395"/>
                <a:gd name="connsiteY15" fmla="*/ 2156152 h 6860035"/>
                <a:gd name="connsiteX16" fmla="*/ 112601 w 2704395"/>
                <a:gd name="connsiteY16" fmla="*/ 1966796 h 6860035"/>
                <a:gd name="connsiteX17" fmla="*/ 0 w 2704395"/>
                <a:gd name="connsiteY17" fmla="*/ 1796968 h 6860035"/>
                <a:gd name="connsiteX18" fmla="*/ 270934 w 2704395"/>
                <a:gd name="connsiteY18" fmla="*/ 1492168 h 6860035"/>
                <a:gd name="connsiteX19" fmla="*/ 1219200 w 2704395"/>
                <a:gd name="connsiteY19" fmla="*/ 2035 h 6860035"/>
                <a:gd name="connsiteX0" fmla="*/ 1219200 w 2704395"/>
                <a:gd name="connsiteY0" fmla="*/ 2035 h 6860035"/>
                <a:gd name="connsiteX1" fmla="*/ 2569514 w 2704395"/>
                <a:gd name="connsiteY1" fmla="*/ 1914534 h 6860035"/>
                <a:gd name="connsiteX2" fmla="*/ 2149083 w 2704395"/>
                <a:gd name="connsiteY2" fmla="*/ 2822161 h 6860035"/>
                <a:gd name="connsiteX3" fmla="*/ 2081349 w 2704395"/>
                <a:gd name="connsiteY3" fmla="*/ 5121223 h 6860035"/>
                <a:gd name="connsiteX4" fmla="*/ 2015067 w 2704395"/>
                <a:gd name="connsiteY4" fmla="*/ 6589101 h 6860035"/>
                <a:gd name="connsiteX5" fmla="*/ 1981200 w 2704395"/>
                <a:gd name="connsiteY5" fmla="*/ 6860035 h 6860035"/>
                <a:gd name="connsiteX6" fmla="*/ 592667 w 2704395"/>
                <a:gd name="connsiteY6" fmla="*/ 6809235 h 6860035"/>
                <a:gd name="connsiteX7" fmla="*/ 541867 w 2704395"/>
                <a:gd name="connsiteY7" fmla="*/ 6419768 h 6860035"/>
                <a:gd name="connsiteX8" fmla="*/ 203200 w 2704395"/>
                <a:gd name="connsiteY8" fmla="*/ 4574035 h 6860035"/>
                <a:gd name="connsiteX9" fmla="*/ 244325 w 2704395"/>
                <a:gd name="connsiteY9" fmla="*/ 4396477 h 6860035"/>
                <a:gd name="connsiteX10" fmla="*/ 708249 w 2704395"/>
                <a:gd name="connsiteY10" fmla="*/ 3097298 h 6860035"/>
                <a:gd name="connsiteX11" fmla="*/ 768723 w 2704395"/>
                <a:gd name="connsiteY11" fmla="*/ 2867753 h 6860035"/>
                <a:gd name="connsiteX12" fmla="*/ 254000 w 2704395"/>
                <a:gd name="connsiteY12" fmla="*/ 2542035 h 6860035"/>
                <a:gd name="connsiteX13" fmla="*/ 263395 w 2704395"/>
                <a:gd name="connsiteY13" fmla="*/ 2434378 h 6860035"/>
                <a:gd name="connsiteX14" fmla="*/ 179346 w 2704395"/>
                <a:gd name="connsiteY14" fmla="*/ 2237977 h 6860035"/>
                <a:gd name="connsiteX15" fmla="*/ 78487 w 2704395"/>
                <a:gd name="connsiteY15" fmla="*/ 2156152 h 6860035"/>
                <a:gd name="connsiteX16" fmla="*/ 112601 w 2704395"/>
                <a:gd name="connsiteY16" fmla="*/ 1966796 h 6860035"/>
                <a:gd name="connsiteX17" fmla="*/ 0 w 2704395"/>
                <a:gd name="connsiteY17" fmla="*/ 1796968 h 6860035"/>
                <a:gd name="connsiteX18" fmla="*/ 270934 w 2704395"/>
                <a:gd name="connsiteY18" fmla="*/ 1492168 h 6860035"/>
                <a:gd name="connsiteX19" fmla="*/ 1219200 w 2704395"/>
                <a:gd name="connsiteY19" fmla="*/ 2035 h 6860035"/>
                <a:gd name="connsiteX0" fmla="*/ 1219200 w 2704395"/>
                <a:gd name="connsiteY0" fmla="*/ 1958 h 6859958"/>
                <a:gd name="connsiteX1" fmla="*/ 2569514 w 2704395"/>
                <a:gd name="connsiteY1" fmla="*/ 1914457 h 6859958"/>
                <a:gd name="connsiteX2" fmla="*/ 2149083 w 2704395"/>
                <a:gd name="connsiteY2" fmla="*/ 2822084 h 6859958"/>
                <a:gd name="connsiteX3" fmla="*/ 2081349 w 2704395"/>
                <a:gd name="connsiteY3" fmla="*/ 5121146 h 6859958"/>
                <a:gd name="connsiteX4" fmla="*/ 2015067 w 2704395"/>
                <a:gd name="connsiteY4" fmla="*/ 6589024 h 6859958"/>
                <a:gd name="connsiteX5" fmla="*/ 1981200 w 2704395"/>
                <a:gd name="connsiteY5" fmla="*/ 6859958 h 6859958"/>
                <a:gd name="connsiteX6" fmla="*/ 592667 w 2704395"/>
                <a:gd name="connsiteY6" fmla="*/ 6809158 h 6859958"/>
                <a:gd name="connsiteX7" fmla="*/ 541867 w 2704395"/>
                <a:gd name="connsiteY7" fmla="*/ 6419691 h 6859958"/>
                <a:gd name="connsiteX8" fmla="*/ 203200 w 2704395"/>
                <a:gd name="connsiteY8" fmla="*/ 4573958 h 6859958"/>
                <a:gd name="connsiteX9" fmla="*/ 244325 w 2704395"/>
                <a:gd name="connsiteY9" fmla="*/ 4396400 h 6859958"/>
                <a:gd name="connsiteX10" fmla="*/ 708249 w 2704395"/>
                <a:gd name="connsiteY10" fmla="*/ 3097221 h 6859958"/>
                <a:gd name="connsiteX11" fmla="*/ 768723 w 2704395"/>
                <a:gd name="connsiteY11" fmla="*/ 2867676 h 6859958"/>
                <a:gd name="connsiteX12" fmla="*/ 254000 w 2704395"/>
                <a:gd name="connsiteY12" fmla="*/ 2541958 h 6859958"/>
                <a:gd name="connsiteX13" fmla="*/ 263395 w 2704395"/>
                <a:gd name="connsiteY13" fmla="*/ 2434301 h 6859958"/>
                <a:gd name="connsiteX14" fmla="*/ 179346 w 2704395"/>
                <a:gd name="connsiteY14" fmla="*/ 2237900 h 6859958"/>
                <a:gd name="connsiteX15" fmla="*/ 78487 w 2704395"/>
                <a:gd name="connsiteY15" fmla="*/ 2156075 h 6859958"/>
                <a:gd name="connsiteX16" fmla="*/ 112601 w 2704395"/>
                <a:gd name="connsiteY16" fmla="*/ 1966719 h 6859958"/>
                <a:gd name="connsiteX17" fmla="*/ 0 w 2704395"/>
                <a:gd name="connsiteY17" fmla="*/ 1796891 h 6859958"/>
                <a:gd name="connsiteX18" fmla="*/ 270934 w 2704395"/>
                <a:gd name="connsiteY18" fmla="*/ 1492091 h 6859958"/>
                <a:gd name="connsiteX19" fmla="*/ 1219200 w 2704395"/>
                <a:gd name="connsiteY19" fmla="*/ 1958 h 6859958"/>
                <a:gd name="connsiteX0" fmla="*/ 1219200 w 2704395"/>
                <a:gd name="connsiteY0" fmla="*/ 1958 h 6859958"/>
                <a:gd name="connsiteX1" fmla="*/ 2569514 w 2704395"/>
                <a:gd name="connsiteY1" fmla="*/ 1914457 h 6859958"/>
                <a:gd name="connsiteX2" fmla="*/ 2149083 w 2704395"/>
                <a:gd name="connsiteY2" fmla="*/ 2822084 h 6859958"/>
                <a:gd name="connsiteX3" fmla="*/ 2081349 w 2704395"/>
                <a:gd name="connsiteY3" fmla="*/ 5121146 h 6859958"/>
                <a:gd name="connsiteX4" fmla="*/ 2015067 w 2704395"/>
                <a:gd name="connsiteY4" fmla="*/ 6589024 h 6859958"/>
                <a:gd name="connsiteX5" fmla="*/ 1981200 w 2704395"/>
                <a:gd name="connsiteY5" fmla="*/ 6859958 h 6859958"/>
                <a:gd name="connsiteX6" fmla="*/ 592667 w 2704395"/>
                <a:gd name="connsiteY6" fmla="*/ 6809158 h 6859958"/>
                <a:gd name="connsiteX7" fmla="*/ 541867 w 2704395"/>
                <a:gd name="connsiteY7" fmla="*/ 6419691 h 6859958"/>
                <a:gd name="connsiteX8" fmla="*/ 203200 w 2704395"/>
                <a:gd name="connsiteY8" fmla="*/ 4573958 h 6859958"/>
                <a:gd name="connsiteX9" fmla="*/ 244325 w 2704395"/>
                <a:gd name="connsiteY9" fmla="*/ 4396400 h 6859958"/>
                <a:gd name="connsiteX10" fmla="*/ 708249 w 2704395"/>
                <a:gd name="connsiteY10" fmla="*/ 3097221 h 6859958"/>
                <a:gd name="connsiteX11" fmla="*/ 768723 w 2704395"/>
                <a:gd name="connsiteY11" fmla="*/ 2867676 h 6859958"/>
                <a:gd name="connsiteX12" fmla="*/ 254000 w 2704395"/>
                <a:gd name="connsiteY12" fmla="*/ 2541958 h 6859958"/>
                <a:gd name="connsiteX13" fmla="*/ 263395 w 2704395"/>
                <a:gd name="connsiteY13" fmla="*/ 2434301 h 6859958"/>
                <a:gd name="connsiteX14" fmla="*/ 179346 w 2704395"/>
                <a:gd name="connsiteY14" fmla="*/ 2237900 h 6859958"/>
                <a:gd name="connsiteX15" fmla="*/ 78487 w 2704395"/>
                <a:gd name="connsiteY15" fmla="*/ 2156075 h 6859958"/>
                <a:gd name="connsiteX16" fmla="*/ 112601 w 2704395"/>
                <a:gd name="connsiteY16" fmla="*/ 1966719 h 6859958"/>
                <a:gd name="connsiteX17" fmla="*/ 0 w 2704395"/>
                <a:gd name="connsiteY17" fmla="*/ 1796891 h 6859958"/>
                <a:gd name="connsiteX18" fmla="*/ 270934 w 2704395"/>
                <a:gd name="connsiteY18" fmla="*/ 1492091 h 6859958"/>
                <a:gd name="connsiteX19" fmla="*/ 1219200 w 2704395"/>
                <a:gd name="connsiteY19" fmla="*/ 1958 h 6859958"/>
                <a:gd name="connsiteX0" fmla="*/ 1219200 w 2704395"/>
                <a:gd name="connsiteY0" fmla="*/ 1958 h 6859958"/>
                <a:gd name="connsiteX1" fmla="*/ 2569514 w 2704395"/>
                <a:gd name="connsiteY1" fmla="*/ 1914457 h 6859958"/>
                <a:gd name="connsiteX2" fmla="*/ 2149083 w 2704395"/>
                <a:gd name="connsiteY2" fmla="*/ 2822084 h 6859958"/>
                <a:gd name="connsiteX3" fmla="*/ 2081349 w 2704395"/>
                <a:gd name="connsiteY3" fmla="*/ 5121146 h 6859958"/>
                <a:gd name="connsiteX4" fmla="*/ 2015067 w 2704395"/>
                <a:gd name="connsiteY4" fmla="*/ 6589024 h 6859958"/>
                <a:gd name="connsiteX5" fmla="*/ 1981200 w 2704395"/>
                <a:gd name="connsiteY5" fmla="*/ 6859958 h 6859958"/>
                <a:gd name="connsiteX6" fmla="*/ 592667 w 2704395"/>
                <a:gd name="connsiteY6" fmla="*/ 6809158 h 6859958"/>
                <a:gd name="connsiteX7" fmla="*/ 541867 w 2704395"/>
                <a:gd name="connsiteY7" fmla="*/ 6419691 h 6859958"/>
                <a:gd name="connsiteX8" fmla="*/ 203200 w 2704395"/>
                <a:gd name="connsiteY8" fmla="*/ 4573958 h 6859958"/>
                <a:gd name="connsiteX9" fmla="*/ 244325 w 2704395"/>
                <a:gd name="connsiteY9" fmla="*/ 4396400 h 6859958"/>
                <a:gd name="connsiteX10" fmla="*/ 708249 w 2704395"/>
                <a:gd name="connsiteY10" fmla="*/ 3097221 h 6859958"/>
                <a:gd name="connsiteX11" fmla="*/ 768723 w 2704395"/>
                <a:gd name="connsiteY11" fmla="*/ 2867676 h 6859958"/>
                <a:gd name="connsiteX12" fmla="*/ 254000 w 2704395"/>
                <a:gd name="connsiteY12" fmla="*/ 2541958 h 6859958"/>
                <a:gd name="connsiteX13" fmla="*/ 263395 w 2704395"/>
                <a:gd name="connsiteY13" fmla="*/ 2434301 h 6859958"/>
                <a:gd name="connsiteX14" fmla="*/ 179346 w 2704395"/>
                <a:gd name="connsiteY14" fmla="*/ 2237900 h 6859958"/>
                <a:gd name="connsiteX15" fmla="*/ 78487 w 2704395"/>
                <a:gd name="connsiteY15" fmla="*/ 2156075 h 6859958"/>
                <a:gd name="connsiteX16" fmla="*/ 112601 w 2704395"/>
                <a:gd name="connsiteY16" fmla="*/ 1966719 h 6859958"/>
                <a:gd name="connsiteX17" fmla="*/ 0 w 2704395"/>
                <a:gd name="connsiteY17" fmla="*/ 1796891 h 6859958"/>
                <a:gd name="connsiteX18" fmla="*/ 270934 w 2704395"/>
                <a:gd name="connsiteY18" fmla="*/ 1492091 h 6859958"/>
                <a:gd name="connsiteX19" fmla="*/ 1219200 w 2704395"/>
                <a:gd name="connsiteY19" fmla="*/ 1958 h 6859958"/>
                <a:gd name="connsiteX0" fmla="*/ 1219200 w 2704395"/>
                <a:gd name="connsiteY0" fmla="*/ 1958 h 6859958"/>
                <a:gd name="connsiteX1" fmla="*/ 2569514 w 2704395"/>
                <a:gd name="connsiteY1" fmla="*/ 1914457 h 6859958"/>
                <a:gd name="connsiteX2" fmla="*/ 2149083 w 2704395"/>
                <a:gd name="connsiteY2" fmla="*/ 2822084 h 6859958"/>
                <a:gd name="connsiteX3" fmla="*/ 2081349 w 2704395"/>
                <a:gd name="connsiteY3" fmla="*/ 5121146 h 6859958"/>
                <a:gd name="connsiteX4" fmla="*/ 2015067 w 2704395"/>
                <a:gd name="connsiteY4" fmla="*/ 6589024 h 6859958"/>
                <a:gd name="connsiteX5" fmla="*/ 1981200 w 2704395"/>
                <a:gd name="connsiteY5" fmla="*/ 6859958 h 6859958"/>
                <a:gd name="connsiteX6" fmla="*/ 592667 w 2704395"/>
                <a:gd name="connsiteY6" fmla="*/ 6809158 h 6859958"/>
                <a:gd name="connsiteX7" fmla="*/ 541867 w 2704395"/>
                <a:gd name="connsiteY7" fmla="*/ 6419691 h 6859958"/>
                <a:gd name="connsiteX8" fmla="*/ 203200 w 2704395"/>
                <a:gd name="connsiteY8" fmla="*/ 4573958 h 6859958"/>
                <a:gd name="connsiteX9" fmla="*/ 244325 w 2704395"/>
                <a:gd name="connsiteY9" fmla="*/ 4396400 h 6859958"/>
                <a:gd name="connsiteX10" fmla="*/ 708249 w 2704395"/>
                <a:gd name="connsiteY10" fmla="*/ 3097221 h 6859958"/>
                <a:gd name="connsiteX11" fmla="*/ 768723 w 2704395"/>
                <a:gd name="connsiteY11" fmla="*/ 2867676 h 6859958"/>
                <a:gd name="connsiteX12" fmla="*/ 254000 w 2704395"/>
                <a:gd name="connsiteY12" fmla="*/ 2541958 h 6859958"/>
                <a:gd name="connsiteX13" fmla="*/ 263395 w 2704395"/>
                <a:gd name="connsiteY13" fmla="*/ 2434301 h 6859958"/>
                <a:gd name="connsiteX14" fmla="*/ 179346 w 2704395"/>
                <a:gd name="connsiteY14" fmla="*/ 2237900 h 6859958"/>
                <a:gd name="connsiteX15" fmla="*/ 78487 w 2704395"/>
                <a:gd name="connsiteY15" fmla="*/ 2156075 h 6859958"/>
                <a:gd name="connsiteX16" fmla="*/ 112601 w 2704395"/>
                <a:gd name="connsiteY16" fmla="*/ 1966719 h 6859958"/>
                <a:gd name="connsiteX17" fmla="*/ 0 w 2704395"/>
                <a:gd name="connsiteY17" fmla="*/ 1796891 h 6859958"/>
                <a:gd name="connsiteX18" fmla="*/ 270934 w 2704395"/>
                <a:gd name="connsiteY18" fmla="*/ 1492091 h 6859958"/>
                <a:gd name="connsiteX19" fmla="*/ 1219200 w 2704395"/>
                <a:gd name="connsiteY19" fmla="*/ 1958 h 6859958"/>
                <a:gd name="connsiteX0" fmla="*/ 1219200 w 2704395"/>
                <a:gd name="connsiteY0" fmla="*/ 1958 h 6859958"/>
                <a:gd name="connsiteX1" fmla="*/ 2569514 w 2704395"/>
                <a:gd name="connsiteY1" fmla="*/ 1914457 h 6859958"/>
                <a:gd name="connsiteX2" fmla="*/ 2149083 w 2704395"/>
                <a:gd name="connsiteY2" fmla="*/ 2822084 h 6859958"/>
                <a:gd name="connsiteX3" fmla="*/ 2081349 w 2704395"/>
                <a:gd name="connsiteY3" fmla="*/ 5121146 h 6859958"/>
                <a:gd name="connsiteX4" fmla="*/ 2015067 w 2704395"/>
                <a:gd name="connsiteY4" fmla="*/ 6589024 h 6859958"/>
                <a:gd name="connsiteX5" fmla="*/ 1981200 w 2704395"/>
                <a:gd name="connsiteY5" fmla="*/ 6859958 h 6859958"/>
                <a:gd name="connsiteX6" fmla="*/ 592667 w 2704395"/>
                <a:gd name="connsiteY6" fmla="*/ 6809158 h 6859958"/>
                <a:gd name="connsiteX7" fmla="*/ 541867 w 2704395"/>
                <a:gd name="connsiteY7" fmla="*/ 6419691 h 6859958"/>
                <a:gd name="connsiteX8" fmla="*/ 203200 w 2704395"/>
                <a:gd name="connsiteY8" fmla="*/ 4573958 h 6859958"/>
                <a:gd name="connsiteX9" fmla="*/ 244325 w 2704395"/>
                <a:gd name="connsiteY9" fmla="*/ 4396400 h 6859958"/>
                <a:gd name="connsiteX10" fmla="*/ 708249 w 2704395"/>
                <a:gd name="connsiteY10" fmla="*/ 3097221 h 6859958"/>
                <a:gd name="connsiteX11" fmla="*/ 768723 w 2704395"/>
                <a:gd name="connsiteY11" fmla="*/ 2867676 h 6859958"/>
                <a:gd name="connsiteX12" fmla="*/ 254000 w 2704395"/>
                <a:gd name="connsiteY12" fmla="*/ 2541958 h 6859958"/>
                <a:gd name="connsiteX13" fmla="*/ 263395 w 2704395"/>
                <a:gd name="connsiteY13" fmla="*/ 2434301 h 6859958"/>
                <a:gd name="connsiteX14" fmla="*/ 179346 w 2704395"/>
                <a:gd name="connsiteY14" fmla="*/ 2237900 h 6859958"/>
                <a:gd name="connsiteX15" fmla="*/ 78487 w 2704395"/>
                <a:gd name="connsiteY15" fmla="*/ 2156075 h 6859958"/>
                <a:gd name="connsiteX16" fmla="*/ 112601 w 2704395"/>
                <a:gd name="connsiteY16" fmla="*/ 1966719 h 6859958"/>
                <a:gd name="connsiteX17" fmla="*/ 0 w 2704395"/>
                <a:gd name="connsiteY17" fmla="*/ 1796891 h 6859958"/>
                <a:gd name="connsiteX18" fmla="*/ 270934 w 2704395"/>
                <a:gd name="connsiteY18" fmla="*/ 1492091 h 6859958"/>
                <a:gd name="connsiteX19" fmla="*/ 1219200 w 2704395"/>
                <a:gd name="connsiteY19" fmla="*/ 1958 h 6859958"/>
                <a:gd name="connsiteX0" fmla="*/ 1219200 w 2704395"/>
                <a:gd name="connsiteY0" fmla="*/ 1958 h 6859958"/>
                <a:gd name="connsiteX1" fmla="*/ 2569514 w 2704395"/>
                <a:gd name="connsiteY1" fmla="*/ 1914457 h 6859958"/>
                <a:gd name="connsiteX2" fmla="*/ 2149083 w 2704395"/>
                <a:gd name="connsiteY2" fmla="*/ 2822084 h 6859958"/>
                <a:gd name="connsiteX3" fmla="*/ 2081349 w 2704395"/>
                <a:gd name="connsiteY3" fmla="*/ 5121146 h 6859958"/>
                <a:gd name="connsiteX4" fmla="*/ 2015067 w 2704395"/>
                <a:gd name="connsiteY4" fmla="*/ 6589024 h 6859958"/>
                <a:gd name="connsiteX5" fmla="*/ 1981200 w 2704395"/>
                <a:gd name="connsiteY5" fmla="*/ 6859958 h 6859958"/>
                <a:gd name="connsiteX6" fmla="*/ 592667 w 2704395"/>
                <a:gd name="connsiteY6" fmla="*/ 6809158 h 6859958"/>
                <a:gd name="connsiteX7" fmla="*/ 541867 w 2704395"/>
                <a:gd name="connsiteY7" fmla="*/ 6419691 h 6859958"/>
                <a:gd name="connsiteX8" fmla="*/ 203200 w 2704395"/>
                <a:gd name="connsiteY8" fmla="*/ 4573958 h 6859958"/>
                <a:gd name="connsiteX9" fmla="*/ 244325 w 2704395"/>
                <a:gd name="connsiteY9" fmla="*/ 4396400 h 6859958"/>
                <a:gd name="connsiteX10" fmla="*/ 708249 w 2704395"/>
                <a:gd name="connsiteY10" fmla="*/ 3097221 h 6859958"/>
                <a:gd name="connsiteX11" fmla="*/ 768723 w 2704395"/>
                <a:gd name="connsiteY11" fmla="*/ 2867676 h 6859958"/>
                <a:gd name="connsiteX12" fmla="*/ 254000 w 2704395"/>
                <a:gd name="connsiteY12" fmla="*/ 2541958 h 6859958"/>
                <a:gd name="connsiteX13" fmla="*/ 263395 w 2704395"/>
                <a:gd name="connsiteY13" fmla="*/ 2434301 h 6859958"/>
                <a:gd name="connsiteX14" fmla="*/ 179346 w 2704395"/>
                <a:gd name="connsiteY14" fmla="*/ 2237900 h 6859958"/>
                <a:gd name="connsiteX15" fmla="*/ 78487 w 2704395"/>
                <a:gd name="connsiteY15" fmla="*/ 2156075 h 6859958"/>
                <a:gd name="connsiteX16" fmla="*/ 112601 w 2704395"/>
                <a:gd name="connsiteY16" fmla="*/ 1966719 h 6859958"/>
                <a:gd name="connsiteX17" fmla="*/ 0 w 2704395"/>
                <a:gd name="connsiteY17" fmla="*/ 1796891 h 6859958"/>
                <a:gd name="connsiteX18" fmla="*/ 270934 w 2704395"/>
                <a:gd name="connsiteY18" fmla="*/ 1492091 h 6859958"/>
                <a:gd name="connsiteX19" fmla="*/ 1219200 w 2704395"/>
                <a:gd name="connsiteY19" fmla="*/ 1958 h 6859958"/>
                <a:gd name="connsiteX0" fmla="*/ 1219200 w 2704395"/>
                <a:gd name="connsiteY0" fmla="*/ 1958 h 6859958"/>
                <a:gd name="connsiteX1" fmla="*/ 2569514 w 2704395"/>
                <a:gd name="connsiteY1" fmla="*/ 1914457 h 6859958"/>
                <a:gd name="connsiteX2" fmla="*/ 2149083 w 2704395"/>
                <a:gd name="connsiteY2" fmla="*/ 2822084 h 6859958"/>
                <a:gd name="connsiteX3" fmla="*/ 2081349 w 2704395"/>
                <a:gd name="connsiteY3" fmla="*/ 5121146 h 6859958"/>
                <a:gd name="connsiteX4" fmla="*/ 2015067 w 2704395"/>
                <a:gd name="connsiteY4" fmla="*/ 6589024 h 6859958"/>
                <a:gd name="connsiteX5" fmla="*/ 1981200 w 2704395"/>
                <a:gd name="connsiteY5" fmla="*/ 6859958 h 6859958"/>
                <a:gd name="connsiteX6" fmla="*/ 592667 w 2704395"/>
                <a:gd name="connsiteY6" fmla="*/ 6809158 h 6859958"/>
                <a:gd name="connsiteX7" fmla="*/ 541867 w 2704395"/>
                <a:gd name="connsiteY7" fmla="*/ 6419691 h 6859958"/>
                <a:gd name="connsiteX8" fmla="*/ 203200 w 2704395"/>
                <a:gd name="connsiteY8" fmla="*/ 4573958 h 6859958"/>
                <a:gd name="connsiteX9" fmla="*/ 244325 w 2704395"/>
                <a:gd name="connsiteY9" fmla="*/ 4396400 h 6859958"/>
                <a:gd name="connsiteX10" fmla="*/ 708249 w 2704395"/>
                <a:gd name="connsiteY10" fmla="*/ 3097221 h 6859958"/>
                <a:gd name="connsiteX11" fmla="*/ 768723 w 2704395"/>
                <a:gd name="connsiteY11" fmla="*/ 2867676 h 6859958"/>
                <a:gd name="connsiteX12" fmla="*/ 254000 w 2704395"/>
                <a:gd name="connsiteY12" fmla="*/ 2541958 h 6859958"/>
                <a:gd name="connsiteX13" fmla="*/ 263395 w 2704395"/>
                <a:gd name="connsiteY13" fmla="*/ 2434301 h 6859958"/>
                <a:gd name="connsiteX14" fmla="*/ 179346 w 2704395"/>
                <a:gd name="connsiteY14" fmla="*/ 2237900 h 6859958"/>
                <a:gd name="connsiteX15" fmla="*/ 78487 w 2704395"/>
                <a:gd name="connsiteY15" fmla="*/ 2156075 h 6859958"/>
                <a:gd name="connsiteX16" fmla="*/ 112601 w 2704395"/>
                <a:gd name="connsiteY16" fmla="*/ 1966719 h 6859958"/>
                <a:gd name="connsiteX17" fmla="*/ 0 w 2704395"/>
                <a:gd name="connsiteY17" fmla="*/ 1796891 h 6859958"/>
                <a:gd name="connsiteX18" fmla="*/ 270934 w 2704395"/>
                <a:gd name="connsiteY18" fmla="*/ 1492091 h 6859958"/>
                <a:gd name="connsiteX19" fmla="*/ 1219200 w 2704395"/>
                <a:gd name="connsiteY19" fmla="*/ 1958 h 6859958"/>
                <a:gd name="connsiteX0" fmla="*/ 1219200 w 2704395"/>
                <a:gd name="connsiteY0" fmla="*/ 1958 h 6859958"/>
                <a:gd name="connsiteX1" fmla="*/ 2569514 w 2704395"/>
                <a:gd name="connsiteY1" fmla="*/ 1914457 h 6859958"/>
                <a:gd name="connsiteX2" fmla="*/ 2149083 w 2704395"/>
                <a:gd name="connsiteY2" fmla="*/ 2822084 h 6859958"/>
                <a:gd name="connsiteX3" fmla="*/ 2081349 w 2704395"/>
                <a:gd name="connsiteY3" fmla="*/ 5121146 h 6859958"/>
                <a:gd name="connsiteX4" fmla="*/ 2015067 w 2704395"/>
                <a:gd name="connsiteY4" fmla="*/ 6589024 h 6859958"/>
                <a:gd name="connsiteX5" fmla="*/ 1981200 w 2704395"/>
                <a:gd name="connsiteY5" fmla="*/ 6859958 h 6859958"/>
                <a:gd name="connsiteX6" fmla="*/ 592667 w 2704395"/>
                <a:gd name="connsiteY6" fmla="*/ 6809158 h 6859958"/>
                <a:gd name="connsiteX7" fmla="*/ 541867 w 2704395"/>
                <a:gd name="connsiteY7" fmla="*/ 6419691 h 6859958"/>
                <a:gd name="connsiteX8" fmla="*/ 203200 w 2704395"/>
                <a:gd name="connsiteY8" fmla="*/ 4573958 h 6859958"/>
                <a:gd name="connsiteX9" fmla="*/ 244325 w 2704395"/>
                <a:gd name="connsiteY9" fmla="*/ 4396400 h 6859958"/>
                <a:gd name="connsiteX10" fmla="*/ 708249 w 2704395"/>
                <a:gd name="connsiteY10" fmla="*/ 3097221 h 6859958"/>
                <a:gd name="connsiteX11" fmla="*/ 768723 w 2704395"/>
                <a:gd name="connsiteY11" fmla="*/ 2867676 h 6859958"/>
                <a:gd name="connsiteX12" fmla="*/ 254000 w 2704395"/>
                <a:gd name="connsiteY12" fmla="*/ 2541958 h 6859958"/>
                <a:gd name="connsiteX13" fmla="*/ 263395 w 2704395"/>
                <a:gd name="connsiteY13" fmla="*/ 2434301 h 6859958"/>
                <a:gd name="connsiteX14" fmla="*/ 179346 w 2704395"/>
                <a:gd name="connsiteY14" fmla="*/ 2237900 h 6859958"/>
                <a:gd name="connsiteX15" fmla="*/ 78487 w 2704395"/>
                <a:gd name="connsiteY15" fmla="*/ 2156075 h 6859958"/>
                <a:gd name="connsiteX16" fmla="*/ 112601 w 2704395"/>
                <a:gd name="connsiteY16" fmla="*/ 1966719 h 6859958"/>
                <a:gd name="connsiteX17" fmla="*/ 0 w 2704395"/>
                <a:gd name="connsiteY17" fmla="*/ 1796891 h 6859958"/>
                <a:gd name="connsiteX18" fmla="*/ 270934 w 2704395"/>
                <a:gd name="connsiteY18" fmla="*/ 1492091 h 6859958"/>
                <a:gd name="connsiteX19" fmla="*/ 1219200 w 2704395"/>
                <a:gd name="connsiteY19" fmla="*/ 1958 h 6859958"/>
                <a:gd name="connsiteX0" fmla="*/ 1219200 w 2704395"/>
                <a:gd name="connsiteY0" fmla="*/ 1958 h 6859958"/>
                <a:gd name="connsiteX1" fmla="*/ 2569514 w 2704395"/>
                <a:gd name="connsiteY1" fmla="*/ 1914457 h 6859958"/>
                <a:gd name="connsiteX2" fmla="*/ 2149083 w 2704395"/>
                <a:gd name="connsiteY2" fmla="*/ 2822084 h 6859958"/>
                <a:gd name="connsiteX3" fmla="*/ 2081349 w 2704395"/>
                <a:gd name="connsiteY3" fmla="*/ 5121146 h 6859958"/>
                <a:gd name="connsiteX4" fmla="*/ 2015067 w 2704395"/>
                <a:gd name="connsiteY4" fmla="*/ 6589024 h 6859958"/>
                <a:gd name="connsiteX5" fmla="*/ 1981200 w 2704395"/>
                <a:gd name="connsiteY5" fmla="*/ 6859958 h 6859958"/>
                <a:gd name="connsiteX6" fmla="*/ 592667 w 2704395"/>
                <a:gd name="connsiteY6" fmla="*/ 6809158 h 6859958"/>
                <a:gd name="connsiteX7" fmla="*/ 541867 w 2704395"/>
                <a:gd name="connsiteY7" fmla="*/ 6419691 h 6859958"/>
                <a:gd name="connsiteX8" fmla="*/ 203200 w 2704395"/>
                <a:gd name="connsiteY8" fmla="*/ 4573958 h 6859958"/>
                <a:gd name="connsiteX9" fmla="*/ 244325 w 2704395"/>
                <a:gd name="connsiteY9" fmla="*/ 4396400 h 6859958"/>
                <a:gd name="connsiteX10" fmla="*/ 708249 w 2704395"/>
                <a:gd name="connsiteY10" fmla="*/ 3097221 h 6859958"/>
                <a:gd name="connsiteX11" fmla="*/ 768723 w 2704395"/>
                <a:gd name="connsiteY11" fmla="*/ 2867676 h 6859958"/>
                <a:gd name="connsiteX12" fmla="*/ 254000 w 2704395"/>
                <a:gd name="connsiteY12" fmla="*/ 2541958 h 6859958"/>
                <a:gd name="connsiteX13" fmla="*/ 263395 w 2704395"/>
                <a:gd name="connsiteY13" fmla="*/ 2434301 h 6859958"/>
                <a:gd name="connsiteX14" fmla="*/ 179346 w 2704395"/>
                <a:gd name="connsiteY14" fmla="*/ 2237900 h 6859958"/>
                <a:gd name="connsiteX15" fmla="*/ 78487 w 2704395"/>
                <a:gd name="connsiteY15" fmla="*/ 2156075 h 6859958"/>
                <a:gd name="connsiteX16" fmla="*/ 112601 w 2704395"/>
                <a:gd name="connsiteY16" fmla="*/ 1966719 h 6859958"/>
                <a:gd name="connsiteX17" fmla="*/ 0 w 2704395"/>
                <a:gd name="connsiteY17" fmla="*/ 1796891 h 6859958"/>
                <a:gd name="connsiteX18" fmla="*/ 270934 w 2704395"/>
                <a:gd name="connsiteY18" fmla="*/ 1492091 h 6859958"/>
                <a:gd name="connsiteX19" fmla="*/ 1219200 w 2704395"/>
                <a:gd name="connsiteY19" fmla="*/ 1958 h 6859958"/>
                <a:gd name="connsiteX0" fmla="*/ 1219200 w 2704395"/>
                <a:gd name="connsiteY0" fmla="*/ 1958 h 6859958"/>
                <a:gd name="connsiteX1" fmla="*/ 2569514 w 2704395"/>
                <a:gd name="connsiteY1" fmla="*/ 1914457 h 6859958"/>
                <a:gd name="connsiteX2" fmla="*/ 2149083 w 2704395"/>
                <a:gd name="connsiteY2" fmla="*/ 2822084 h 6859958"/>
                <a:gd name="connsiteX3" fmla="*/ 2081349 w 2704395"/>
                <a:gd name="connsiteY3" fmla="*/ 5121146 h 6859958"/>
                <a:gd name="connsiteX4" fmla="*/ 2015067 w 2704395"/>
                <a:gd name="connsiteY4" fmla="*/ 6589024 h 6859958"/>
                <a:gd name="connsiteX5" fmla="*/ 1981200 w 2704395"/>
                <a:gd name="connsiteY5" fmla="*/ 6859958 h 6859958"/>
                <a:gd name="connsiteX6" fmla="*/ 592667 w 2704395"/>
                <a:gd name="connsiteY6" fmla="*/ 6809158 h 6859958"/>
                <a:gd name="connsiteX7" fmla="*/ 541867 w 2704395"/>
                <a:gd name="connsiteY7" fmla="*/ 6419691 h 6859958"/>
                <a:gd name="connsiteX8" fmla="*/ 203200 w 2704395"/>
                <a:gd name="connsiteY8" fmla="*/ 4573958 h 6859958"/>
                <a:gd name="connsiteX9" fmla="*/ 244325 w 2704395"/>
                <a:gd name="connsiteY9" fmla="*/ 4396400 h 6859958"/>
                <a:gd name="connsiteX10" fmla="*/ 708249 w 2704395"/>
                <a:gd name="connsiteY10" fmla="*/ 3097221 h 6859958"/>
                <a:gd name="connsiteX11" fmla="*/ 768723 w 2704395"/>
                <a:gd name="connsiteY11" fmla="*/ 2867676 h 6859958"/>
                <a:gd name="connsiteX12" fmla="*/ 254000 w 2704395"/>
                <a:gd name="connsiteY12" fmla="*/ 2541958 h 6859958"/>
                <a:gd name="connsiteX13" fmla="*/ 263395 w 2704395"/>
                <a:gd name="connsiteY13" fmla="*/ 2434301 h 6859958"/>
                <a:gd name="connsiteX14" fmla="*/ 179346 w 2704395"/>
                <a:gd name="connsiteY14" fmla="*/ 2237900 h 6859958"/>
                <a:gd name="connsiteX15" fmla="*/ 78487 w 2704395"/>
                <a:gd name="connsiteY15" fmla="*/ 2156075 h 6859958"/>
                <a:gd name="connsiteX16" fmla="*/ 112601 w 2704395"/>
                <a:gd name="connsiteY16" fmla="*/ 1966719 h 6859958"/>
                <a:gd name="connsiteX17" fmla="*/ 0 w 2704395"/>
                <a:gd name="connsiteY17" fmla="*/ 1796891 h 6859958"/>
                <a:gd name="connsiteX18" fmla="*/ 270934 w 2704395"/>
                <a:gd name="connsiteY18" fmla="*/ 1492091 h 6859958"/>
                <a:gd name="connsiteX19" fmla="*/ 1219200 w 2704395"/>
                <a:gd name="connsiteY19" fmla="*/ 1958 h 6859958"/>
                <a:gd name="connsiteX0" fmla="*/ 1219200 w 2704395"/>
                <a:gd name="connsiteY0" fmla="*/ 1958 h 6859958"/>
                <a:gd name="connsiteX1" fmla="*/ 2569514 w 2704395"/>
                <a:gd name="connsiteY1" fmla="*/ 1914457 h 6859958"/>
                <a:gd name="connsiteX2" fmla="*/ 2149083 w 2704395"/>
                <a:gd name="connsiteY2" fmla="*/ 2822084 h 6859958"/>
                <a:gd name="connsiteX3" fmla="*/ 2081349 w 2704395"/>
                <a:gd name="connsiteY3" fmla="*/ 5121146 h 6859958"/>
                <a:gd name="connsiteX4" fmla="*/ 2015067 w 2704395"/>
                <a:gd name="connsiteY4" fmla="*/ 6589024 h 6859958"/>
                <a:gd name="connsiteX5" fmla="*/ 1981200 w 2704395"/>
                <a:gd name="connsiteY5" fmla="*/ 6859958 h 6859958"/>
                <a:gd name="connsiteX6" fmla="*/ 592667 w 2704395"/>
                <a:gd name="connsiteY6" fmla="*/ 6809158 h 6859958"/>
                <a:gd name="connsiteX7" fmla="*/ 541867 w 2704395"/>
                <a:gd name="connsiteY7" fmla="*/ 6419691 h 6859958"/>
                <a:gd name="connsiteX8" fmla="*/ 203200 w 2704395"/>
                <a:gd name="connsiteY8" fmla="*/ 4573958 h 6859958"/>
                <a:gd name="connsiteX9" fmla="*/ 244325 w 2704395"/>
                <a:gd name="connsiteY9" fmla="*/ 4396400 h 6859958"/>
                <a:gd name="connsiteX10" fmla="*/ 708249 w 2704395"/>
                <a:gd name="connsiteY10" fmla="*/ 3097221 h 6859958"/>
                <a:gd name="connsiteX11" fmla="*/ 768723 w 2704395"/>
                <a:gd name="connsiteY11" fmla="*/ 2867676 h 6859958"/>
                <a:gd name="connsiteX12" fmla="*/ 254000 w 2704395"/>
                <a:gd name="connsiteY12" fmla="*/ 2541958 h 6859958"/>
                <a:gd name="connsiteX13" fmla="*/ 263395 w 2704395"/>
                <a:gd name="connsiteY13" fmla="*/ 2434301 h 6859958"/>
                <a:gd name="connsiteX14" fmla="*/ 179346 w 2704395"/>
                <a:gd name="connsiteY14" fmla="*/ 2237900 h 6859958"/>
                <a:gd name="connsiteX15" fmla="*/ 78487 w 2704395"/>
                <a:gd name="connsiteY15" fmla="*/ 2156075 h 6859958"/>
                <a:gd name="connsiteX16" fmla="*/ 112601 w 2704395"/>
                <a:gd name="connsiteY16" fmla="*/ 1966719 h 6859958"/>
                <a:gd name="connsiteX17" fmla="*/ 0 w 2704395"/>
                <a:gd name="connsiteY17" fmla="*/ 1796891 h 6859958"/>
                <a:gd name="connsiteX18" fmla="*/ 270934 w 2704395"/>
                <a:gd name="connsiteY18" fmla="*/ 1492091 h 6859958"/>
                <a:gd name="connsiteX19" fmla="*/ 1219200 w 2704395"/>
                <a:gd name="connsiteY19" fmla="*/ 1958 h 6859958"/>
                <a:gd name="connsiteX0" fmla="*/ 1256187 w 2708287"/>
                <a:gd name="connsiteY0" fmla="*/ 2341 h 6690210"/>
                <a:gd name="connsiteX1" fmla="*/ 2569514 w 2708287"/>
                <a:gd name="connsiteY1" fmla="*/ 1744709 h 6690210"/>
                <a:gd name="connsiteX2" fmla="*/ 2149083 w 2708287"/>
                <a:gd name="connsiteY2" fmla="*/ 2652336 h 6690210"/>
                <a:gd name="connsiteX3" fmla="*/ 2081349 w 2708287"/>
                <a:gd name="connsiteY3" fmla="*/ 4951398 h 6690210"/>
                <a:gd name="connsiteX4" fmla="*/ 2015067 w 2708287"/>
                <a:gd name="connsiteY4" fmla="*/ 6419276 h 6690210"/>
                <a:gd name="connsiteX5" fmla="*/ 1981200 w 2708287"/>
                <a:gd name="connsiteY5" fmla="*/ 6690210 h 6690210"/>
                <a:gd name="connsiteX6" fmla="*/ 592667 w 2708287"/>
                <a:gd name="connsiteY6" fmla="*/ 6639410 h 6690210"/>
                <a:gd name="connsiteX7" fmla="*/ 541867 w 2708287"/>
                <a:gd name="connsiteY7" fmla="*/ 6249943 h 6690210"/>
                <a:gd name="connsiteX8" fmla="*/ 203200 w 2708287"/>
                <a:gd name="connsiteY8" fmla="*/ 4404210 h 6690210"/>
                <a:gd name="connsiteX9" fmla="*/ 244325 w 2708287"/>
                <a:gd name="connsiteY9" fmla="*/ 4226652 h 6690210"/>
                <a:gd name="connsiteX10" fmla="*/ 708249 w 2708287"/>
                <a:gd name="connsiteY10" fmla="*/ 2927473 h 6690210"/>
                <a:gd name="connsiteX11" fmla="*/ 768723 w 2708287"/>
                <a:gd name="connsiteY11" fmla="*/ 2697928 h 6690210"/>
                <a:gd name="connsiteX12" fmla="*/ 254000 w 2708287"/>
                <a:gd name="connsiteY12" fmla="*/ 2372210 h 6690210"/>
                <a:gd name="connsiteX13" fmla="*/ 263395 w 2708287"/>
                <a:gd name="connsiteY13" fmla="*/ 2264553 h 6690210"/>
                <a:gd name="connsiteX14" fmla="*/ 179346 w 2708287"/>
                <a:gd name="connsiteY14" fmla="*/ 2068152 h 6690210"/>
                <a:gd name="connsiteX15" fmla="*/ 78487 w 2708287"/>
                <a:gd name="connsiteY15" fmla="*/ 1986327 h 6690210"/>
                <a:gd name="connsiteX16" fmla="*/ 112601 w 2708287"/>
                <a:gd name="connsiteY16" fmla="*/ 1796971 h 6690210"/>
                <a:gd name="connsiteX17" fmla="*/ 0 w 2708287"/>
                <a:gd name="connsiteY17" fmla="*/ 1627143 h 6690210"/>
                <a:gd name="connsiteX18" fmla="*/ 270934 w 2708287"/>
                <a:gd name="connsiteY18" fmla="*/ 1322343 h 6690210"/>
                <a:gd name="connsiteX19" fmla="*/ 1256187 w 2708287"/>
                <a:gd name="connsiteY19" fmla="*/ 2341 h 6690210"/>
                <a:gd name="connsiteX0" fmla="*/ 1256187 w 2708287"/>
                <a:gd name="connsiteY0" fmla="*/ 2539 h 6622356"/>
                <a:gd name="connsiteX1" fmla="*/ 2569514 w 2708287"/>
                <a:gd name="connsiteY1" fmla="*/ 1676855 h 6622356"/>
                <a:gd name="connsiteX2" fmla="*/ 2149083 w 2708287"/>
                <a:gd name="connsiteY2" fmla="*/ 2584482 h 6622356"/>
                <a:gd name="connsiteX3" fmla="*/ 2081349 w 2708287"/>
                <a:gd name="connsiteY3" fmla="*/ 4883544 h 6622356"/>
                <a:gd name="connsiteX4" fmla="*/ 2015067 w 2708287"/>
                <a:gd name="connsiteY4" fmla="*/ 6351422 h 6622356"/>
                <a:gd name="connsiteX5" fmla="*/ 1981200 w 2708287"/>
                <a:gd name="connsiteY5" fmla="*/ 6622356 h 6622356"/>
                <a:gd name="connsiteX6" fmla="*/ 592667 w 2708287"/>
                <a:gd name="connsiteY6" fmla="*/ 6571556 h 6622356"/>
                <a:gd name="connsiteX7" fmla="*/ 541867 w 2708287"/>
                <a:gd name="connsiteY7" fmla="*/ 6182089 h 6622356"/>
                <a:gd name="connsiteX8" fmla="*/ 203200 w 2708287"/>
                <a:gd name="connsiteY8" fmla="*/ 4336356 h 6622356"/>
                <a:gd name="connsiteX9" fmla="*/ 244325 w 2708287"/>
                <a:gd name="connsiteY9" fmla="*/ 4158798 h 6622356"/>
                <a:gd name="connsiteX10" fmla="*/ 708249 w 2708287"/>
                <a:gd name="connsiteY10" fmla="*/ 2859619 h 6622356"/>
                <a:gd name="connsiteX11" fmla="*/ 768723 w 2708287"/>
                <a:gd name="connsiteY11" fmla="*/ 2630074 h 6622356"/>
                <a:gd name="connsiteX12" fmla="*/ 254000 w 2708287"/>
                <a:gd name="connsiteY12" fmla="*/ 2304356 h 6622356"/>
                <a:gd name="connsiteX13" fmla="*/ 263395 w 2708287"/>
                <a:gd name="connsiteY13" fmla="*/ 2196699 h 6622356"/>
                <a:gd name="connsiteX14" fmla="*/ 179346 w 2708287"/>
                <a:gd name="connsiteY14" fmla="*/ 2000298 h 6622356"/>
                <a:gd name="connsiteX15" fmla="*/ 78487 w 2708287"/>
                <a:gd name="connsiteY15" fmla="*/ 1918473 h 6622356"/>
                <a:gd name="connsiteX16" fmla="*/ 112601 w 2708287"/>
                <a:gd name="connsiteY16" fmla="*/ 1729117 h 6622356"/>
                <a:gd name="connsiteX17" fmla="*/ 0 w 2708287"/>
                <a:gd name="connsiteY17" fmla="*/ 1559289 h 6622356"/>
                <a:gd name="connsiteX18" fmla="*/ 270934 w 2708287"/>
                <a:gd name="connsiteY18" fmla="*/ 1254489 h 6622356"/>
                <a:gd name="connsiteX19" fmla="*/ 1256187 w 2708287"/>
                <a:gd name="connsiteY19" fmla="*/ 2539 h 662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8287" h="6622356">
                  <a:moveTo>
                    <a:pt x="1256187" y="2539"/>
                  </a:moveTo>
                  <a:cubicBezTo>
                    <a:pt x="2253238" y="-31570"/>
                    <a:pt x="3037196" y="740925"/>
                    <a:pt x="2569514" y="1676855"/>
                  </a:cubicBezTo>
                  <a:cubicBezTo>
                    <a:pt x="2441466" y="2090271"/>
                    <a:pt x="2208672" y="2317822"/>
                    <a:pt x="2149083" y="2584482"/>
                  </a:cubicBezTo>
                  <a:cubicBezTo>
                    <a:pt x="2505328" y="3294229"/>
                    <a:pt x="2417435" y="3990915"/>
                    <a:pt x="2081349" y="4883544"/>
                  </a:cubicBezTo>
                  <a:cubicBezTo>
                    <a:pt x="2355346" y="5464277"/>
                    <a:pt x="2394213" y="5953570"/>
                    <a:pt x="2015067" y="6351422"/>
                  </a:cubicBezTo>
                  <a:lnTo>
                    <a:pt x="1981200" y="6622356"/>
                  </a:lnTo>
                  <a:lnTo>
                    <a:pt x="592667" y="6571556"/>
                  </a:lnTo>
                  <a:lnTo>
                    <a:pt x="541867" y="6182089"/>
                  </a:lnTo>
                  <a:cubicBezTo>
                    <a:pt x="10967" y="5684411"/>
                    <a:pt x="-88860" y="4951600"/>
                    <a:pt x="203200" y="4336356"/>
                  </a:cubicBezTo>
                  <a:cubicBezTo>
                    <a:pt x="207687" y="4281240"/>
                    <a:pt x="193243" y="4267605"/>
                    <a:pt x="244325" y="4158798"/>
                  </a:cubicBezTo>
                  <a:cubicBezTo>
                    <a:pt x="13871" y="3674183"/>
                    <a:pt x="491342" y="3229411"/>
                    <a:pt x="708249" y="2859619"/>
                  </a:cubicBezTo>
                  <a:cubicBezTo>
                    <a:pt x="807591" y="2633519"/>
                    <a:pt x="892553" y="2688007"/>
                    <a:pt x="768723" y="2630074"/>
                  </a:cubicBezTo>
                  <a:cubicBezTo>
                    <a:pt x="541118" y="2633560"/>
                    <a:pt x="253004" y="2576534"/>
                    <a:pt x="254000" y="2304356"/>
                  </a:cubicBezTo>
                  <a:cubicBezTo>
                    <a:pt x="272680" y="2251739"/>
                    <a:pt x="277506" y="2239032"/>
                    <a:pt x="263395" y="2196699"/>
                  </a:cubicBezTo>
                  <a:cubicBezTo>
                    <a:pt x="209798" y="2188158"/>
                    <a:pt x="135633" y="2146786"/>
                    <a:pt x="179346" y="2000298"/>
                  </a:cubicBezTo>
                  <a:lnTo>
                    <a:pt x="78487" y="1918473"/>
                  </a:lnTo>
                  <a:cubicBezTo>
                    <a:pt x="29788" y="1862028"/>
                    <a:pt x="77870" y="1792236"/>
                    <a:pt x="112601" y="1729117"/>
                  </a:cubicBezTo>
                  <a:cubicBezTo>
                    <a:pt x="75067" y="1672508"/>
                    <a:pt x="2365" y="1644673"/>
                    <a:pt x="0" y="1559289"/>
                  </a:cubicBezTo>
                  <a:cubicBezTo>
                    <a:pt x="2586" y="1465741"/>
                    <a:pt x="127928" y="1363183"/>
                    <a:pt x="270934" y="1254489"/>
                  </a:cubicBezTo>
                  <a:cubicBezTo>
                    <a:pt x="-197034" y="706385"/>
                    <a:pt x="587401" y="-49390"/>
                    <a:pt x="1256187" y="2539"/>
                  </a:cubicBezTo>
                  <a:close/>
                </a:path>
              </a:pathLst>
            </a:custGeom>
            <a:solidFill>
              <a:srgbClr val="EDB3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sp>
          <p:nvSpPr>
            <p:cNvPr id="15" name="TextBox 14"/>
            <p:cNvSpPr txBox="1"/>
            <p:nvPr/>
          </p:nvSpPr>
          <p:spPr>
            <a:xfrm>
              <a:off x="10838613" y="2805414"/>
              <a:ext cx="204329" cy="492443"/>
            </a:xfrm>
            <a:prstGeom prst="rect">
              <a:avLst/>
            </a:prstGeom>
            <a:noFill/>
          </p:spPr>
          <p:txBody>
            <a:bodyPr wrap="none" rtlCol="0">
              <a:spAutoFit/>
            </a:bodyPr>
            <a:lstStyle/>
            <a:p>
              <a:pPr defTabSz="1371600">
                <a:defRPr/>
              </a:pPr>
              <a:r>
                <a:rPr lang="en-US" sz="4200" b="1" dirty="0">
                  <a:solidFill>
                    <a:srgbClr val="00FF00"/>
                  </a:solidFill>
                  <a:effectLst>
                    <a:outerShdw blurRad="38100" dist="38100" dir="2700000" algn="tl">
                      <a:srgbClr val="000000">
                        <a:alpha val="43137"/>
                      </a:srgbClr>
                    </a:outerShdw>
                  </a:effectLst>
                  <a:latin typeface="Calibri"/>
                </a:rPr>
                <a:t> </a:t>
              </a:r>
            </a:p>
          </p:txBody>
        </p:sp>
        <p:grpSp>
          <p:nvGrpSpPr>
            <p:cNvPr id="9" name="Group 8"/>
            <p:cNvGrpSpPr/>
            <p:nvPr/>
          </p:nvGrpSpPr>
          <p:grpSpPr>
            <a:xfrm flipH="1">
              <a:off x="7477948" y="2182947"/>
              <a:ext cx="1016670" cy="4261540"/>
              <a:chOff x="8566615" y="-58370"/>
              <a:chExt cx="1747358" cy="7324344"/>
            </a:xfrm>
          </p:grpSpPr>
          <p:pic>
            <p:nvPicPr>
              <p:cNvPr id="2060" name="Picture 12" descr="Spine Problems | Boston Children's Hospital"/>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584" b="97614" l="43500" r="55500"/>
                        </a14:imgEffect>
                      </a14:imgLayer>
                    </a14:imgProps>
                  </a:ext>
                  <a:ext uri="{28A0092B-C50C-407E-A947-70E740481C1C}">
                    <a14:useLocalDpi xmlns:a14="http://schemas.microsoft.com/office/drawing/2010/main" val="0"/>
                  </a:ext>
                </a:extLst>
              </a:blip>
              <a:srcRect l="42084" r="42916"/>
              <a:stretch/>
            </p:blipFill>
            <p:spPr bwMode="auto">
              <a:xfrm>
                <a:off x="8566615" y="-58370"/>
                <a:ext cx="1747358" cy="7324344"/>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16"/>
              <p:cNvSpPr/>
              <p:nvPr/>
            </p:nvSpPr>
            <p:spPr>
              <a:xfrm>
                <a:off x="9265599" y="4185360"/>
                <a:ext cx="631472" cy="306583"/>
              </a:xfrm>
              <a:custGeom>
                <a:avLst/>
                <a:gdLst>
                  <a:gd name="connsiteX0" fmla="*/ 541706 w 611044"/>
                  <a:gd name="connsiteY0" fmla="*/ 0 h 273020"/>
                  <a:gd name="connsiteX1" fmla="*/ 611044 w 611044"/>
                  <a:gd name="connsiteY1" fmla="*/ 212349 h 273020"/>
                  <a:gd name="connsiteX2" fmla="*/ 277353 w 611044"/>
                  <a:gd name="connsiteY2" fmla="*/ 273020 h 273020"/>
                  <a:gd name="connsiteX3" fmla="*/ 182013 w 611044"/>
                  <a:gd name="connsiteY3" fmla="*/ 182013 h 273020"/>
                  <a:gd name="connsiteX4" fmla="*/ 52003 w 611044"/>
                  <a:gd name="connsiteY4" fmla="*/ 173346 h 273020"/>
                  <a:gd name="connsiteX5" fmla="*/ 82339 w 611044"/>
                  <a:gd name="connsiteY5" fmla="*/ 143010 h 273020"/>
                  <a:gd name="connsiteX6" fmla="*/ 0 w 611044"/>
                  <a:gd name="connsiteY6" fmla="*/ 91007 h 273020"/>
                  <a:gd name="connsiteX7" fmla="*/ 95340 w 611044"/>
                  <a:gd name="connsiteY7" fmla="*/ 0 h 273020"/>
                  <a:gd name="connsiteX8" fmla="*/ 195014 w 611044"/>
                  <a:gd name="connsiteY8" fmla="*/ 91007 h 273020"/>
                  <a:gd name="connsiteX9" fmla="*/ 221016 w 611044"/>
                  <a:gd name="connsiteY9" fmla="*/ 52004 h 273020"/>
                  <a:gd name="connsiteX10" fmla="*/ 541706 w 611044"/>
                  <a:gd name="connsiteY10" fmla="*/ 0 h 273020"/>
                  <a:gd name="connsiteX0" fmla="*/ 541706 w 611044"/>
                  <a:gd name="connsiteY0" fmla="*/ 0 h 273020"/>
                  <a:gd name="connsiteX1" fmla="*/ 611044 w 611044"/>
                  <a:gd name="connsiteY1" fmla="*/ 212349 h 273020"/>
                  <a:gd name="connsiteX2" fmla="*/ 277353 w 611044"/>
                  <a:gd name="connsiteY2" fmla="*/ 273020 h 273020"/>
                  <a:gd name="connsiteX3" fmla="*/ 182013 w 611044"/>
                  <a:gd name="connsiteY3" fmla="*/ 182013 h 273020"/>
                  <a:gd name="connsiteX4" fmla="*/ 52003 w 611044"/>
                  <a:gd name="connsiteY4" fmla="*/ 173346 h 273020"/>
                  <a:gd name="connsiteX5" fmla="*/ 82339 w 611044"/>
                  <a:gd name="connsiteY5" fmla="*/ 143010 h 273020"/>
                  <a:gd name="connsiteX6" fmla="*/ 0 w 611044"/>
                  <a:gd name="connsiteY6" fmla="*/ 91007 h 273020"/>
                  <a:gd name="connsiteX7" fmla="*/ 95340 w 611044"/>
                  <a:gd name="connsiteY7" fmla="*/ 0 h 273020"/>
                  <a:gd name="connsiteX8" fmla="*/ 195014 w 611044"/>
                  <a:gd name="connsiteY8" fmla="*/ 91007 h 273020"/>
                  <a:gd name="connsiteX9" fmla="*/ 221016 w 611044"/>
                  <a:gd name="connsiteY9" fmla="*/ 52004 h 273020"/>
                  <a:gd name="connsiteX10" fmla="*/ 541706 w 611044"/>
                  <a:gd name="connsiteY10" fmla="*/ 0 h 273020"/>
                  <a:gd name="connsiteX0" fmla="*/ 541706 w 611044"/>
                  <a:gd name="connsiteY0" fmla="*/ 0 h 273020"/>
                  <a:gd name="connsiteX1" fmla="*/ 611044 w 611044"/>
                  <a:gd name="connsiteY1" fmla="*/ 212349 h 273020"/>
                  <a:gd name="connsiteX2" fmla="*/ 277353 w 611044"/>
                  <a:gd name="connsiteY2" fmla="*/ 273020 h 273020"/>
                  <a:gd name="connsiteX3" fmla="*/ 182013 w 611044"/>
                  <a:gd name="connsiteY3" fmla="*/ 182013 h 273020"/>
                  <a:gd name="connsiteX4" fmla="*/ 52003 w 611044"/>
                  <a:gd name="connsiteY4" fmla="*/ 173346 h 273020"/>
                  <a:gd name="connsiteX5" fmla="*/ 82339 w 611044"/>
                  <a:gd name="connsiteY5" fmla="*/ 143010 h 273020"/>
                  <a:gd name="connsiteX6" fmla="*/ 0 w 611044"/>
                  <a:gd name="connsiteY6" fmla="*/ 91007 h 273020"/>
                  <a:gd name="connsiteX7" fmla="*/ 95340 w 611044"/>
                  <a:gd name="connsiteY7" fmla="*/ 0 h 273020"/>
                  <a:gd name="connsiteX8" fmla="*/ 195014 w 611044"/>
                  <a:gd name="connsiteY8" fmla="*/ 91007 h 273020"/>
                  <a:gd name="connsiteX9" fmla="*/ 221016 w 611044"/>
                  <a:gd name="connsiteY9" fmla="*/ 52004 h 273020"/>
                  <a:gd name="connsiteX10" fmla="*/ 541706 w 611044"/>
                  <a:gd name="connsiteY10" fmla="*/ 0 h 273020"/>
                  <a:gd name="connsiteX0" fmla="*/ 541706 w 611044"/>
                  <a:gd name="connsiteY0" fmla="*/ 0 h 274342"/>
                  <a:gd name="connsiteX1" fmla="*/ 611044 w 611044"/>
                  <a:gd name="connsiteY1" fmla="*/ 212349 h 274342"/>
                  <a:gd name="connsiteX2" fmla="*/ 277353 w 611044"/>
                  <a:gd name="connsiteY2" fmla="*/ 273020 h 274342"/>
                  <a:gd name="connsiteX3" fmla="*/ 182013 w 611044"/>
                  <a:gd name="connsiteY3" fmla="*/ 182013 h 274342"/>
                  <a:gd name="connsiteX4" fmla="*/ 52003 w 611044"/>
                  <a:gd name="connsiteY4" fmla="*/ 173346 h 274342"/>
                  <a:gd name="connsiteX5" fmla="*/ 82339 w 611044"/>
                  <a:gd name="connsiteY5" fmla="*/ 143010 h 274342"/>
                  <a:gd name="connsiteX6" fmla="*/ 0 w 611044"/>
                  <a:gd name="connsiteY6" fmla="*/ 91007 h 274342"/>
                  <a:gd name="connsiteX7" fmla="*/ 95340 w 611044"/>
                  <a:gd name="connsiteY7" fmla="*/ 0 h 274342"/>
                  <a:gd name="connsiteX8" fmla="*/ 195014 w 611044"/>
                  <a:gd name="connsiteY8" fmla="*/ 91007 h 274342"/>
                  <a:gd name="connsiteX9" fmla="*/ 221016 w 611044"/>
                  <a:gd name="connsiteY9" fmla="*/ 52004 h 274342"/>
                  <a:gd name="connsiteX10" fmla="*/ 541706 w 611044"/>
                  <a:gd name="connsiteY10" fmla="*/ 0 h 274342"/>
                  <a:gd name="connsiteX0" fmla="*/ 541706 w 611044"/>
                  <a:gd name="connsiteY0" fmla="*/ 0 h 278009"/>
                  <a:gd name="connsiteX1" fmla="*/ 611044 w 611044"/>
                  <a:gd name="connsiteY1" fmla="*/ 212349 h 278009"/>
                  <a:gd name="connsiteX2" fmla="*/ 277353 w 611044"/>
                  <a:gd name="connsiteY2" fmla="*/ 273020 h 278009"/>
                  <a:gd name="connsiteX3" fmla="*/ 182013 w 611044"/>
                  <a:gd name="connsiteY3" fmla="*/ 182013 h 278009"/>
                  <a:gd name="connsiteX4" fmla="*/ 52003 w 611044"/>
                  <a:gd name="connsiteY4" fmla="*/ 173346 h 278009"/>
                  <a:gd name="connsiteX5" fmla="*/ 82339 w 611044"/>
                  <a:gd name="connsiteY5" fmla="*/ 143010 h 278009"/>
                  <a:gd name="connsiteX6" fmla="*/ 0 w 611044"/>
                  <a:gd name="connsiteY6" fmla="*/ 91007 h 278009"/>
                  <a:gd name="connsiteX7" fmla="*/ 95340 w 611044"/>
                  <a:gd name="connsiteY7" fmla="*/ 0 h 278009"/>
                  <a:gd name="connsiteX8" fmla="*/ 195014 w 611044"/>
                  <a:gd name="connsiteY8" fmla="*/ 91007 h 278009"/>
                  <a:gd name="connsiteX9" fmla="*/ 221016 w 611044"/>
                  <a:gd name="connsiteY9" fmla="*/ 52004 h 278009"/>
                  <a:gd name="connsiteX10" fmla="*/ 541706 w 611044"/>
                  <a:gd name="connsiteY10" fmla="*/ 0 h 278009"/>
                  <a:gd name="connsiteX0" fmla="*/ 553612 w 611044"/>
                  <a:gd name="connsiteY0" fmla="*/ 0 h 287534"/>
                  <a:gd name="connsiteX1" fmla="*/ 611044 w 611044"/>
                  <a:gd name="connsiteY1" fmla="*/ 221874 h 287534"/>
                  <a:gd name="connsiteX2" fmla="*/ 277353 w 611044"/>
                  <a:gd name="connsiteY2" fmla="*/ 282545 h 287534"/>
                  <a:gd name="connsiteX3" fmla="*/ 182013 w 611044"/>
                  <a:gd name="connsiteY3" fmla="*/ 191538 h 287534"/>
                  <a:gd name="connsiteX4" fmla="*/ 52003 w 611044"/>
                  <a:gd name="connsiteY4" fmla="*/ 182871 h 287534"/>
                  <a:gd name="connsiteX5" fmla="*/ 82339 w 611044"/>
                  <a:gd name="connsiteY5" fmla="*/ 152535 h 287534"/>
                  <a:gd name="connsiteX6" fmla="*/ 0 w 611044"/>
                  <a:gd name="connsiteY6" fmla="*/ 100532 h 287534"/>
                  <a:gd name="connsiteX7" fmla="*/ 95340 w 611044"/>
                  <a:gd name="connsiteY7" fmla="*/ 9525 h 287534"/>
                  <a:gd name="connsiteX8" fmla="*/ 195014 w 611044"/>
                  <a:gd name="connsiteY8" fmla="*/ 100532 h 287534"/>
                  <a:gd name="connsiteX9" fmla="*/ 221016 w 611044"/>
                  <a:gd name="connsiteY9" fmla="*/ 61529 h 287534"/>
                  <a:gd name="connsiteX10" fmla="*/ 553612 w 611044"/>
                  <a:gd name="connsiteY10" fmla="*/ 0 h 287534"/>
                  <a:gd name="connsiteX0" fmla="*/ 553612 w 611044"/>
                  <a:gd name="connsiteY0" fmla="*/ 0 h 287534"/>
                  <a:gd name="connsiteX1" fmla="*/ 611044 w 611044"/>
                  <a:gd name="connsiteY1" fmla="*/ 221874 h 287534"/>
                  <a:gd name="connsiteX2" fmla="*/ 277353 w 611044"/>
                  <a:gd name="connsiteY2" fmla="*/ 282545 h 287534"/>
                  <a:gd name="connsiteX3" fmla="*/ 182013 w 611044"/>
                  <a:gd name="connsiteY3" fmla="*/ 191538 h 287534"/>
                  <a:gd name="connsiteX4" fmla="*/ 52003 w 611044"/>
                  <a:gd name="connsiteY4" fmla="*/ 182871 h 287534"/>
                  <a:gd name="connsiteX5" fmla="*/ 82339 w 611044"/>
                  <a:gd name="connsiteY5" fmla="*/ 152535 h 287534"/>
                  <a:gd name="connsiteX6" fmla="*/ 0 w 611044"/>
                  <a:gd name="connsiteY6" fmla="*/ 100532 h 287534"/>
                  <a:gd name="connsiteX7" fmla="*/ 95340 w 611044"/>
                  <a:gd name="connsiteY7" fmla="*/ 9525 h 287534"/>
                  <a:gd name="connsiteX8" fmla="*/ 195014 w 611044"/>
                  <a:gd name="connsiteY8" fmla="*/ 100532 h 287534"/>
                  <a:gd name="connsiteX9" fmla="*/ 221016 w 611044"/>
                  <a:gd name="connsiteY9" fmla="*/ 61529 h 287534"/>
                  <a:gd name="connsiteX10" fmla="*/ 553612 w 611044"/>
                  <a:gd name="connsiteY10" fmla="*/ 0 h 287534"/>
                  <a:gd name="connsiteX0" fmla="*/ 553612 w 632475"/>
                  <a:gd name="connsiteY0" fmla="*/ 0 h 287683"/>
                  <a:gd name="connsiteX1" fmla="*/ 632475 w 632475"/>
                  <a:gd name="connsiteY1" fmla="*/ 224255 h 287683"/>
                  <a:gd name="connsiteX2" fmla="*/ 277353 w 632475"/>
                  <a:gd name="connsiteY2" fmla="*/ 282545 h 287683"/>
                  <a:gd name="connsiteX3" fmla="*/ 182013 w 632475"/>
                  <a:gd name="connsiteY3" fmla="*/ 191538 h 287683"/>
                  <a:gd name="connsiteX4" fmla="*/ 52003 w 632475"/>
                  <a:gd name="connsiteY4" fmla="*/ 182871 h 287683"/>
                  <a:gd name="connsiteX5" fmla="*/ 82339 w 632475"/>
                  <a:gd name="connsiteY5" fmla="*/ 152535 h 287683"/>
                  <a:gd name="connsiteX6" fmla="*/ 0 w 632475"/>
                  <a:gd name="connsiteY6" fmla="*/ 100532 h 287683"/>
                  <a:gd name="connsiteX7" fmla="*/ 95340 w 632475"/>
                  <a:gd name="connsiteY7" fmla="*/ 9525 h 287683"/>
                  <a:gd name="connsiteX8" fmla="*/ 195014 w 632475"/>
                  <a:gd name="connsiteY8" fmla="*/ 100532 h 287683"/>
                  <a:gd name="connsiteX9" fmla="*/ 221016 w 632475"/>
                  <a:gd name="connsiteY9" fmla="*/ 61529 h 287683"/>
                  <a:gd name="connsiteX10" fmla="*/ 553612 w 632475"/>
                  <a:gd name="connsiteY10" fmla="*/ 0 h 287683"/>
                  <a:gd name="connsiteX0" fmla="*/ 553612 w 632475"/>
                  <a:gd name="connsiteY0" fmla="*/ 0 h 287683"/>
                  <a:gd name="connsiteX1" fmla="*/ 632475 w 632475"/>
                  <a:gd name="connsiteY1" fmla="*/ 224255 h 287683"/>
                  <a:gd name="connsiteX2" fmla="*/ 277353 w 632475"/>
                  <a:gd name="connsiteY2" fmla="*/ 282545 h 287683"/>
                  <a:gd name="connsiteX3" fmla="*/ 182013 w 632475"/>
                  <a:gd name="connsiteY3" fmla="*/ 191538 h 287683"/>
                  <a:gd name="connsiteX4" fmla="*/ 52003 w 632475"/>
                  <a:gd name="connsiteY4" fmla="*/ 182871 h 287683"/>
                  <a:gd name="connsiteX5" fmla="*/ 82339 w 632475"/>
                  <a:gd name="connsiteY5" fmla="*/ 152535 h 287683"/>
                  <a:gd name="connsiteX6" fmla="*/ 0 w 632475"/>
                  <a:gd name="connsiteY6" fmla="*/ 100532 h 287683"/>
                  <a:gd name="connsiteX7" fmla="*/ 95340 w 632475"/>
                  <a:gd name="connsiteY7" fmla="*/ 9525 h 287683"/>
                  <a:gd name="connsiteX8" fmla="*/ 195014 w 632475"/>
                  <a:gd name="connsiteY8" fmla="*/ 100532 h 287683"/>
                  <a:gd name="connsiteX9" fmla="*/ 221016 w 632475"/>
                  <a:gd name="connsiteY9" fmla="*/ 61529 h 287683"/>
                  <a:gd name="connsiteX10" fmla="*/ 553612 w 632475"/>
                  <a:gd name="connsiteY10" fmla="*/ 0 h 287683"/>
                  <a:gd name="connsiteX0" fmla="*/ 553612 w 632475"/>
                  <a:gd name="connsiteY0" fmla="*/ 0 h 287683"/>
                  <a:gd name="connsiteX1" fmla="*/ 632475 w 632475"/>
                  <a:gd name="connsiteY1" fmla="*/ 224255 h 287683"/>
                  <a:gd name="connsiteX2" fmla="*/ 277353 w 632475"/>
                  <a:gd name="connsiteY2" fmla="*/ 282545 h 287683"/>
                  <a:gd name="connsiteX3" fmla="*/ 182013 w 632475"/>
                  <a:gd name="connsiteY3" fmla="*/ 191538 h 287683"/>
                  <a:gd name="connsiteX4" fmla="*/ 52003 w 632475"/>
                  <a:gd name="connsiteY4" fmla="*/ 182871 h 287683"/>
                  <a:gd name="connsiteX5" fmla="*/ 82339 w 632475"/>
                  <a:gd name="connsiteY5" fmla="*/ 152535 h 287683"/>
                  <a:gd name="connsiteX6" fmla="*/ 0 w 632475"/>
                  <a:gd name="connsiteY6" fmla="*/ 100532 h 287683"/>
                  <a:gd name="connsiteX7" fmla="*/ 95340 w 632475"/>
                  <a:gd name="connsiteY7" fmla="*/ 9525 h 287683"/>
                  <a:gd name="connsiteX8" fmla="*/ 195014 w 632475"/>
                  <a:gd name="connsiteY8" fmla="*/ 100532 h 287683"/>
                  <a:gd name="connsiteX9" fmla="*/ 221016 w 632475"/>
                  <a:gd name="connsiteY9" fmla="*/ 61529 h 287683"/>
                  <a:gd name="connsiteX10" fmla="*/ 553612 w 632475"/>
                  <a:gd name="connsiteY10" fmla="*/ 0 h 287683"/>
                  <a:gd name="connsiteX0" fmla="*/ 553612 w 632475"/>
                  <a:gd name="connsiteY0" fmla="*/ 0 h 287683"/>
                  <a:gd name="connsiteX1" fmla="*/ 632475 w 632475"/>
                  <a:gd name="connsiteY1" fmla="*/ 224255 h 287683"/>
                  <a:gd name="connsiteX2" fmla="*/ 277353 w 632475"/>
                  <a:gd name="connsiteY2" fmla="*/ 282545 h 287683"/>
                  <a:gd name="connsiteX3" fmla="*/ 182013 w 632475"/>
                  <a:gd name="connsiteY3" fmla="*/ 191538 h 287683"/>
                  <a:gd name="connsiteX4" fmla="*/ 52003 w 632475"/>
                  <a:gd name="connsiteY4" fmla="*/ 182871 h 287683"/>
                  <a:gd name="connsiteX5" fmla="*/ 82339 w 632475"/>
                  <a:gd name="connsiteY5" fmla="*/ 152535 h 287683"/>
                  <a:gd name="connsiteX6" fmla="*/ 0 w 632475"/>
                  <a:gd name="connsiteY6" fmla="*/ 100532 h 287683"/>
                  <a:gd name="connsiteX7" fmla="*/ 95340 w 632475"/>
                  <a:gd name="connsiteY7" fmla="*/ 9525 h 287683"/>
                  <a:gd name="connsiteX8" fmla="*/ 195014 w 632475"/>
                  <a:gd name="connsiteY8" fmla="*/ 100532 h 287683"/>
                  <a:gd name="connsiteX9" fmla="*/ 221016 w 632475"/>
                  <a:gd name="connsiteY9" fmla="*/ 61529 h 287683"/>
                  <a:gd name="connsiteX10" fmla="*/ 553612 w 632475"/>
                  <a:gd name="connsiteY10" fmla="*/ 0 h 287683"/>
                  <a:gd name="connsiteX0" fmla="*/ 553612 w 632475"/>
                  <a:gd name="connsiteY0" fmla="*/ 0 h 304352"/>
                  <a:gd name="connsiteX1" fmla="*/ 632475 w 632475"/>
                  <a:gd name="connsiteY1" fmla="*/ 240924 h 304352"/>
                  <a:gd name="connsiteX2" fmla="*/ 277353 w 632475"/>
                  <a:gd name="connsiteY2" fmla="*/ 299214 h 304352"/>
                  <a:gd name="connsiteX3" fmla="*/ 182013 w 632475"/>
                  <a:gd name="connsiteY3" fmla="*/ 208207 h 304352"/>
                  <a:gd name="connsiteX4" fmla="*/ 52003 w 632475"/>
                  <a:gd name="connsiteY4" fmla="*/ 199540 h 304352"/>
                  <a:gd name="connsiteX5" fmla="*/ 82339 w 632475"/>
                  <a:gd name="connsiteY5" fmla="*/ 169204 h 304352"/>
                  <a:gd name="connsiteX6" fmla="*/ 0 w 632475"/>
                  <a:gd name="connsiteY6" fmla="*/ 117201 h 304352"/>
                  <a:gd name="connsiteX7" fmla="*/ 95340 w 632475"/>
                  <a:gd name="connsiteY7" fmla="*/ 26194 h 304352"/>
                  <a:gd name="connsiteX8" fmla="*/ 195014 w 632475"/>
                  <a:gd name="connsiteY8" fmla="*/ 117201 h 304352"/>
                  <a:gd name="connsiteX9" fmla="*/ 221016 w 632475"/>
                  <a:gd name="connsiteY9" fmla="*/ 78198 h 304352"/>
                  <a:gd name="connsiteX10" fmla="*/ 553612 w 632475"/>
                  <a:gd name="connsiteY10" fmla="*/ 0 h 304352"/>
                  <a:gd name="connsiteX0" fmla="*/ 553612 w 632475"/>
                  <a:gd name="connsiteY0" fmla="*/ 0 h 304352"/>
                  <a:gd name="connsiteX1" fmla="*/ 632475 w 632475"/>
                  <a:gd name="connsiteY1" fmla="*/ 240924 h 304352"/>
                  <a:gd name="connsiteX2" fmla="*/ 277353 w 632475"/>
                  <a:gd name="connsiteY2" fmla="*/ 299214 h 304352"/>
                  <a:gd name="connsiteX3" fmla="*/ 182013 w 632475"/>
                  <a:gd name="connsiteY3" fmla="*/ 208207 h 304352"/>
                  <a:gd name="connsiteX4" fmla="*/ 52003 w 632475"/>
                  <a:gd name="connsiteY4" fmla="*/ 199540 h 304352"/>
                  <a:gd name="connsiteX5" fmla="*/ 82339 w 632475"/>
                  <a:gd name="connsiteY5" fmla="*/ 169204 h 304352"/>
                  <a:gd name="connsiteX6" fmla="*/ 0 w 632475"/>
                  <a:gd name="connsiteY6" fmla="*/ 117201 h 304352"/>
                  <a:gd name="connsiteX7" fmla="*/ 95340 w 632475"/>
                  <a:gd name="connsiteY7" fmla="*/ 26194 h 304352"/>
                  <a:gd name="connsiteX8" fmla="*/ 195014 w 632475"/>
                  <a:gd name="connsiteY8" fmla="*/ 117201 h 304352"/>
                  <a:gd name="connsiteX9" fmla="*/ 221016 w 632475"/>
                  <a:gd name="connsiteY9" fmla="*/ 78198 h 304352"/>
                  <a:gd name="connsiteX10" fmla="*/ 553612 w 632475"/>
                  <a:gd name="connsiteY10" fmla="*/ 0 h 304352"/>
                  <a:gd name="connsiteX0" fmla="*/ 553612 w 632475"/>
                  <a:gd name="connsiteY0" fmla="*/ 0 h 304352"/>
                  <a:gd name="connsiteX1" fmla="*/ 632475 w 632475"/>
                  <a:gd name="connsiteY1" fmla="*/ 240924 h 304352"/>
                  <a:gd name="connsiteX2" fmla="*/ 277353 w 632475"/>
                  <a:gd name="connsiteY2" fmla="*/ 299214 h 304352"/>
                  <a:gd name="connsiteX3" fmla="*/ 182013 w 632475"/>
                  <a:gd name="connsiteY3" fmla="*/ 208207 h 304352"/>
                  <a:gd name="connsiteX4" fmla="*/ 52003 w 632475"/>
                  <a:gd name="connsiteY4" fmla="*/ 199540 h 304352"/>
                  <a:gd name="connsiteX5" fmla="*/ 82339 w 632475"/>
                  <a:gd name="connsiteY5" fmla="*/ 169204 h 304352"/>
                  <a:gd name="connsiteX6" fmla="*/ 0 w 632475"/>
                  <a:gd name="connsiteY6" fmla="*/ 117201 h 304352"/>
                  <a:gd name="connsiteX7" fmla="*/ 95340 w 632475"/>
                  <a:gd name="connsiteY7" fmla="*/ 26194 h 304352"/>
                  <a:gd name="connsiteX8" fmla="*/ 197395 w 632475"/>
                  <a:gd name="connsiteY8" fmla="*/ 107676 h 304352"/>
                  <a:gd name="connsiteX9" fmla="*/ 221016 w 632475"/>
                  <a:gd name="connsiteY9" fmla="*/ 78198 h 304352"/>
                  <a:gd name="connsiteX10" fmla="*/ 553612 w 632475"/>
                  <a:gd name="connsiteY10" fmla="*/ 0 h 304352"/>
                  <a:gd name="connsiteX0" fmla="*/ 553612 w 632475"/>
                  <a:gd name="connsiteY0" fmla="*/ 0 h 304352"/>
                  <a:gd name="connsiteX1" fmla="*/ 632475 w 632475"/>
                  <a:gd name="connsiteY1" fmla="*/ 240924 h 304352"/>
                  <a:gd name="connsiteX2" fmla="*/ 277353 w 632475"/>
                  <a:gd name="connsiteY2" fmla="*/ 299214 h 304352"/>
                  <a:gd name="connsiteX3" fmla="*/ 182013 w 632475"/>
                  <a:gd name="connsiteY3" fmla="*/ 208207 h 304352"/>
                  <a:gd name="connsiteX4" fmla="*/ 52003 w 632475"/>
                  <a:gd name="connsiteY4" fmla="*/ 199540 h 304352"/>
                  <a:gd name="connsiteX5" fmla="*/ 82339 w 632475"/>
                  <a:gd name="connsiteY5" fmla="*/ 169204 h 304352"/>
                  <a:gd name="connsiteX6" fmla="*/ 0 w 632475"/>
                  <a:gd name="connsiteY6" fmla="*/ 117201 h 304352"/>
                  <a:gd name="connsiteX7" fmla="*/ 95340 w 632475"/>
                  <a:gd name="connsiteY7" fmla="*/ 26194 h 304352"/>
                  <a:gd name="connsiteX8" fmla="*/ 197395 w 632475"/>
                  <a:gd name="connsiteY8" fmla="*/ 107676 h 304352"/>
                  <a:gd name="connsiteX9" fmla="*/ 221016 w 632475"/>
                  <a:gd name="connsiteY9" fmla="*/ 78198 h 304352"/>
                  <a:gd name="connsiteX10" fmla="*/ 553612 w 632475"/>
                  <a:gd name="connsiteY10" fmla="*/ 0 h 304352"/>
                  <a:gd name="connsiteX0" fmla="*/ 559753 w 638616"/>
                  <a:gd name="connsiteY0" fmla="*/ 0 h 304352"/>
                  <a:gd name="connsiteX1" fmla="*/ 638616 w 638616"/>
                  <a:gd name="connsiteY1" fmla="*/ 240924 h 304352"/>
                  <a:gd name="connsiteX2" fmla="*/ 283494 w 638616"/>
                  <a:gd name="connsiteY2" fmla="*/ 299214 h 304352"/>
                  <a:gd name="connsiteX3" fmla="*/ 188154 w 638616"/>
                  <a:gd name="connsiteY3" fmla="*/ 208207 h 304352"/>
                  <a:gd name="connsiteX4" fmla="*/ 58144 w 638616"/>
                  <a:gd name="connsiteY4" fmla="*/ 199540 h 304352"/>
                  <a:gd name="connsiteX5" fmla="*/ 88480 w 638616"/>
                  <a:gd name="connsiteY5" fmla="*/ 169204 h 304352"/>
                  <a:gd name="connsiteX6" fmla="*/ 6141 w 638616"/>
                  <a:gd name="connsiteY6" fmla="*/ 117201 h 304352"/>
                  <a:gd name="connsiteX7" fmla="*/ 101481 w 638616"/>
                  <a:gd name="connsiteY7" fmla="*/ 26194 h 304352"/>
                  <a:gd name="connsiteX8" fmla="*/ 203536 w 638616"/>
                  <a:gd name="connsiteY8" fmla="*/ 107676 h 304352"/>
                  <a:gd name="connsiteX9" fmla="*/ 227157 w 638616"/>
                  <a:gd name="connsiteY9" fmla="*/ 78198 h 304352"/>
                  <a:gd name="connsiteX10" fmla="*/ 559753 w 638616"/>
                  <a:gd name="connsiteY10" fmla="*/ 0 h 304352"/>
                  <a:gd name="connsiteX0" fmla="*/ 559753 w 638616"/>
                  <a:gd name="connsiteY0" fmla="*/ 0 h 304352"/>
                  <a:gd name="connsiteX1" fmla="*/ 638616 w 638616"/>
                  <a:gd name="connsiteY1" fmla="*/ 240924 h 304352"/>
                  <a:gd name="connsiteX2" fmla="*/ 283494 w 638616"/>
                  <a:gd name="connsiteY2" fmla="*/ 299214 h 304352"/>
                  <a:gd name="connsiteX3" fmla="*/ 188154 w 638616"/>
                  <a:gd name="connsiteY3" fmla="*/ 208207 h 304352"/>
                  <a:gd name="connsiteX4" fmla="*/ 58144 w 638616"/>
                  <a:gd name="connsiteY4" fmla="*/ 199540 h 304352"/>
                  <a:gd name="connsiteX5" fmla="*/ 88480 w 638616"/>
                  <a:gd name="connsiteY5" fmla="*/ 169204 h 304352"/>
                  <a:gd name="connsiteX6" fmla="*/ 6141 w 638616"/>
                  <a:gd name="connsiteY6" fmla="*/ 117201 h 304352"/>
                  <a:gd name="connsiteX7" fmla="*/ 101481 w 638616"/>
                  <a:gd name="connsiteY7" fmla="*/ 26194 h 304352"/>
                  <a:gd name="connsiteX8" fmla="*/ 203536 w 638616"/>
                  <a:gd name="connsiteY8" fmla="*/ 107676 h 304352"/>
                  <a:gd name="connsiteX9" fmla="*/ 227157 w 638616"/>
                  <a:gd name="connsiteY9" fmla="*/ 78198 h 304352"/>
                  <a:gd name="connsiteX10" fmla="*/ 559753 w 638616"/>
                  <a:gd name="connsiteY10" fmla="*/ 0 h 304352"/>
                  <a:gd name="connsiteX0" fmla="*/ 559753 w 638616"/>
                  <a:gd name="connsiteY0" fmla="*/ 0 h 304352"/>
                  <a:gd name="connsiteX1" fmla="*/ 638616 w 638616"/>
                  <a:gd name="connsiteY1" fmla="*/ 240924 h 304352"/>
                  <a:gd name="connsiteX2" fmla="*/ 283494 w 638616"/>
                  <a:gd name="connsiteY2" fmla="*/ 299214 h 304352"/>
                  <a:gd name="connsiteX3" fmla="*/ 188154 w 638616"/>
                  <a:gd name="connsiteY3" fmla="*/ 208207 h 304352"/>
                  <a:gd name="connsiteX4" fmla="*/ 58144 w 638616"/>
                  <a:gd name="connsiteY4" fmla="*/ 199540 h 304352"/>
                  <a:gd name="connsiteX5" fmla="*/ 88480 w 638616"/>
                  <a:gd name="connsiteY5" fmla="*/ 169204 h 304352"/>
                  <a:gd name="connsiteX6" fmla="*/ 6141 w 638616"/>
                  <a:gd name="connsiteY6" fmla="*/ 117201 h 304352"/>
                  <a:gd name="connsiteX7" fmla="*/ 101481 w 638616"/>
                  <a:gd name="connsiteY7" fmla="*/ 26194 h 304352"/>
                  <a:gd name="connsiteX8" fmla="*/ 203536 w 638616"/>
                  <a:gd name="connsiteY8" fmla="*/ 107676 h 304352"/>
                  <a:gd name="connsiteX9" fmla="*/ 227157 w 638616"/>
                  <a:gd name="connsiteY9" fmla="*/ 78198 h 304352"/>
                  <a:gd name="connsiteX10" fmla="*/ 559753 w 638616"/>
                  <a:gd name="connsiteY10" fmla="*/ 0 h 304352"/>
                  <a:gd name="connsiteX0" fmla="*/ 559753 w 638616"/>
                  <a:gd name="connsiteY0" fmla="*/ 0 h 306584"/>
                  <a:gd name="connsiteX1" fmla="*/ 638616 w 638616"/>
                  <a:gd name="connsiteY1" fmla="*/ 240924 h 306584"/>
                  <a:gd name="connsiteX2" fmla="*/ 269207 w 638616"/>
                  <a:gd name="connsiteY2" fmla="*/ 301595 h 306584"/>
                  <a:gd name="connsiteX3" fmla="*/ 188154 w 638616"/>
                  <a:gd name="connsiteY3" fmla="*/ 208207 h 306584"/>
                  <a:gd name="connsiteX4" fmla="*/ 58144 w 638616"/>
                  <a:gd name="connsiteY4" fmla="*/ 199540 h 306584"/>
                  <a:gd name="connsiteX5" fmla="*/ 88480 w 638616"/>
                  <a:gd name="connsiteY5" fmla="*/ 169204 h 306584"/>
                  <a:gd name="connsiteX6" fmla="*/ 6141 w 638616"/>
                  <a:gd name="connsiteY6" fmla="*/ 117201 h 306584"/>
                  <a:gd name="connsiteX7" fmla="*/ 101481 w 638616"/>
                  <a:gd name="connsiteY7" fmla="*/ 26194 h 306584"/>
                  <a:gd name="connsiteX8" fmla="*/ 203536 w 638616"/>
                  <a:gd name="connsiteY8" fmla="*/ 107676 h 306584"/>
                  <a:gd name="connsiteX9" fmla="*/ 227157 w 638616"/>
                  <a:gd name="connsiteY9" fmla="*/ 78198 h 306584"/>
                  <a:gd name="connsiteX10" fmla="*/ 559753 w 638616"/>
                  <a:gd name="connsiteY10" fmla="*/ 0 h 306584"/>
                  <a:gd name="connsiteX0" fmla="*/ 559753 w 638616"/>
                  <a:gd name="connsiteY0" fmla="*/ 0 h 306584"/>
                  <a:gd name="connsiteX1" fmla="*/ 638616 w 638616"/>
                  <a:gd name="connsiteY1" fmla="*/ 240924 h 306584"/>
                  <a:gd name="connsiteX2" fmla="*/ 269207 w 638616"/>
                  <a:gd name="connsiteY2" fmla="*/ 301595 h 306584"/>
                  <a:gd name="connsiteX3" fmla="*/ 188154 w 638616"/>
                  <a:gd name="connsiteY3" fmla="*/ 208207 h 306584"/>
                  <a:gd name="connsiteX4" fmla="*/ 58144 w 638616"/>
                  <a:gd name="connsiteY4" fmla="*/ 199540 h 306584"/>
                  <a:gd name="connsiteX5" fmla="*/ 88480 w 638616"/>
                  <a:gd name="connsiteY5" fmla="*/ 169204 h 306584"/>
                  <a:gd name="connsiteX6" fmla="*/ 6141 w 638616"/>
                  <a:gd name="connsiteY6" fmla="*/ 117201 h 306584"/>
                  <a:gd name="connsiteX7" fmla="*/ 101481 w 638616"/>
                  <a:gd name="connsiteY7" fmla="*/ 26194 h 306584"/>
                  <a:gd name="connsiteX8" fmla="*/ 203536 w 638616"/>
                  <a:gd name="connsiteY8" fmla="*/ 107676 h 306584"/>
                  <a:gd name="connsiteX9" fmla="*/ 227157 w 638616"/>
                  <a:gd name="connsiteY9" fmla="*/ 78198 h 306584"/>
                  <a:gd name="connsiteX10" fmla="*/ 559753 w 638616"/>
                  <a:gd name="connsiteY10" fmla="*/ 0 h 306584"/>
                  <a:gd name="connsiteX0" fmla="*/ 559753 w 638616"/>
                  <a:gd name="connsiteY0" fmla="*/ 0 h 306584"/>
                  <a:gd name="connsiteX1" fmla="*/ 638616 w 638616"/>
                  <a:gd name="connsiteY1" fmla="*/ 240924 h 306584"/>
                  <a:gd name="connsiteX2" fmla="*/ 269207 w 638616"/>
                  <a:gd name="connsiteY2" fmla="*/ 301595 h 306584"/>
                  <a:gd name="connsiteX3" fmla="*/ 188154 w 638616"/>
                  <a:gd name="connsiteY3" fmla="*/ 208207 h 306584"/>
                  <a:gd name="connsiteX4" fmla="*/ 58144 w 638616"/>
                  <a:gd name="connsiteY4" fmla="*/ 199540 h 306584"/>
                  <a:gd name="connsiteX5" fmla="*/ 88480 w 638616"/>
                  <a:gd name="connsiteY5" fmla="*/ 169204 h 306584"/>
                  <a:gd name="connsiteX6" fmla="*/ 6141 w 638616"/>
                  <a:gd name="connsiteY6" fmla="*/ 117201 h 306584"/>
                  <a:gd name="connsiteX7" fmla="*/ 101481 w 638616"/>
                  <a:gd name="connsiteY7" fmla="*/ 26194 h 306584"/>
                  <a:gd name="connsiteX8" fmla="*/ 203536 w 638616"/>
                  <a:gd name="connsiteY8" fmla="*/ 107676 h 306584"/>
                  <a:gd name="connsiteX9" fmla="*/ 227157 w 638616"/>
                  <a:gd name="connsiteY9" fmla="*/ 78198 h 306584"/>
                  <a:gd name="connsiteX10" fmla="*/ 559753 w 638616"/>
                  <a:gd name="connsiteY10" fmla="*/ 0 h 306584"/>
                  <a:gd name="connsiteX0" fmla="*/ 559753 w 631472"/>
                  <a:gd name="connsiteY0" fmla="*/ 0 h 306584"/>
                  <a:gd name="connsiteX1" fmla="*/ 631472 w 631472"/>
                  <a:gd name="connsiteY1" fmla="*/ 240924 h 306584"/>
                  <a:gd name="connsiteX2" fmla="*/ 269207 w 631472"/>
                  <a:gd name="connsiteY2" fmla="*/ 301595 h 306584"/>
                  <a:gd name="connsiteX3" fmla="*/ 188154 w 631472"/>
                  <a:gd name="connsiteY3" fmla="*/ 208207 h 306584"/>
                  <a:gd name="connsiteX4" fmla="*/ 58144 w 631472"/>
                  <a:gd name="connsiteY4" fmla="*/ 199540 h 306584"/>
                  <a:gd name="connsiteX5" fmla="*/ 88480 w 631472"/>
                  <a:gd name="connsiteY5" fmla="*/ 169204 h 306584"/>
                  <a:gd name="connsiteX6" fmla="*/ 6141 w 631472"/>
                  <a:gd name="connsiteY6" fmla="*/ 117201 h 306584"/>
                  <a:gd name="connsiteX7" fmla="*/ 101481 w 631472"/>
                  <a:gd name="connsiteY7" fmla="*/ 26194 h 306584"/>
                  <a:gd name="connsiteX8" fmla="*/ 203536 w 631472"/>
                  <a:gd name="connsiteY8" fmla="*/ 107676 h 306584"/>
                  <a:gd name="connsiteX9" fmla="*/ 227157 w 631472"/>
                  <a:gd name="connsiteY9" fmla="*/ 78198 h 306584"/>
                  <a:gd name="connsiteX10" fmla="*/ 559753 w 631472"/>
                  <a:gd name="connsiteY10" fmla="*/ 0 h 306584"/>
                  <a:gd name="connsiteX0" fmla="*/ 559753 w 631472"/>
                  <a:gd name="connsiteY0" fmla="*/ 0 h 306584"/>
                  <a:gd name="connsiteX1" fmla="*/ 631472 w 631472"/>
                  <a:gd name="connsiteY1" fmla="*/ 240924 h 306584"/>
                  <a:gd name="connsiteX2" fmla="*/ 269207 w 631472"/>
                  <a:gd name="connsiteY2" fmla="*/ 301595 h 306584"/>
                  <a:gd name="connsiteX3" fmla="*/ 188154 w 631472"/>
                  <a:gd name="connsiteY3" fmla="*/ 208207 h 306584"/>
                  <a:gd name="connsiteX4" fmla="*/ 58144 w 631472"/>
                  <a:gd name="connsiteY4" fmla="*/ 199540 h 306584"/>
                  <a:gd name="connsiteX5" fmla="*/ 88480 w 631472"/>
                  <a:gd name="connsiteY5" fmla="*/ 169204 h 306584"/>
                  <a:gd name="connsiteX6" fmla="*/ 6141 w 631472"/>
                  <a:gd name="connsiteY6" fmla="*/ 117201 h 306584"/>
                  <a:gd name="connsiteX7" fmla="*/ 101481 w 631472"/>
                  <a:gd name="connsiteY7" fmla="*/ 26194 h 306584"/>
                  <a:gd name="connsiteX8" fmla="*/ 203536 w 631472"/>
                  <a:gd name="connsiteY8" fmla="*/ 107676 h 306584"/>
                  <a:gd name="connsiteX9" fmla="*/ 227157 w 631472"/>
                  <a:gd name="connsiteY9" fmla="*/ 78198 h 306584"/>
                  <a:gd name="connsiteX10" fmla="*/ 559753 w 631472"/>
                  <a:gd name="connsiteY10" fmla="*/ 0 h 306584"/>
                  <a:gd name="connsiteX0" fmla="*/ 559753 w 631472"/>
                  <a:gd name="connsiteY0" fmla="*/ 0 h 306584"/>
                  <a:gd name="connsiteX1" fmla="*/ 631472 w 631472"/>
                  <a:gd name="connsiteY1" fmla="*/ 240924 h 306584"/>
                  <a:gd name="connsiteX2" fmla="*/ 269207 w 631472"/>
                  <a:gd name="connsiteY2" fmla="*/ 301595 h 306584"/>
                  <a:gd name="connsiteX3" fmla="*/ 188154 w 631472"/>
                  <a:gd name="connsiteY3" fmla="*/ 208207 h 306584"/>
                  <a:gd name="connsiteX4" fmla="*/ 58144 w 631472"/>
                  <a:gd name="connsiteY4" fmla="*/ 199540 h 306584"/>
                  <a:gd name="connsiteX5" fmla="*/ 88480 w 631472"/>
                  <a:gd name="connsiteY5" fmla="*/ 169204 h 306584"/>
                  <a:gd name="connsiteX6" fmla="*/ 6141 w 631472"/>
                  <a:gd name="connsiteY6" fmla="*/ 117201 h 306584"/>
                  <a:gd name="connsiteX7" fmla="*/ 101481 w 631472"/>
                  <a:gd name="connsiteY7" fmla="*/ 26194 h 306584"/>
                  <a:gd name="connsiteX8" fmla="*/ 203536 w 631472"/>
                  <a:gd name="connsiteY8" fmla="*/ 107676 h 306584"/>
                  <a:gd name="connsiteX9" fmla="*/ 227157 w 631472"/>
                  <a:gd name="connsiteY9" fmla="*/ 78198 h 306584"/>
                  <a:gd name="connsiteX10" fmla="*/ 559753 w 631472"/>
                  <a:gd name="connsiteY10" fmla="*/ 0 h 306584"/>
                  <a:gd name="connsiteX0" fmla="*/ 559753 w 631472"/>
                  <a:gd name="connsiteY0" fmla="*/ 0 h 306584"/>
                  <a:gd name="connsiteX1" fmla="*/ 631472 w 631472"/>
                  <a:gd name="connsiteY1" fmla="*/ 240924 h 306584"/>
                  <a:gd name="connsiteX2" fmla="*/ 269207 w 631472"/>
                  <a:gd name="connsiteY2" fmla="*/ 301595 h 306584"/>
                  <a:gd name="connsiteX3" fmla="*/ 188154 w 631472"/>
                  <a:gd name="connsiteY3" fmla="*/ 208207 h 306584"/>
                  <a:gd name="connsiteX4" fmla="*/ 58144 w 631472"/>
                  <a:gd name="connsiteY4" fmla="*/ 199540 h 306584"/>
                  <a:gd name="connsiteX5" fmla="*/ 88480 w 631472"/>
                  <a:gd name="connsiteY5" fmla="*/ 169204 h 306584"/>
                  <a:gd name="connsiteX6" fmla="*/ 6141 w 631472"/>
                  <a:gd name="connsiteY6" fmla="*/ 117201 h 306584"/>
                  <a:gd name="connsiteX7" fmla="*/ 101481 w 631472"/>
                  <a:gd name="connsiteY7" fmla="*/ 26194 h 306584"/>
                  <a:gd name="connsiteX8" fmla="*/ 203536 w 631472"/>
                  <a:gd name="connsiteY8" fmla="*/ 107676 h 306584"/>
                  <a:gd name="connsiteX9" fmla="*/ 227157 w 631472"/>
                  <a:gd name="connsiteY9" fmla="*/ 78198 h 306584"/>
                  <a:gd name="connsiteX10" fmla="*/ 559753 w 631472"/>
                  <a:gd name="connsiteY10" fmla="*/ 0 h 30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1472" h="306584">
                    <a:moveTo>
                      <a:pt x="559753" y="0"/>
                    </a:moveTo>
                    <a:cubicBezTo>
                      <a:pt x="555085" y="97771"/>
                      <a:pt x="605184" y="164585"/>
                      <a:pt x="631472" y="240924"/>
                    </a:cubicBezTo>
                    <a:cubicBezTo>
                      <a:pt x="520242" y="261148"/>
                      <a:pt x="397771" y="324708"/>
                      <a:pt x="269207" y="301595"/>
                    </a:cubicBezTo>
                    <a:cubicBezTo>
                      <a:pt x="281192" y="230970"/>
                      <a:pt x="263270" y="221209"/>
                      <a:pt x="188154" y="208207"/>
                    </a:cubicBezTo>
                    <a:cubicBezTo>
                      <a:pt x="140054" y="236274"/>
                      <a:pt x="94337" y="245291"/>
                      <a:pt x="58144" y="199540"/>
                    </a:cubicBezTo>
                    <a:lnTo>
                      <a:pt x="88480" y="169204"/>
                    </a:lnTo>
                    <a:lnTo>
                      <a:pt x="6141" y="117201"/>
                    </a:lnTo>
                    <a:cubicBezTo>
                      <a:pt x="-16848" y="63053"/>
                      <a:pt x="26838" y="-7764"/>
                      <a:pt x="101481" y="26194"/>
                    </a:cubicBezTo>
                    <a:lnTo>
                      <a:pt x="203536" y="107676"/>
                    </a:lnTo>
                    <a:lnTo>
                      <a:pt x="227157" y="78198"/>
                    </a:lnTo>
                    <a:cubicBezTo>
                      <a:pt x="338022" y="93406"/>
                      <a:pt x="446507" y="34797"/>
                      <a:pt x="559753" y="0"/>
                    </a:cubicBezTo>
                    <a:close/>
                  </a:path>
                </a:pathLst>
              </a:custGeom>
              <a:solidFill>
                <a:srgbClr val="00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sp>
            <p:nvSpPr>
              <p:cNvPr id="20" name="Freeform 19"/>
              <p:cNvSpPr/>
              <p:nvPr/>
            </p:nvSpPr>
            <p:spPr>
              <a:xfrm>
                <a:off x="9191802" y="3872684"/>
                <a:ext cx="621507" cy="315036"/>
              </a:xfrm>
              <a:custGeom>
                <a:avLst/>
                <a:gdLst>
                  <a:gd name="connsiteX0" fmla="*/ 509588 w 597694"/>
                  <a:gd name="connsiteY0" fmla="*/ 0 h 304800"/>
                  <a:gd name="connsiteX1" fmla="*/ 597694 w 597694"/>
                  <a:gd name="connsiteY1" fmla="*/ 216694 h 304800"/>
                  <a:gd name="connsiteX2" fmla="*/ 304800 w 597694"/>
                  <a:gd name="connsiteY2" fmla="*/ 304800 h 304800"/>
                  <a:gd name="connsiteX3" fmla="*/ 257175 w 597694"/>
                  <a:gd name="connsiteY3" fmla="*/ 188119 h 304800"/>
                  <a:gd name="connsiteX4" fmla="*/ 183357 w 597694"/>
                  <a:gd name="connsiteY4" fmla="*/ 266700 h 304800"/>
                  <a:gd name="connsiteX5" fmla="*/ 92869 w 597694"/>
                  <a:gd name="connsiteY5" fmla="*/ 266700 h 304800"/>
                  <a:gd name="connsiteX6" fmla="*/ 0 w 597694"/>
                  <a:gd name="connsiteY6" fmla="*/ 176213 h 304800"/>
                  <a:gd name="connsiteX7" fmla="*/ 66675 w 597694"/>
                  <a:gd name="connsiteY7" fmla="*/ 142875 h 304800"/>
                  <a:gd name="connsiteX8" fmla="*/ 150019 w 597694"/>
                  <a:gd name="connsiteY8" fmla="*/ 92869 h 304800"/>
                  <a:gd name="connsiteX9" fmla="*/ 242888 w 597694"/>
                  <a:gd name="connsiteY9" fmla="*/ 85725 h 304800"/>
                  <a:gd name="connsiteX10" fmla="*/ 509588 w 597694"/>
                  <a:gd name="connsiteY10" fmla="*/ 0 h 304800"/>
                  <a:gd name="connsiteX0" fmla="*/ 509588 w 597694"/>
                  <a:gd name="connsiteY0" fmla="*/ 0 h 304800"/>
                  <a:gd name="connsiteX1" fmla="*/ 597694 w 597694"/>
                  <a:gd name="connsiteY1" fmla="*/ 216694 h 304800"/>
                  <a:gd name="connsiteX2" fmla="*/ 304800 w 597694"/>
                  <a:gd name="connsiteY2" fmla="*/ 304800 h 304800"/>
                  <a:gd name="connsiteX3" fmla="*/ 257175 w 597694"/>
                  <a:gd name="connsiteY3" fmla="*/ 188119 h 304800"/>
                  <a:gd name="connsiteX4" fmla="*/ 183357 w 597694"/>
                  <a:gd name="connsiteY4" fmla="*/ 266700 h 304800"/>
                  <a:gd name="connsiteX5" fmla="*/ 92869 w 597694"/>
                  <a:gd name="connsiteY5" fmla="*/ 266700 h 304800"/>
                  <a:gd name="connsiteX6" fmla="*/ 0 w 597694"/>
                  <a:gd name="connsiteY6" fmla="*/ 176213 h 304800"/>
                  <a:gd name="connsiteX7" fmla="*/ 66675 w 597694"/>
                  <a:gd name="connsiteY7" fmla="*/ 142875 h 304800"/>
                  <a:gd name="connsiteX8" fmla="*/ 150019 w 597694"/>
                  <a:gd name="connsiteY8" fmla="*/ 92869 h 304800"/>
                  <a:gd name="connsiteX9" fmla="*/ 242888 w 597694"/>
                  <a:gd name="connsiteY9" fmla="*/ 85725 h 304800"/>
                  <a:gd name="connsiteX10" fmla="*/ 509588 w 597694"/>
                  <a:gd name="connsiteY10" fmla="*/ 0 h 304800"/>
                  <a:gd name="connsiteX0" fmla="*/ 509588 w 597694"/>
                  <a:gd name="connsiteY0" fmla="*/ 0 h 304800"/>
                  <a:gd name="connsiteX1" fmla="*/ 597694 w 597694"/>
                  <a:gd name="connsiteY1" fmla="*/ 216694 h 304800"/>
                  <a:gd name="connsiteX2" fmla="*/ 304800 w 597694"/>
                  <a:gd name="connsiteY2" fmla="*/ 304800 h 304800"/>
                  <a:gd name="connsiteX3" fmla="*/ 257175 w 597694"/>
                  <a:gd name="connsiteY3" fmla="*/ 188119 h 304800"/>
                  <a:gd name="connsiteX4" fmla="*/ 183357 w 597694"/>
                  <a:gd name="connsiteY4" fmla="*/ 266700 h 304800"/>
                  <a:gd name="connsiteX5" fmla="*/ 92869 w 597694"/>
                  <a:gd name="connsiteY5" fmla="*/ 266700 h 304800"/>
                  <a:gd name="connsiteX6" fmla="*/ 0 w 597694"/>
                  <a:gd name="connsiteY6" fmla="*/ 176213 h 304800"/>
                  <a:gd name="connsiteX7" fmla="*/ 66675 w 597694"/>
                  <a:gd name="connsiteY7" fmla="*/ 142875 h 304800"/>
                  <a:gd name="connsiteX8" fmla="*/ 150019 w 597694"/>
                  <a:gd name="connsiteY8" fmla="*/ 92869 h 304800"/>
                  <a:gd name="connsiteX9" fmla="*/ 242888 w 597694"/>
                  <a:gd name="connsiteY9" fmla="*/ 85725 h 304800"/>
                  <a:gd name="connsiteX10" fmla="*/ 509588 w 597694"/>
                  <a:gd name="connsiteY10" fmla="*/ 0 h 304800"/>
                  <a:gd name="connsiteX0" fmla="*/ 519113 w 607219"/>
                  <a:gd name="connsiteY0" fmla="*/ 0 h 304800"/>
                  <a:gd name="connsiteX1" fmla="*/ 607219 w 607219"/>
                  <a:gd name="connsiteY1" fmla="*/ 216694 h 304800"/>
                  <a:gd name="connsiteX2" fmla="*/ 314325 w 607219"/>
                  <a:gd name="connsiteY2" fmla="*/ 304800 h 304800"/>
                  <a:gd name="connsiteX3" fmla="*/ 266700 w 607219"/>
                  <a:gd name="connsiteY3" fmla="*/ 188119 h 304800"/>
                  <a:gd name="connsiteX4" fmla="*/ 192882 w 607219"/>
                  <a:gd name="connsiteY4" fmla="*/ 266700 h 304800"/>
                  <a:gd name="connsiteX5" fmla="*/ 102394 w 607219"/>
                  <a:gd name="connsiteY5" fmla="*/ 266700 h 304800"/>
                  <a:gd name="connsiteX6" fmla="*/ 0 w 607219"/>
                  <a:gd name="connsiteY6" fmla="*/ 183357 h 304800"/>
                  <a:gd name="connsiteX7" fmla="*/ 76200 w 607219"/>
                  <a:gd name="connsiteY7" fmla="*/ 142875 h 304800"/>
                  <a:gd name="connsiteX8" fmla="*/ 159544 w 607219"/>
                  <a:gd name="connsiteY8" fmla="*/ 92869 h 304800"/>
                  <a:gd name="connsiteX9" fmla="*/ 252413 w 607219"/>
                  <a:gd name="connsiteY9" fmla="*/ 85725 h 304800"/>
                  <a:gd name="connsiteX10" fmla="*/ 519113 w 607219"/>
                  <a:gd name="connsiteY10" fmla="*/ 0 h 304800"/>
                  <a:gd name="connsiteX0" fmla="*/ 519113 w 607219"/>
                  <a:gd name="connsiteY0" fmla="*/ 0 h 304800"/>
                  <a:gd name="connsiteX1" fmla="*/ 607219 w 607219"/>
                  <a:gd name="connsiteY1" fmla="*/ 216694 h 304800"/>
                  <a:gd name="connsiteX2" fmla="*/ 314325 w 607219"/>
                  <a:gd name="connsiteY2" fmla="*/ 304800 h 304800"/>
                  <a:gd name="connsiteX3" fmla="*/ 266700 w 607219"/>
                  <a:gd name="connsiteY3" fmla="*/ 188119 h 304800"/>
                  <a:gd name="connsiteX4" fmla="*/ 192882 w 607219"/>
                  <a:gd name="connsiteY4" fmla="*/ 266700 h 304800"/>
                  <a:gd name="connsiteX5" fmla="*/ 102394 w 607219"/>
                  <a:gd name="connsiteY5" fmla="*/ 266700 h 304800"/>
                  <a:gd name="connsiteX6" fmla="*/ 0 w 607219"/>
                  <a:gd name="connsiteY6" fmla="*/ 183357 h 304800"/>
                  <a:gd name="connsiteX7" fmla="*/ 76200 w 607219"/>
                  <a:gd name="connsiteY7" fmla="*/ 142875 h 304800"/>
                  <a:gd name="connsiteX8" fmla="*/ 159544 w 607219"/>
                  <a:gd name="connsiteY8" fmla="*/ 92869 h 304800"/>
                  <a:gd name="connsiteX9" fmla="*/ 252413 w 607219"/>
                  <a:gd name="connsiteY9" fmla="*/ 85725 h 304800"/>
                  <a:gd name="connsiteX10" fmla="*/ 519113 w 607219"/>
                  <a:gd name="connsiteY10" fmla="*/ 0 h 304800"/>
                  <a:gd name="connsiteX0" fmla="*/ 519113 w 607219"/>
                  <a:gd name="connsiteY0" fmla="*/ 0 h 304800"/>
                  <a:gd name="connsiteX1" fmla="*/ 607219 w 607219"/>
                  <a:gd name="connsiteY1" fmla="*/ 216694 h 304800"/>
                  <a:gd name="connsiteX2" fmla="*/ 314325 w 607219"/>
                  <a:gd name="connsiteY2" fmla="*/ 304800 h 304800"/>
                  <a:gd name="connsiteX3" fmla="*/ 266700 w 607219"/>
                  <a:gd name="connsiteY3" fmla="*/ 188119 h 304800"/>
                  <a:gd name="connsiteX4" fmla="*/ 192882 w 607219"/>
                  <a:gd name="connsiteY4" fmla="*/ 266700 h 304800"/>
                  <a:gd name="connsiteX5" fmla="*/ 102394 w 607219"/>
                  <a:gd name="connsiteY5" fmla="*/ 266700 h 304800"/>
                  <a:gd name="connsiteX6" fmla="*/ 0 w 607219"/>
                  <a:gd name="connsiteY6" fmla="*/ 183357 h 304800"/>
                  <a:gd name="connsiteX7" fmla="*/ 76200 w 607219"/>
                  <a:gd name="connsiteY7" fmla="*/ 142875 h 304800"/>
                  <a:gd name="connsiteX8" fmla="*/ 159544 w 607219"/>
                  <a:gd name="connsiteY8" fmla="*/ 92869 h 304800"/>
                  <a:gd name="connsiteX9" fmla="*/ 252413 w 607219"/>
                  <a:gd name="connsiteY9" fmla="*/ 85725 h 304800"/>
                  <a:gd name="connsiteX10" fmla="*/ 519113 w 607219"/>
                  <a:gd name="connsiteY10" fmla="*/ 0 h 304800"/>
                  <a:gd name="connsiteX0" fmla="*/ 519113 w 607219"/>
                  <a:gd name="connsiteY0" fmla="*/ 0 h 304800"/>
                  <a:gd name="connsiteX1" fmla="*/ 607219 w 607219"/>
                  <a:gd name="connsiteY1" fmla="*/ 216694 h 304800"/>
                  <a:gd name="connsiteX2" fmla="*/ 314325 w 607219"/>
                  <a:gd name="connsiteY2" fmla="*/ 304800 h 304800"/>
                  <a:gd name="connsiteX3" fmla="*/ 266700 w 607219"/>
                  <a:gd name="connsiteY3" fmla="*/ 188119 h 304800"/>
                  <a:gd name="connsiteX4" fmla="*/ 192882 w 607219"/>
                  <a:gd name="connsiteY4" fmla="*/ 266700 h 304800"/>
                  <a:gd name="connsiteX5" fmla="*/ 102394 w 607219"/>
                  <a:gd name="connsiteY5" fmla="*/ 266700 h 304800"/>
                  <a:gd name="connsiteX6" fmla="*/ 0 w 607219"/>
                  <a:gd name="connsiteY6" fmla="*/ 183357 h 304800"/>
                  <a:gd name="connsiteX7" fmla="*/ 76200 w 607219"/>
                  <a:gd name="connsiteY7" fmla="*/ 142875 h 304800"/>
                  <a:gd name="connsiteX8" fmla="*/ 159544 w 607219"/>
                  <a:gd name="connsiteY8" fmla="*/ 92869 h 304800"/>
                  <a:gd name="connsiteX9" fmla="*/ 252413 w 607219"/>
                  <a:gd name="connsiteY9" fmla="*/ 85725 h 304800"/>
                  <a:gd name="connsiteX10" fmla="*/ 519113 w 607219"/>
                  <a:gd name="connsiteY10" fmla="*/ 0 h 304800"/>
                  <a:gd name="connsiteX0" fmla="*/ 519113 w 607219"/>
                  <a:gd name="connsiteY0" fmla="*/ 0 h 304800"/>
                  <a:gd name="connsiteX1" fmla="*/ 607219 w 607219"/>
                  <a:gd name="connsiteY1" fmla="*/ 216694 h 304800"/>
                  <a:gd name="connsiteX2" fmla="*/ 314325 w 607219"/>
                  <a:gd name="connsiteY2" fmla="*/ 304800 h 304800"/>
                  <a:gd name="connsiteX3" fmla="*/ 266700 w 607219"/>
                  <a:gd name="connsiteY3" fmla="*/ 188119 h 304800"/>
                  <a:gd name="connsiteX4" fmla="*/ 192882 w 607219"/>
                  <a:gd name="connsiteY4" fmla="*/ 266700 h 304800"/>
                  <a:gd name="connsiteX5" fmla="*/ 102394 w 607219"/>
                  <a:gd name="connsiteY5" fmla="*/ 266700 h 304800"/>
                  <a:gd name="connsiteX6" fmla="*/ 0 w 607219"/>
                  <a:gd name="connsiteY6" fmla="*/ 183357 h 304800"/>
                  <a:gd name="connsiteX7" fmla="*/ 76200 w 607219"/>
                  <a:gd name="connsiteY7" fmla="*/ 142875 h 304800"/>
                  <a:gd name="connsiteX8" fmla="*/ 159544 w 607219"/>
                  <a:gd name="connsiteY8" fmla="*/ 92869 h 304800"/>
                  <a:gd name="connsiteX9" fmla="*/ 252413 w 607219"/>
                  <a:gd name="connsiteY9" fmla="*/ 85725 h 304800"/>
                  <a:gd name="connsiteX10" fmla="*/ 519113 w 607219"/>
                  <a:gd name="connsiteY10" fmla="*/ 0 h 304800"/>
                  <a:gd name="connsiteX0" fmla="*/ 519113 w 607219"/>
                  <a:gd name="connsiteY0" fmla="*/ 0 h 304800"/>
                  <a:gd name="connsiteX1" fmla="*/ 607219 w 607219"/>
                  <a:gd name="connsiteY1" fmla="*/ 216694 h 304800"/>
                  <a:gd name="connsiteX2" fmla="*/ 314325 w 607219"/>
                  <a:gd name="connsiteY2" fmla="*/ 304800 h 304800"/>
                  <a:gd name="connsiteX3" fmla="*/ 266700 w 607219"/>
                  <a:gd name="connsiteY3" fmla="*/ 188119 h 304800"/>
                  <a:gd name="connsiteX4" fmla="*/ 192882 w 607219"/>
                  <a:gd name="connsiteY4" fmla="*/ 266700 h 304800"/>
                  <a:gd name="connsiteX5" fmla="*/ 102394 w 607219"/>
                  <a:gd name="connsiteY5" fmla="*/ 266700 h 304800"/>
                  <a:gd name="connsiteX6" fmla="*/ 0 w 607219"/>
                  <a:gd name="connsiteY6" fmla="*/ 183357 h 304800"/>
                  <a:gd name="connsiteX7" fmla="*/ 76200 w 607219"/>
                  <a:gd name="connsiteY7" fmla="*/ 142875 h 304800"/>
                  <a:gd name="connsiteX8" fmla="*/ 159544 w 607219"/>
                  <a:gd name="connsiteY8" fmla="*/ 92869 h 304800"/>
                  <a:gd name="connsiteX9" fmla="*/ 252413 w 607219"/>
                  <a:gd name="connsiteY9" fmla="*/ 85725 h 304800"/>
                  <a:gd name="connsiteX10" fmla="*/ 519113 w 607219"/>
                  <a:gd name="connsiteY10" fmla="*/ 0 h 304800"/>
                  <a:gd name="connsiteX0" fmla="*/ 519113 w 607219"/>
                  <a:gd name="connsiteY0" fmla="*/ 0 h 304800"/>
                  <a:gd name="connsiteX1" fmla="*/ 607219 w 607219"/>
                  <a:gd name="connsiteY1" fmla="*/ 216694 h 304800"/>
                  <a:gd name="connsiteX2" fmla="*/ 314325 w 607219"/>
                  <a:gd name="connsiteY2" fmla="*/ 304800 h 304800"/>
                  <a:gd name="connsiteX3" fmla="*/ 266700 w 607219"/>
                  <a:gd name="connsiteY3" fmla="*/ 188119 h 304800"/>
                  <a:gd name="connsiteX4" fmla="*/ 192882 w 607219"/>
                  <a:gd name="connsiteY4" fmla="*/ 266700 h 304800"/>
                  <a:gd name="connsiteX5" fmla="*/ 102394 w 607219"/>
                  <a:gd name="connsiteY5" fmla="*/ 266700 h 304800"/>
                  <a:gd name="connsiteX6" fmla="*/ 0 w 607219"/>
                  <a:gd name="connsiteY6" fmla="*/ 183357 h 304800"/>
                  <a:gd name="connsiteX7" fmla="*/ 76200 w 607219"/>
                  <a:gd name="connsiteY7" fmla="*/ 142875 h 304800"/>
                  <a:gd name="connsiteX8" fmla="*/ 159544 w 607219"/>
                  <a:gd name="connsiteY8" fmla="*/ 92869 h 304800"/>
                  <a:gd name="connsiteX9" fmla="*/ 252413 w 607219"/>
                  <a:gd name="connsiteY9" fmla="*/ 85725 h 304800"/>
                  <a:gd name="connsiteX10" fmla="*/ 519113 w 607219"/>
                  <a:gd name="connsiteY10" fmla="*/ 0 h 304800"/>
                  <a:gd name="connsiteX0" fmla="*/ 519113 w 607219"/>
                  <a:gd name="connsiteY0" fmla="*/ 0 h 304800"/>
                  <a:gd name="connsiteX1" fmla="*/ 607219 w 607219"/>
                  <a:gd name="connsiteY1" fmla="*/ 216694 h 304800"/>
                  <a:gd name="connsiteX2" fmla="*/ 314325 w 607219"/>
                  <a:gd name="connsiteY2" fmla="*/ 304800 h 304800"/>
                  <a:gd name="connsiteX3" fmla="*/ 266700 w 607219"/>
                  <a:gd name="connsiteY3" fmla="*/ 188119 h 304800"/>
                  <a:gd name="connsiteX4" fmla="*/ 192882 w 607219"/>
                  <a:gd name="connsiteY4" fmla="*/ 266700 h 304800"/>
                  <a:gd name="connsiteX5" fmla="*/ 102394 w 607219"/>
                  <a:gd name="connsiteY5" fmla="*/ 266700 h 304800"/>
                  <a:gd name="connsiteX6" fmla="*/ 0 w 607219"/>
                  <a:gd name="connsiteY6" fmla="*/ 183357 h 304800"/>
                  <a:gd name="connsiteX7" fmla="*/ 76200 w 607219"/>
                  <a:gd name="connsiteY7" fmla="*/ 142875 h 304800"/>
                  <a:gd name="connsiteX8" fmla="*/ 159544 w 607219"/>
                  <a:gd name="connsiteY8" fmla="*/ 92869 h 304800"/>
                  <a:gd name="connsiteX9" fmla="*/ 252413 w 607219"/>
                  <a:gd name="connsiteY9" fmla="*/ 85725 h 304800"/>
                  <a:gd name="connsiteX10" fmla="*/ 519113 w 607219"/>
                  <a:gd name="connsiteY10" fmla="*/ 0 h 304800"/>
                  <a:gd name="connsiteX0" fmla="*/ 519113 w 607219"/>
                  <a:gd name="connsiteY0" fmla="*/ 0 h 304800"/>
                  <a:gd name="connsiteX1" fmla="*/ 607219 w 607219"/>
                  <a:gd name="connsiteY1" fmla="*/ 216694 h 304800"/>
                  <a:gd name="connsiteX2" fmla="*/ 314325 w 607219"/>
                  <a:gd name="connsiteY2" fmla="*/ 304800 h 304800"/>
                  <a:gd name="connsiteX3" fmla="*/ 266700 w 607219"/>
                  <a:gd name="connsiteY3" fmla="*/ 188119 h 304800"/>
                  <a:gd name="connsiteX4" fmla="*/ 192882 w 607219"/>
                  <a:gd name="connsiteY4" fmla="*/ 266700 h 304800"/>
                  <a:gd name="connsiteX5" fmla="*/ 102394 w 607219"/>
                  <a:gd name="connsiteY5" fmla="*/ 266700 h 304800"/>
                  <a:gd name="connsiteX6" fmla="*/ 0 w 607219"/>
                  <a:gd name="connsiteY6" fmla="*/ 183357 h 304800"/>
                  <a:gd name="connsiteX7" fmla="*/ 76200 w 607219"/>
                  <a:gd name="connsiteY7" fmla="*/ 142875 h 304800"/>
                  <a:gd name="connsiteX8" fmla="*/ 159544 w 607219"/>
                  <a:gd name="connsiteY8" fmla="*/ 92869 h 304800"/>
                  <a:gd name="connsiteX9" fmla="*/ 252413 w 607219"/>
                  <a:gd name="connsiteY9" fmla="*/ 85725 h 304800"/>
                  <a:gd name="connsiteX10" fmla="*/ 519113 w 607219"/>
                  <a:gd name="connsiteY10" fmla="*/ 0 h 304800"/>
                  <a:gd name="connsiteX0" fmla="*/ 519113 w 607219"/>
                  <a:gd name="connsiteY0" fmla="*/ 0 h 304800"/>
                  <a:gd name="connsiteX1" fmla="*/ 607219 w 607219"/>
                  <a:gd name="connsiteY1" fmla="*/ 216694 h 304800"/>
                  <a:gd name="connsiteX2" fmla="*/ 314325 w 607219"/>
                  <a:gd name="connsiteY2" fmla="*/ 304800 h 304800"/>
                  <a:gd name="connsiteX3" fmla="*/ 266700 w 607219"/>
                  <a:gd name="connsiteY3" fmla="*/ 188119 h 304800"/>
                  <a:gd name="connsiteX4" fmla="*/ 192882 w 607219"/>
                  <a:gd name="connsiteY4" fmla="*/ 266700 h 304800"/>
                  <a:gd name="connsiteX5" fmla="*/ 102394 w 607219"/>
                  <a:gd name="connsiteY5" fmla="*/ 266700 h 304800"/>
                  <a:gd name="connsiteX6" fmla="*/ 0 w 607219"/>
                  <a:gd name="connsiteY6" fmla="*/ 183357 h 304800"/>
                  <a:gd name="connsiteX7" fmla="*/ 76200 w 607219"/>
                  <a:gd name="connsiteY7" fmla="*/ 142875 h 304800"/>
                  <a:gd name="connsiteX8" fmla="*/ 159544 w 607219"/>
                  <a:gd name="connsiteY8" fmla="*/ 92869 h 304800"/>
                  <a:gd name="connsiteX9" fmla="*/ 252413 w 607219"/>
                  <a:gd name="connsiteY9" fmla="*/ 85725 h 304800"/>
                  <a:gd name="connsiteX10" fmla="*/ 519113 w 607219"/>
                  <a:gd name="connsiteY10" fmla="*/ 0 h 304800"/>
                  <a:gd name="connsiteX0" fmla="*/ 519113 w 607219"/>
                  <a:gd name="connsiteY0" fmla="*/ 0 h 304800"/>
                  <a:gd name="connsiteX1" fmla="*/ 607219 w 607219"/>
                  <a:gd name="connsiteY1" fmla="*/ 216694 h 304800"/>
                  <a:gd name="connsiteX2" fmla="*/ 314325 w 607219"/>
                  <a:gd name="connsiteY2" fmla="*/ 304800 h 304800"/>
                  <a:gd name="connsiteX3" fmla="*/ 266700 w 607219"/>
                  <a:gd name="connsiteY3" fmla="*/ 188119 h 304800"/>
                  <a:gd name="connsiteX4" fmla="*/ 192882 w 607219"/>
                  <a:gd name="connsiteY4" fmla="*/ 266700 h 304800"/>
                  <a:gd name="connsiteX5" fmla="*/ 102394 w 607219"/>
                  <a:gd name="connsiteY5" fmla="*/ 266700 h 304800"/>
                  <a:gd name="connsiteX6" fmla="*/ 0 w 607219"/>
                  <a:gd name="connsiteY6" fmla="*/ 183357 h 304800"/>
                  <a:gd name="connsiteX7" fmla="*/ 76200 w 607219"/>
                  <a:gd name="connsiteY7" fmla="*/ 142875 h 304800"/>
                  <a:gd name="connsiteX8" fmla="*/ 159544 w 607219"/>
                  <a:gd name="connsiteY8" fmla="*/ 92869 h 304800"/>
                  <a:gd name="connsiteX9" fmla="*/ 252413 w 607219"/>
                  <a:gd name="connsiteY9" fmla="*/ 85725 h 304800"/>
                  <a:gd name="connsiteX10" fmla="*/ 519113 w 607219"/>
                  <a:gd name="connsiteY10" fmla="*/ 0 h 304800"/>
                  <a:gd name="connsiteX0" fmla="*/ 519113 w 607219"/>
                  <a:gd name="connsiteY0" fmla="*/ 11547 h 316347"/>
                  <a:gd name="connsiteX1" fmla="*/ 607219 w 607219"/>
                  <a:gd name="connsiteY1" fmla="*/ 228241 h 316347"/>
                  <a:gd name="connsiteX2" fmla="*/ 314325 w 607219"/>
                  <a:gd name="connsiteY2" fmla="*/ 316347 h 316347"/>
                  <a:gd name="connsiteX3" fmla="*/ 266700 w 607219"/>
                  <a:gd name="connsiteY3" fmla="*/ 199666 h 316347"/>
                  <a:gd name="connsiteX4" fmla="*/ 192882 w 607219"/>
                  <a:gd name="connsiteY4" fmla="*/ 278247 h 316347"/>
                  <a:gd name="connsiteX5" fmla="*/ 102394 w 607219"/>
                  <a:gd name="connsiteY5" fmla="*/ 278247 h 316347"/>
                  <a:gd name="connsiteX6" fmla="*/ 0 w 607219"/>
                  <a:gd name="connsiteY6" fmla="*/ 194904 h 316347"/>
                  <a:gd name="connsiteX7" fmla="*/ 76200 w 607219"/>
                  <a:gd name="connsiteY7" fmla="*/ 154422 h 316347"/>
                  <a:gd name="connsiteX8" fmla="*/ 159544 w 607219"/>
                  <a:gd name="connsiteY8" fmla="*/ 104416 h 316347"/>
                  <a:gd name="connsiteX9" fmla="*/ 252413 w 607219"/>
                  <a:gd name="connsiteY9" fmla="*/ 97272 h 316347"/>
                  <a:gd name="connsiteX10" fmla="*/ 438151 w 607219"/>
                  <a:gd name="connsiteY10" fmla="*/ 35360 h 316347"/>
                  <a:gd name="connsiteX11" fmla="*/ 519113 w 607219"/>
                  <a:gd name="connsiteY11" fmla="*/ 11547 h 316347"/>
                  <a:gd name="connsiteX0" fmla="*/ 519113 w 607219"/>
                  <a:gd name="connsiteY0" fmla="*/ 11547 h 316347"/>
                  <a:gd name="connsiteX1" fmla="*/ 607219 w 607219"/>
                  <a:gd name="connsiteY1" fmla="*/ 228241 h 316347"/>
                  <a:gd name="connsiteX2" fmla="*/ 314325 w 607219"/>
                  <a:gd name="connsiteY2" fmla="*/ 316347 h 316347"/>
                  <a:gd name="connsiteX3" fmla="*/ 266700 w 607219"/>
                  <a:gd name="connsiteY3" fmla="*/ 199666 h 316347"/>
                  <a:gd name="connsiteX4" fmla="*/ 192882 w 607219"/>
                  <a:gd name="connsiteY4" fmla="*/ 278247 h 316347"/>
                  <a:gd name="connsiteX5" fmla="*/ 102394 w 607219"/>
                  <a:gd name="connsiteY5" fmla="*/ 278247 h 316347"/>
                  <a:gd name="connsiteX6" fmla="*/ 0 w 607219"/>
                  <a:gd name="connsiteY6" fmla="*/ 194904 h 316347"/>
                  <a:gd name="connsiteX7" fmla="*/ 76200 w 607219"/>
                  <a:gd name="connsiteY7" fmla="*/ 154422 h 316347"/>
                  <a:gd name="connsiteX8" fmla="*/ 159544 w 607219"/>
                  <a:gd name="connsiteY8" fmla="*/ 104416 h 316347"/>
                  <a:gd name="connsiteX9" fmla="*/ 252413 w 607219"/>
                  <a:gd name="connsiteY9" fmla="*/ 97272 h 316347"/>
                  <a:gd name="connsiteX10" fmla="*/ 438151 w 607219"/>
                  <a:gd name="connsiteY10" fmla="*/ 35360 h 316347"/>
                  <a:gd name="connsiteX11" fmla="*/ 519113 w 607219"/>
                  <a:gd name="connsiteY11" fmla="*/ 11547 h 316347"/>
                  <a:gd name="connsiteX0" fmla="*/ 519113 w 621507"/>
                  <a:gd name="connsiteY0" fmla="*/ 11547 h 316347"/>
                  <a:gd name="connsiteX1" fmla="*/ 621507 w 621507"/>
                  <a:gd name="connsiteY1" fmla="*/ 221097 h 316347"/>
                  <a:gd name="connsiteX2" fmla="*/ 314325 w 621507"/>
                  <a:gd name="connsiteY2" fmla="*/ 316347 h 316347"/>
                  <a:gd name="connsiteX3" fmla="*/ 266700 w 621507"/>
                  <a:gd name="connsiteY3" fmla="*/ 199666 h 316347"/>
                  <a:gd name="connsiteX4" fmla="*/ 192882 w 621507"/>
                  <a:gd name="connsiteY4" fmla="*/ 278247 h 316347"/>
                  <a:gd name="connsiteX5" fmla="*/ 102394 w 621507"/>
                  <a:gd name="connsiteY5" fmla="*/ 278247 h 316347"/>
                  <a:gd name="connsiteX6" fmla="*/ 0 w 621507"/>
                  <a:gd name="connsiteY6" fmla="*/ 194904 h 316347"/>
                  <a:gd name="connsiteX7" fmla="*/ 76200 w 621507"/>
                  <a:gd name="connsiteY7" fmla="*/ 154422 h 316347"/>
                  <a:gd name="connsiteX8" fmla="*/ 159544 w 621507"/>
                  <a:gd name="connsiteY8" fmla="*/ 104416 h 316347"/>
                  <a:gd name="connsiteX9" fmla="*/ 252413 w 621507"/>
                  <a:gd name="connsiteY9" fmla="*/ 97272 h 316347"/>
                  <a:gd name="connsiteX10" fmla="*/ 438151 w 621507"/>
                  <a:gd name="connsiteY10" fmla="*/ 35360 h 316347"/>
                  <a:gd name="connsiteX11" fmla="*/ 519113 w 621507"/>
                  <a:gd name="connsiteY11" fmla="*/ 11547 h 316347"/>
                  <a:gd name="connsiteX0" fmla="*/ 538163 w 621507"/>
                  <a:gd name="connsiteY0" fmla="*/ 10092 h 324417"/>
                  <a:gd name="connsiteX1" fmla="*/ 621507 w 621507"/>
                  <a:gd name="connsiteY1" fmla="*/ 229167 h 324417"/>
                  <a:gd name="connsiteX2" fmla="*/ 314325 w 621507"/>
                  <a:gd name="connsiteY2" fmla="*/ 324417 h 324417"/>
                  <a:gd name="connsiteX3" fmla="*/ 266700 w 621507"/>
                  <a:gd name="connsiteY3" fmla="*/ 207736 h 324417"/>
                  <a:gd name="connsiteX4" fmla="*/ 192882 w 621507"/>
                  <a:gd name="connsiteY4" fmla="*/ 286317 h 324417"/>
                  <a:gd name="connsiteX5" fmla="*/ 102394 w 621507"/>
                  <a:gd name="connsiteY5" fmla="*/ 286317 h 324417"/>
                  <a:gd name="connsiteX6" fmla="*/ 0 w 621507"/>
                  <a:gd name="connsiteY6" fmla="*/ 202974 h 324417"/>
                  <a:gd name="connsiteX7" fmla="*/ 76200 w 621507"/>
                  <a:gd name="connsiteY7" fmla="*/ 162492 h 324417"/>
                  <a:gd name="connsiteX8" fmla="*/ 159544 w 621507"/>
                  <a:gd name="connsiteY8" fmla="*/ 112486 h 324417"/>
                  <a:gd name="connsiteX9" fmla="*/ 252413 w 621507"/>
                  <a:gd name="connsiteY9" fmla="*/ 105342 h 324417"/>
                  <a:gd name="connsiteX10" fmla="*/ 438151 w 621507"/>
                  <a:gd name="connsiteY10" fmla="*/ 43430 h 324417"/>
                  <a:gd name="connsiteX11" fmla="*/ 538163 w 621507"/>
                  <a:gd name="connsiteY11" fmla="*/ 10092 h 324417"/>
                  <a:gd name="connsiteX0" fmla="*/ 538163 w 621507"/>
                  <a:gd name="connsiteY0" fmla="*/ 710 h 315035"/>
                  <a:gd name="connsiteX1" fmla="*/ 621507 w 621507"/>
                  <a:gd name="connsiteY1" fmla="*/ 219785 h 315035"/>
                  <a:gd name="connsiteX2" fmla="*/ 314325 w 621507"/>
                  <a:gd name="connsiteY2" fmla="*/ 315035 h 315035"/>
                  <a:gd name="connsiteX3" fmla="*/ 266700 w 621507"/>
                  <a:gd name="connsiteY3" fmla="*/ 198354 h 315035"/>
                  <a:gd name="connsiteX4" fmla="*/ 192882 w 621507"/>
                  <a:gd name="connsiteY4" fmla="*/ 276935 h 315035"/>
                  <a:gd name="connsiteX5" fmla="*/ 102394 w 621507"/>
                  <a:gd name="connsiteY5" fmla="*/ 276935 h 315035"/>
                  <a:gd name="connsiteX6" fmla="*/ 0 w 621507"/>
                  <a:gd name="connsiteY6" fmla="*/ 193592 h 315035"/>
                  <a:gd name="connsiteX7" fmla="*/ 76200 w 621507"/>
                  <a:gd name="connsiteY7" fmla="*/ 153110 h 315035"/>
                  <a:gd name="connsiteX8" fmla="*/ 159544 w 621507"/>
                  <a:gd name="connsiteY8" fmla="*/ 103104 h 315035"/>
                  <a:gd name="connsiteX9" fmla="*/ 252413 w 621507"/>
                  <a:gd name="connsiteY9" fmla="*/ 95960 h 315035"/>
                  <a:gd name="connsiteX10" fmla="*/ 438151 w 621507"/>
                  <a:gd name="connsiteY10" fmla="*/ 34048 h 315035"/>
                  <a:gd name="connsiteX11" fmla="*/ 538163 w 621507"/>
                  <a:gd name="connsiteY11" fmla="*/ 710 h 315035"/>
                  <a:gd name="connsiteX0" fmla="*/ 538163 w 621507"/>
                  <a:gd name="connsiteY0" fmla="*/ 710 h 315035"/>
                  <a:gd name="connsiteX1" fmla="*/ 621507 w 621507"/>
                  <a:gd name="connsiteY1" fmla="*/ 219785 h 315035"/>
                  <a:gd name="connsiteX2" fmla="*/ 314325 w 621507"/>
                  <a:gd name="connsiteY2" fmla="*/ 315035 h 315035"/>
                  <a:gd name="connsiteX3" fmla="*/ 266700 w 621507"/>
                  <a:gd name="connsiteY3" fmla="*/ 198354 h 315035"/>
                  <a:gd name="connsiteX4" fmla="*/ 192882 w 621507"/>
                  <a:gd name="connsiteY4" fmla="*/ 276935 h 315035"/>
                  <a:gd name="connsiteX5" fmla="*/ 102394 w 621507"/>
                  <a:gd name="connsiteY5" fmla="*/ 276935 h 315035"/>
                  <a:gd name="connsiteX6" fmla="*/ 0 w 621507"/>
                  <a:gd name="connsiteY6" fmla="*/ 193592 h 315035"/>
                  <a:gd name="connsiteX7" fmla="*/ 76200 w 621507"/>
                  <a:gd name="connsiteY7" fmla="*/ 153110 h 315035"/>
                  <a:gd name="connsiteX8" fmla="*/ 159544 w 621507"/>
                  <a:gd name="connsiteY8" fmla="*/ 103104 h 315035"/>
                  <a:gd name="connsiteX9" fmla="*/ 252413 w 621507"/>
                  <a:gd name="connsiteY9" fmla="*/ 95960 h 315035"/>
                  <a:gd name="connsiteX10" fmla="*/ 438151 w 621507"/>
                  <a:gd name="connsiteY10" fmla="*/ 34048 h 315035"/>
                  <a:gd name="connsiteX11" fmla="*/ 538163 w 621507"/>
                  <a:gd name="connsiteY11" fmla="*/ 710 h 315035"/>
                  <a:gd name="connsiteX0" fmla="*/ 538163 w 621507"/>
                  <a:gd name="connsiteY0" fmla="*/ 710 h 315035"/>
                  <a:gd name="connsiteX1" fmla="*/ 621507 w 621507"/>
                  <a:gd name="connsiteY1" fmla="*/ 219785 h 315035"/>
                  <a:gd name="connsiteX2" fmla="*/ 314325 w 621507"/>
                  <a:gd name="connsiteY2" fmla="*/ 315035 h 315035"/>
                  <a:gd name="connsiteX3" fmla="*/ 266700 w 621507"/>
                  <a:gd name="connsiteY3" fmla="*/ 198354 h 315035"/>
                  <a:gd name="connsiteX4" fmla="*/ 192882 w 621507"/>
                  <a:gd name="connsiteY4" fmla="*/ 276935 h 315035"/>
                  <a:gd name="connsiteX5" fmla="*/ 102394 w 621507"/>
                  <a:gd name="connsiteY5" fmla="*/ 276935 h 315035"/>
                  <a:gd name="connsiteX6" fmla="*/ 0 w 621507"/>
                  <a:gd name="connsiteY6" fmla="*/ 193592 h 315035"/>
                  <a:gd name="connsiteX7" fmla="*/ 76200 w 621507"/>
                  <a:gd name="connsiteY7" fmla="*/ 153110 h 315035"/>
                  <a:gd name="connsiteX8" fmla="*/ 159544 w 621507"/>
                  <a:gd name="connsiteY8" fmla="*/ 103104 h 315035"/>
                  <a:gd name="connsiteX9" fmla="*/ 252413 w 621507"/>
                  <a:gd name="connsiteY9" fmla="*/ 95960 h 315035"/>
                  <a:gd name="connsiteX10" fmla="*/ 438151 w 621507"/>
                  <a:gd name="connsiteY10" fmla="*/ 34048 h 315035"/>
                  <a:gd name="connsiteX11" fmla="*/ 538163 w 621507"/>
                  <a:gd name="connsiteY11" fmla="*/ 710 h 315035"/>
                  <a:gd name="connsiteX0" fmla="*/ 538163 w 621507"/>
                  <a:gd name="connsiteY0" fmla="*/ 710 h 315035"/>
                  <a:gd name="connsiteX1" fmla="*/ 621507 w 621507"/>
                  <a:gd name="connsiteY1" fmla="*/ 219785 h 315035"/>
                  <a:gd name="connsiteX2" fmla="*/ 314325 w 621507"/>
                  <a:gd name="connsiteY2" fmla="*/ 315035 h 315035"/>
                  <a:gd name="connsiteX3" fmla="*/ 266700 w 621507"/>
                  <a:gd name="connsiteY3" fmla="*/ 198354 h 315035"/>
                  <a:gd name="connsiteX4" fmla="*/ 192882 w 621507"/>
                  <a:gd name="connsiteY4" fmla="*/ 276935 h 315035"/>
                  <a:gd name="connsiteX5" fmla="*/ 102394 w 621507"/>
                  <a:gd name="connsiteY5" fmla="*/ 276935 h 315035"/>
                  <a:gd name="connsiteX6" fmla="*/ 0 w 621507"/>
                  <a:gd name="connsiteY6" fmla="*/ 193592 h 315035"/>
                  <a:gd name="connsiteX7" fmla="*/ 76200 w 621507"/>
                  <a:gd name="connsiteY7" fmla="*/ 153110 h 315035"/>
                  <a:gd name="connsiteX8" fmla="*/ 159544 w 621507"/>
                  <a:gd name="connsiteY8" fmla="*/ 103104 h 315035"/>
                  <a:gd name="connsiteX9" fmla="*/ 252413 w 621507"/>
                  <a:gd name="connsiteY9" fmla="*/ 95960 h 315035"/>
                  <a:gd name="connsiteX10" fmla="*/ 438151 w 621507"/>
                  <a:gd name="connsiteY10" fmla="*/ 34048 h 315035"/>
                  <a:gd name="connsiteX11" fmla="*/ 538163 w 621507"/>
                  <a:gd name="connsiteY11" fmla="*/ 710 h 31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1507" h="315035">
                    <a:moveTo>
                      <a:pt x="538163" y="710"/>
                    </a:moveTo>
                    <a:cubicBezTo>
                      <a:pt x="560388" y="84847"/>
                      <a:pt x="570706" y="147554"/>
                      <a:pt x="621507" y="219785"/>
                    </a:cubicBezTo>
                    <a:cubicBezTo>
                      <a:pt x="519113" y="258679"/>
                      <a:pt x="431007" y="314241"/>
                      <a:pt x="314325" y="315035"/>
                    </a:cubicBezTo>
                    <a:cubicBezTo>
                      <a:pt x="281782" y="297572"/>
                      <a:pt x="287338" y="220579"/>
                      <a:pt x="266700" y="198354"/>
                    </a:cubicBezTo>
                    <a:cubicBezTo>
                      <a:pt x="242094" y="224548"/>
                      <a:pt x="229395" y="267410"/>
                      <a:pt x="192882" y="276935"/>
                    </a:cubicBezTo>
                    <a:cubicBezTo>
                      <a:pt x="162719" y="276935"/>
                      <a:pt x="130176" y="288841"/>
                      <a:pt x="102394" y="276935"/>
                    </a:cubicBezTo>
                    <a:cubicBezTo>
                      <a:pt x="46831" y="268204"/>
                      <a:pt x="19844" y="235661"/>
                      <a:pt x="0" y="193592"/>
                    </a:cubicBezTo>
                    <a:cubicBezTo>
                      <a:pt x="32544" y="170573"/>
                      <a:pt x="50800" y="166604"/>
                      <a:pt x="76200" y="153110"/>
                    </a:cubicBezTo>
                    <a:cubicBezTo>
                      <a:pt x="56356" y="117391"/>
                      <a:pt x="107950" y="57860"/>
                      <a:pt x="159544" y="103104"/>
                    </a:cubicBezTo>
                    <a:cubicBezTo>
                      <a:pt x="197644" y="143585"/>
                      <a:pt x="221457" y="98341"/>
                      <a:pt x="252413" y="95960"/>
                    </a:cubicBezTo>
                    <a:cubicBezTo>
                      <a:pt x="300435" y="85244"/>
                      <a:pt x="393701" y="48335"/>
                      <a:pt x="438151" y="34048"/>
                    </a:cubicBezTo>
                    <a:cubicBezTo>
                      <a:pt x="482601" y="19761"/>
                      <a:pt x="506811" y="-4450"/>
                      <a:pt x="538163" y="710"/>
                    </a:cubicBezTo>
                    <a:close/>
                  </a:path>
                </a:pathLst>
              </a:custGeom>
              <a:solidFill>
                <a:srgbClr val="00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sp>
            <p:nvSpPr>
              <p:cNvPr id="28" name="Freeform 27"/>
              <p:cNvSpPr/>
              <p:nvPr/>
            </p:nvSpPr>
            <p:spPr>
              <a:xfrm>
                <a:off x="9115897" y="3615665"/>
                <a:ext cx="604839" cy="307181"/>
              </a:xfrm>
              <a:custGeom>
                <a:avLst/>
                <a:gdLst>
                  <a:gd name="connsiteX0" fmla="*/ 509588 w 597694"/>
                  <a:gd name="connsiteY0" fmla="*/ 0 h 304800"/>
                  <a:gd name="connsiteX1" fmla="*/ 597694 w 597694"/>
                  <a:gd name="connsiteY1" fmla="*/ 216694 h 304800"/>
                  <a:gd name="connsiteX2" fmla="*/ 304800 w 597694"/>
                  <a:gd name="connsiteY2" fmla="*/ 304800 h 304800"/>
                  <a:gd name="connsiteX3" fmla="*/ 257175 w 597694"/>
                  <a:gd name="connsiteY3" fmla="*/ 188119 h 304800"/>
                  <a:gd name="connsiteX4" fmla="*/ 183357 w 597694"/>
                  <a:gd name="connsiteY4" fmla="*/ 266700 h 304800"/>
                  <a:gd name="connsiteX5" fmla="*/ 92869 w 597694"/>
                  <a:gd name="connsiteY5" fmla="*/ 266700 h 304800"/>
                  <a:gd name="connsiteX6" fmla="*/ 0 w 597694"/>
                  <a:gd name="connsiteY6" fmla="*/ 176213 h 304800"/>
                  <a:gd name="connsiteX7" fmla="*/ 66675 w 597694"/>
                  <a:gd name="connsiteY7" fmla="*/ 142875 h 304800"/>
                  <a:gd name="connsiteX8" fmla="*/ 150019 w 597694"/>
                  <a:gd name="connsiteY8" fmla="*/ 92869 h 304800"/>
                  <a:gd name="connsiteX9" fmla="*/ 242888 w 597694"/>
                  <a:gd name="connsiteY9" fmla="*/ 85725 h 304800"/>
                  <a:gd name="connsiteX10" fmla="*/ 509588 w 597694"/>
                  <a:gd name="connsiteY10" fmla="*/ 0 h 304800"/>
                  <a:gd name="connsiteX0" fmla="*/ 509588 w 597694"/>
                  <a:gd name="connsiteY0" fmla="*/ 0 h 304800"/>
                  <a:gd name="connsiteX1" fmla="*/ 597694 w 597694"/>
                  <a:gd name="connsiteY1" fmla="*/ 216694 h 304800"/>
                  <a:gd name="connsiteX2" fmla="*/ 304800 w 597694"/>
                  <a:gd name="connsiteY2" fmla="*/ 304800 h 304800"/>
                  <a:gd name="connsiteX3" fmla="*/ 257175 w 597694"/>
                  <a:gd name="connsiteY3" fmla="*/ 188119 h 304800"/>
                  <a:gd name="connsiteX4" fmla="*/ 183357 w 597694"/>
                  <a:gd name="connsiteY4" fmla="*/ 266700 h 304800"/>
                  <a:gd name="connsiteX5" fmla="*/ 92869 w 597694"/>
                  <a:gd name="connsiteY5" fmla="*/ 266700 h 304800"/>
                  <a:gd name="connsiteX6" fmla="*/ 0 w 597694"/>
                  <a:gd name="connsiteY6" fmla="*/ 176213 h 304800"/>
                  <a:gd name="connsiteX7" fmla="*/ 66675 w 597694"/>
                  <a:gd name="connsiteY7" fmla="*/ 142875 h 304800"/>
                  <a:gd name="connsiteX8" fmla="*/ 150019 w 597694"/>
                  <a:gd name="connsiteY8" fmla="*/ 92869 h 304800"/>
                  <a:gd name="connsiteX9" fmla="*/ 242888 w 597694"/>
                  <a:gd name="connsiteY9" fmla="*/ 85725 h 304800"/>
                  <a:gd name="connsiteX10" fmla="*/ 509588 w 597694"/>
                  <a:gd name="connsiteY10" fmla="*/ 0 h 304800"/>
                  <a:gd name="connsiteX0" fmla="*/ 509588 w 597694"/>
                  <a:gd name="connsiteY0" fmla="*/ 0 h 304800"/>
                  <a:gd name="connsiteX1" fmla="*/ 597694 w 597694"/>
                  <a:gd name="connsiteY1" fmla="*/ 216694 h 304800"/>
                  <a:gd name="connsiteX2" fmla="*/ 304800 w 597694"/>
                  <a:gd name="connsiteY2" fmla="*/ 304800 h 304800"/>
                  <a:gd name="connsiteX3" fmla="*/ 257175 w 597694"/>
                  <a:gd name="connsiteY3" fmla="*/ 188119 h 304800"/>
                  <a:gd name="connsiteX4" fmla="*/ 183357 w 597694"/>
                  <a:gd name="connsiteY4" fmla="*/ 266700 h 304800"/>
                  <a:gd name="connsiteX5" fmla="*/ 92869 w 597694"/>
                  <a:gd name="connsiteY5" fmla="*/ 266700 h 304800"/>
                  <a:gd name="connsiteX6" fmla="*/ 0 w 597694"/>
                  <a:gd name="connsiteY6" fmla="*/ 176213 h 304800"/>
                  <a:gd name="connsiteX7" fmla="*/ 66675 w 597694"/>
                  <a:gd name="connsiteY7" fmla="*/ 142875 h 304800"/>
                  <a:gd name="connsiteX8" fmla="*/ 150019 w 597694"/>
                  <a:gd name="connsiteY8" fmla="*/ 92869 h 304800"/>
                  <a:gd name="connsiteX9" fmla="*/ 242888 w 597694"/>
                  <a:gd name="connsiteY9" fmla="*/ 85725 h 304800"/>
                  <a:gd name="connsiteX10" fmla="*/ 509588 w 597694"/>
                  <a:gd name="connsiteY10" fmla="*/ 0 h 304800"/>
                  <a:gd name="connsiteX0" fmla="*/ 519113 w 607219"/>
                  <a:gd name="connsiteY0" fmla="*/ 0 h 304800"/>
                  <a:gd name="connsiteX1" fmla="*/ 607219 w 607219"/>
                  <a:gd name="connsiteY1" fmla="*/ 216694 h 304800"/>
                  <a:gd name="connsiteX2" fmla="*/ 314325 w 607219"/>
                  <a:gd name="connsiteY2" fmla="*/ 304800 h 304800"/>
                  <a:gd name="connsiteX3" fmla="*/ 266700 w 607219"/>
                  <a:gd name="connsiteY3" fmla="*/ 188119 h 304800"/>
                  <a:gd name="connsiteX4" fmla="*/ 192882 w 607219"/>
                  <a:gd name="connsiteY4" fmla="*/ 266700 h 304800"/>
                  <a:gd name="connsiteX5" fmla="*/ 102394 w 607219"/>
                  <a:gd name="connsiteY5" fmla="*/ 266700 h 304800"/>
                  <a:gd name="connsiteX6" fmla="*/ 0 w 607219"/>
                  <a:gd name="connsiteY6" fmla="*/ 183357 h 304800"/>
                  <a:gd name="connsiteX7" fmla="*/ 76200 w 607219"/>
                  <a:gd name="connsiteY7" fmla="*/ 142875 h 304800"/>
                  <a:gd name="connsiteX8" fmla="*/ 159544 w 607219"/>
                  <a:gd name="connsiteY8" fmla="*/ 92869 h 304800"/>
                  <a:gd name="connsiteX9" fmla="*/ 252413 w 607219"/>
                  <a:gd name="connsiteY9" fmla="*/ 85725 h 304800"/>
                  <a:gd name="connsiteX10" fmla="*/ 519113 w 607219"/>
                  <a:gd name="connsiteY10" fmla="*/ 0 h 304800"/>
                  <a:gd name="connsiteX0" fmla="*/ 519113 w 607219"/>
                  <a:gd name="connsiteY0" fmla="*/ 0 h 304800"/>
                  <a:gd name="connsiteX1" fmla="*/ 607219 w 607219"/>
                  <a:gd name="connsiteY1" fmla="*/ 216694 h 304800"/>
                  <a:gd name="connsiteX2" fmla="*/ 314325 w 607219"/>
                  <a:gd name="connsiteY2" fmla="*/ 304800 h 304800"/>
                  <a:gd name="connsiteX3" fmla="*/ 266700 w 607219"/>
                  <a:gd name="connsiteY3" fmla="*/ 188119 h 304800"/>
                  <a:gd name="connsiteX4" fmla="*/ 192882 w 607219"/>
                  <a:gd name="connsiteY4" fmla="*/ 266700 h 304800"/>
                  <a:gd name="connsiteX5" fmla="*/ 102394 w 607219"/>
                  <a:gd name="connsiteY5" fmla="*/ 266700 h 304800"/>
                  <a:gd name="connsiteX6" fmla="*/ 0 w 607219"/>
                  <a:gd name="connsiteY6" fmla="*/ 183357 h 304800"/>
                  <a:gd name="connsiteX7" fmla="*/ 76200 w 607219"/>
                  <a:gd name="connsiteY7" fmla="*/ 142875 h 304800"/>
                  <a:gd name="connsiteX8" fmla="*/ 159544 w 607219"/>
                  <a:gd name="connsiteY8" fmla="*/ 92869 h 304800"/>
                  <a:gd name="connsiteX9" fmla="*/ 252413 w 607219"/>
                  <a:gd name="connsiteY9" fmla="*/ 85725 h 304800"/>
                  <a:gd name="connsiteX10" fmla="*/ 519113 w 607219"/>
                  <a:gd name="connsiteY10" fmla="*/ 0 h 304800"/>
                  <a:gd name="connsiteX0" fmla="*/ 519113 w 607219"/>
                  <a:gd name="connsiteY0" fmla="*/ 0 h 304800"/>
                  <a:gd name="connsiteX1" fmla="*/ 607219 w 607219"/>
                  <a:gd name="connsiteY1" fmla="*/ 216694 h 304800"/>
                  <a:gd name="connsiteX2" fmla="*/ 314325 w 607219"/>
                  <a:gd name="connsiteY2" fmla="*/ 304800 h 304800"/>
                  <a:gd name="connsiteX3" fmla="*/ 266700 w 607219"/>
                  <a:gd name="connsiteY3" fmla="*/ 188119 h 304800"/>
                  <a:gd name="connsiteX4" fmla="*/ 192882 w 607219"/>
                  <a:gd name="connsiteY4" fmla="*/ 266700 h 304800"/>
                  <a:gd name="connsiteX5" fmla="*/ 102394 w 607219"/>
                  <a:gd name="connsiteY5" fmla="*/ 266700 h 304800"/>
                  <a:gd name="connsiteX6" fmla="*/ 0 w 607219"/>
                  <a:gd name="connsiteY6" fmla="*/ 183357 h 304800"/>
                  <a:gd name="connsiteX7" fmla="*/ 76200 w 607219"/>
                  <a:gd name="connsiteY7" fmla="*/ 142875 h 304800"/>
                  <a:gd name="connsiteX8" fmla="*/ 159544 w 607219"/>
                  <a:gd name="connsiteY8" fmla="*/ 92869 h 304800"/>
                  <a:gd name="connsiteX9" fmla="*/ 252413 w 607219"/>
                  <a:gd name="connsiteY9" fmla="*/ 85725 h 304800"/>
                  <a:gd name="connsiteX10" fmla="*/ 519113 w 607219"/>
                  <a:gd name="connsiteY10" fmla="*/ 0 h 304800"/>
                  <a:gd name="connsiteX0" fmla="*/ 519113 w 607219"/>
                  <a:gd name="connsiteY0" fmla="*/ 0 h 304800"/>
                  <a:gd name="connsiteX1" fmla="*/ 607219 w 607219"/>
                  <a:gd name="connsiteY1" fmla="*/ 216694 h 304800"/>
                  <a:gd name="connsiteX2" fmla="*/ 314325 w 607219"/>
                  <a:gd name="connsiteY2" fmla="*/ 304800 h 304800"/>
                  <a:gd name="connsiteX3" fmla="*/ 266700 w 607219"/>
                  <a:gd name="connsiteY3" fmla="*/ 188119 h 304800"/>
                  <a:gd name="connsiteX4" fmla="*/ 192882 w 607219"/>
                  <a:gd name="connsiteY4" fmla="*/ 266700 h 304800"/>
                  <a:gd name="connsiteX5" fmla="*/ 102394 w 607219"/>
                  <a:gd name="connsiteY5" fmla="*/ 266700 h 304800"/>
                  <a:gd name="connsiteX6" fmla="*/ 0 w 607219"/>
                  <a:gd name="connsiteY6" fmla="*/ 183357 h 304800"/>
                  <a:gd name="connsiteX7" fmla="*/ 76200 w 607219"/>
                  <a:gd name="connsiteY7" fmla="*/ 142875 h 304800"/>
                  <a:gd name="connsiteX8" fmla="*/ 159544 w 607219"/>
                  <a:gd name="connsiteY8" fmla="*/ 92869 h 304800"/>
                  <a:gd name="connsiteX9" fmla="*/ 252413 w 607219"/>
                  <a:gd name="connsiteY9" fmla="*/ 85725 h 304800"/>
                  <a:gd name="connsiteX10" fmla="*/ 519113 w 607219"/>
                  <a:gd name="connsiteY10" fmla="*/ 0 h 304800"/>
                  <a:gd name="connsiteX0" fmla="*/ 519113 w 607219"/>
                  <a:gd name="connsiteY0" fmla="*/ 0 h 304800"/>
                  <a:gd name="connsiteX1" fmla="*/ 607219 w 607219"/>
                  <a:gd name="connsiteY1" fmla="*/ 216694 h 304800"/>
                  <a:gd name="connsiteX2" fmla="*/ 314325 w 607219"/>
                  <a:gd name="connsiteY2" fmla="*/ 304800 h 304800"/>
                  <a:gd name="connsiteX3" fmla="*/ 266700 w 607219"/>
                  <a:gd name="connsiteY3" fmla="*/ 188119 h 304800"/>
                  <a:gd name="connsiteX4" fmla="*/ 192882 w 607219"/>
                  <a:gd name="connsiteY4" fmla="*/ 266700 h 304800"/>
                  <a:gd name="connsiteX5" fmla="*/ 102394 w 607219"/>
                  <a:gd name="connsiteY5" fmla="*/ 266700 h 304800"/>
                  <a:gd name="connsiteX6" fmla="*/ 0 w 607219"/>
                  <a:gd name="connsiteY6" fmla="*/ 183357 h 304800"/>
                  <a:gd name="connsiteX7" fmla="*/ 76200 w 607219"/>
                  <a:gd name="connsiteY7" fmla="*/ 142875 h 304800"/>
                  <a:gd name="connsiteX8" fmla="*/ 159544 w 607219"/>
                  <a:gd name="connsiteY8" fmla="*/ 92869 h 304800"/>
                  <a:gd name="connsiteX9" fmla="*/ 252413 w 607219"/>
                  <a:gd name="connsiteY9" fmla="*/ 85725 h 304800"/>
                  <a:gd name="connsiteX10" fmla="*/ 519113 w 607219"/>
                  <a:gd name="connsiteY10" fmla="*/ 0 h 304800"/>
                  <a:gd name="connsiteX0" fmla="*/ 519113 w 607219"/>
                  <a:gd name="connsiteY0" fmla="*/ 0 h 304800"/>
                  <a:gd name="connsiteX1" fmla="*/ 607219 w 607219"/>
                  <a:gd name="connsiteY1" fmla="*/ 216694 h 304800"/>
                  <a:gd name="connsiteX2" fmla="*/ 314325 w 607219"/>
                  <a:gd name="connsiteY2" fmla="*/ 304800 h 304800"/>
                  <a:gd name="connsiteX3" fmla="*/ 266700 w 607219"/>
                  <a:gd name="connsiteY3" fmla="*/ 188119 h 304800"/>
                  <a:gd name="connsiteX4" fmla="*/ 192882 w 607219"/>
                  <a:gd name="connsiteY4" fmla="*/ 266700 h 304800"/>
                  <a:gd name="connsiteX5" fmla="*/ 102394 w 607219"/>
                  <a:gd name="connsiteY5" fmla="*/ 266700 h 304800"/>
                  <a:gd name="connsiteX6" fmla="*/ 0 w 607219"/>
                  <a:gd name="connsiteY6" fmla="*/ 183357 h 304800"/>
                  <a:gd name="connsiteX7" fmla="*/ 76200 w 607219"/>
                  <a:gd name="connsiteY7" fmla="*/ 142875 h 304800"/>
                  <a:gd name="connsiteX8" fmla="*/ 159544 w 607219"/>
                  <a:gd name="connsiteY8" fmla="*/ 92869 h 304800"/>
                  <a:gd name="connsiteX9" fmla="*/ 252413 w 607219"/>
                  <a:gd name="connsiteY9" fmla="*/ 85725 h 304800"/>
                  <a:gd name="connsiteX10" fmla="*/ 519113 w 607219"/>
                  <a:gd name="connsiteY10" fmla="*/ 0 h 304800"/>
                  <a:gd name="connsiteX0" fmla="*/ 519113 w 607219"/>
                  <a:gd name="connsiteY0" fmla="*/ 0 h 304800"/>
                  <a:gd name="connsiteX1" fmla="*/ 607219 w 607219"/>
                  <a:gd name="connsiteY1" fmla="*/ 216694 h 304800"/>
                  <a:gd name="connsiteX2" fmla="*/ 314325 w 607219"/>
                  <a:gd name="connsiteY2" fmla="*/ 304800 h 304800"/>
                  <a:gd name="connsiteX3" fmla="*/ 266700 w 607219"/>
                  <a:gd name="connsiteY3" fmla="*/ 188119 h 304800"/>
                  <a:gd name="connsiteX4" fmla="*/ 192882 w 607219"/>
                  <a:gd name="connsiteY4" fmla="*/ 266700 h 304800"/>
                  <a:gd name="connsiteX5" fmla="*/ 102394 w 607219"/>
                  <a:gd name="connsiteY5" fmla="*/ 266700 h 304800"/>
                  <a:gd name="connsiteX6" fmla="*/ 0 w 607219"/>
                  <a:gd name="connsiteY6" fmla="*/ 183357 h 304800"/>
                  <a:gd name="connsiteX7" fmla="*/ 76200 w 607219"/>
                  <a:gd name="connsiteY7" fmla="*/ 142875 h 304800"/>
                  <a:gd name="connsiteX8" fmla="*/ 159544 w 607219"/>
                  <a:gd name="connsiteY8" fmla="*/ 92869 h 304800"/>
                  <a:gd name="connsiteX9" fmla="*/ 252413 w 607219"/>
                  <a:gd name="connsiteY9" fmla="*/ 85725 h 304800"/>
                  <a:gd name="connsiteX10" fmla="*/ 519113 w 607219"/>
                  <a:gd name="connsiteY10" fmla="*/ 0 h 304800"/>
                  <a:gd name="connsiteX0" fmla="*/ 519113 w 607219"/>
                  <a:gd name="connsiteY0" fmla="*/ 0 h 304800"/>
                  <a:gd name="connsiteX1" fmla="*/ 607219 w 607219"/>
                  <a:gd name="connsiteY1" fmla="*/ 216694 h 304800"/>
                  <a:gd name="connsiteX2" fmla="*/ 314325 w 607219"/>
                  <a:gd name="connsiteY2" fmla="*/ 304800 h 304800"/>
                  <a:gd name="connsiteX3" fmla="*/ 266700 w 607219"/>
                  <a:gd name="connsiteY3" fmla="*/ 188119 h 304800"/>
                  <a:gd name="connsiteX4" fmla="*/ 192882 w 607219"/>
                  <a:gd name="connsiteY4" fmla="*/ 266700 h 304800"/>
                  <a:gd name="connsiteX5" fmla="*/ 102394 w 607219"/>
                  <a:gd name="connsiteY5" fmla="*/ 266700 h 304800"/>
                  <a:gd name="connsiteX6" fmla="*/ 0 w 607219"/>
                  <a:gd name="connsiteY6" fmla="*/ 183357 h 304800"/>
                  <a:gd name="connsiteX7" fmla="*/ 76200 w 607219"/>
                  <a:gd name="connsiteY7" fmla="*/ 142875 h 304800"/>
                  <a:gd name="connsiteX8" fmla="*/ 159544 w 607219"/>
                  <a:gd name="connsiteY8" fmla="*/ 92869 h 304800"/>
                  <a:gd name="connsiteX9" fmla="*/ 252413 w 607219"/>
                  <a:gd name="connsiteY9" fmla="*/ 85725 h 304800"/>
                  <a:gd name="connsiteX10" fmla="*/ 519113 w 607219"/>
                  <a:gd name="connsiteY10" fmla="*/ 0 h 304800"/>
                  <a:gd name="connsiteX0" fmla="*/ 519113 w 607219"/>
                  <a:gd name="connsiteY0" fmla="*/ 0 h 304800"/>
                  <a:gd name="connsiteX1" fmla="*/ 607219 w 607219"/>
                  <a:gd name="connsiteY1" fmla="*/ 216694 h 304800"/>
                  <a:gd name="connsiteX2" fmla="*/ 314325 w 607219"/>
                  <a:gd name="connsiteY2" fmla="*/ 304800 h 304800"/>
                  <a:gd name="connsiteX3" fmla="*/ 266700 w 607219"/>
                  <a:gd name="connsiteY3" fmla="*/ 188119 h 304800"/>
                  <a:gd name="connsiteX4" fmla="*/ 192882 w 607219"/>
                  <a:gd name="connsiteY4" fmla="*/ 266700 h 304800"/>
                  <a:gd name="connsiteX5" fmla="*/ 102394 w 607219"/>
                  <a:gd name="connsiteY5" fmla="*/ 266700 h 304800"/>
                  <a:gd name="connsiteX6" fmla="*/ 0 w 607219"/>
                  <a:gd name="connsiteY6" fmla="*/ 183357 h 304800"/>
                  <a:gd name="connsiteX7" fmla="*/ 76200 w 607219"/>
                  <a:gd name="connsiteY7" fmla="*/ 142875 h 304800"/>
                  <a:gd name="connsiteX8" fmla="*/ 159544 w 607219"/>
                  <a:gd name="connsiteY8" fmla="*/ 92869 h 304800"/>
                  <a:gd name="connsiteX9" fmla="*/ 252413 w 607219"/>
                  <a:gd name="connsiteY9" fmla="*/ 85725 h 304800"/>
                  <a:gd name="connsiteX10" fmla="*/ 519113 w 607219"/>
                  <a:gd name="connsiteY10" fmla="*/ 0 h 304800"/>
                  <a:gd name="connsiteX0" fmla="*/ 519113 w 607219"/>
                  <a:gd name="connsiteY0" fmla="*/ 0 h 304800"/>
                  <a:gd name="connsiteX1" fmla="*/ 607219 w 607219"/>
                  <a:gd name="connsiteY1" fmla="*/ 216694 h 304800"/>
                  <a:gd name="connsiteX2" fmla="*/ 314325 w 607219"/>
                  <a:gd name="connsiteY2" fmla="*/ 304800 h 304800"/>
                  <a:gd name="connsiteX3" fmla="*/ 266700 w 607219"/>
                  <a:gd name="connsiteY3" fmla="*/ 188119 h 304800"/>
                  <a:gd name="connsiteX4" fmla="*/ 192882 w 607219"/>
                  <a:gd name="connsiteY4" fmla="*/ 266700 h 304800"/>
                  <a:gd name="connsiteX5" fmla="*/ 102394 w 607219"/>
                  <a:gd name="connsiteY5" fmla="*/ 266700 h 304800"/>
                  <a:gd name="connsiteX6" fmla="*/ 0 w 607219"/>
                  <a:gd name="connsiteY6" fmla="*/ 183357 h 304800"/>
                  <a:gd name="connsiteX7" fmla="*/ 76200 w 607219"/>
                  <a:gd name="connsiteY7" fmla="*/ 142875 h 304800"/>
                  <a:gd name="connsiteX8" fmla="*/ 159544 w 607219"/>
                  <a:gd name="connsiteY8" fmla="*/ 92869 h 304800"/>
                  <a:gd name="connsiteX9" fmla="*/ 252413 w 607219"/>
                  <a:gd name="connsiteY9" fmla="*/ 85725 h 304800"/>
                  <a:gd name="connsiteX10" fmla="*/ 519113 w 607219"/>
                  <a:gd name="connsiteY10" fmla="*/ 0 h 304800"/>
                  <a:gd name="connsiteX0" fmla="*/ 519113 w 607219"/>
                  <a:gd name="connsiteY0" fmla="*/ 0 h 304800"/>
                  <a:gd name="connsiteX1" fmla="*/ 607219 w 607219"/>
                  <a:gd name="connsiteY1" fmla="*/ 216694 h 304800"/>
                  <a:gd name="connsiteX2" fmla="*/ 314325 w 607219"/>
                  <a:gd name="connsiteY2" fmla="*/ 304800 h 304800"/>
                  <a:gd name="connsiteX3" fmla="*/ 266700 w 607219"/>
                  <a:gd name="connsiteY3" fmla="*/ 188119 h 304800"/>
                  <a:gd name="connsiteX4" fmla="*/ 192882 w 607219"/>
                  <a:gd name="connsiteY4" fmla="*/ 266700 h 304800"/>
                  <a:gd name="connsiteX5" fmla="*/ 102394 w 607219"/>
                  <a:gd name="connsiteY5" fmla="*/ 266700 h 304800"/>
                  <a:gd name="connsiteX6" fmla="*/ 0 w 607219"/>
                  <a:gd name="connsiteY6" fmla="*/ 183357 h 304800"/>
                  <a:gd name="connsiteX7" fmla="*/ 76200 w 607219"/>
                  <a:gd name="connsiteY7" fmla="*/ 142875 h 304800"/>
                  <a:gd name="connsiteX8" fmla="*/ 159544 w 607219"/>
                  <a:gd name="connsiteY8" fmla="*/ 92869 h 304800"/>
                  <a:gd name="connsiteX9" fmla="*/ 252413 w 607219"/>
                  <a:gd name="connsiteY9" fmla="*/ 85725 h 304800"/>
                  <a:gd name="connsiteX10" fmla="*/ 519113 w 607219"/>
                  <a:gd name="connsiteY10" fmla="*/ 0 h 304800"/>
                  <a:gd name="connsiteX0" fmla="*/ 519113 w 607219"/>
                  <a:gd name="connsiteY0" fmla="*/ 11547 h 316347"/>
                  <a:gd name="connsiteX1" fmla="*/ 607219 w 607219"/>
                  <a:gd name="connsiteY1" fmla="*/ 228241 h 316347"/>
                  <a:gd name="connsiteX2" fmla="*/ 314325 w 607219"/>
                  <a:gd name="connsiteY2" fmla="*/ 316347 h 316347"/>
                  <a:gd name="connsiteX3" fmla="*/ 266700 w 607219"/>
                  <a:gd name="connsiteY3" fmla="*/ 199666 h 316347"/>
                  <a:gd name="connsiteX4" fmla="*/ 192882 w 607219"/>
                  <a:gd name="connsiteY4" fmla="*/ 278247 h 316347"/>
                  <a:gd name="connsiteX5" fmla="*/ 102394 w 607219"/>
                  <a:gd name="connsiteY5" fmla="*/ 278247 h 316347"/>
                  <a:gd name="connsiteX6" fmla="*/ 0 w 607219"/>
                  <a:gd name="connsiteY6" fmla="*/ 194904 h 316347"/>
                  <a:gd name="connsiteX7" fmla="*/ 76200 w 607219"/>
                  <a:gd name="connsiteY7" fmla="*/ 154422 h 316347"/>
                  <a:gd name="connsiteX8" fmla="*/ 159544 w 607219"/>
                  <a:gd name="connsiteY8" fmla="*/ 104416 h 316347"/>
                  <a:gd name="connsiteX9" fmla="*/ 252413 w 607219"/>
                  <a:gd name="connsiteY9" fmla="*/ 97272 h 316347"/>
                  <a:gd name="connsiteX10" fmla="*/ 438151 w 607219"/>
                  <a:gd name="connsiteY10" fmla="*/ 35360 h 316347"/>
                  <a:gd name="connsiteX11" fmla="*/ 519113 w 607219"/>
                  <a:gd name="connsiteY11" fmla="*/ 11547 h 316347"/>
                  <a:gd name="connsiteX0" fmla="*/ 519113 w 607219"/>
                  <a:gd name="connsiteY0" fmla="*/ 11547 h 316347"/>
                  <a:gd name="connsiteX1" fmla="*/ 607219 w 607219"/>
                  <a:gd name="connsiteY1" fmla="*/ 228241 h 316347"/>
                  <a:gd name="connsiteX2" fmla="*/ 314325 w 607219"/>
                  <a:gd name="connsiteY2" fmla="*/ 316347 h 316347"/>
                  <a:gd name="connsiteX3" fmla="*/ 266700 w 607219"/>
                  <a:gd name="connsiteY3" fmla="*/ 199666 h 316347"/>
                  <a:gd name="connsiteX4" fmla="*/ 192882 w 607219"/>
                  <a:gd name="connsiteY4" fmla="*/ 278247 h 316347"/>
                  <a:gd name="connsiteX5" fmla="*/ 102394 w 607219"/>
                  <a:gd name="connsiteY5" fmla="*/ 278247 h 316347"/>
                  <a:gd name="connsiteX6" fmla="*/ 0 w 607219"/>
                  <a:gd name="connsiteY6" fmla="*/ 194904 h 316347"/>
                  <a:gd name="connsiteX7" fmla="*/ 76200 w 607219"/>
                  <a:gd name="connsiteY7" fmla="*/ 154422 h 316347"/>
                  <a:gd name="connsiteX8" fmla="*/ 159544 w 607219"/>
                  <a:gd name="connsiteY8" fmla="*/ 104416 h 316347"/>
                  <a:gd name="connsiteX9" fmla="*/ 252413 w 607219"/>
                  <a:gd name="connsiteY9" fmla="*/ 97272 h 316347"/>
                  <a:gd name="connsiteX10" fmla="*/ 438151 w 607219"/>
                  <a:gd name="connsiteY10" fmla="*/ 35360 h 316347"/>
                  <a:gd name="connsiteX11" fmla="*/ 519113 w 607219"/>
                  <a:gd name="connsiteY11" fmla="*/ 11547 h 316347"/>
                  <a:gd name="connsiteX0" fmla="*/ 519113 w 621507"/>
                  <a:gd name="connsiteY0" fmla="*/ 11547 h 316347"/>
                  <a:gd name="connsiteX1" fmla="*/ 621507 w 621507"/>
                  <a:gd name="connsiteY1" fmla="*/ 221097 h 316347"/>
                  <a:gd name="connsiteX2" fmla="*/ 314325 w 621507"/>
                  <a:gd name="connsiteY2" fmla="*/ 316347 h 316347"/>
                  <a:gd name="connsiteX3" fmla="*/ 266700 w 621507"/>
                  <a:gd name="connsiteY3" fmla="*/ 199666 h 316347"/>
                  <a:gd name="connsiteX4" fmla="*/ 192882 w 621507"/>
                  <a:gd name="connsiteY4" fmla="*/ 278247 h 316347"/>
                  <a:gd name="connsiteX5" fmla="*/ 102394 w 621507"/>
                  <a:gd name="connsiteY5" fmla="*/ 278247 h 316347"/>
                  <a:gd name="connsiteX6" fmla="*/ 0 w 621507"/>
                  <a:gd name="connsiteY6" fmla="*/ 194904 h 316347"/>
                  <a:gd name="connsiteX7" fmla="*/ 76200 w 621507"/>
                  <a:gd name="connsiteY7" fmla="*/ 154422 h 316347"/>
                  <a:gd name="connsiteX8" fmla="*/ 159544 w 621507"/>
                  <a:gd name="connsiteY8" fmla="*/ 104416 h 316347"/>
                  <a:gd name="connsiteX9" fmla="*/ 252413 w 621507"/>
                  <a:gd name="connsiteY9" fmla="*/ 97272 h 316347"/>
                  <a:gd name="connsiteX10" fmla="*/ 438151 w 621507"/>
                  <a:gd name="connsiteY10" fmla="*/ 35360 h 316347"/>
                  <a:gd name="connsiteX11" fmla="*/ 519113 w 621507"/>
                  <a:gd name="connsiteY11" fmla="*/ 11547 h 316347"/>
                  <a:gd name="connsiteX0" fmla="*/ 538163 w 621507"/>
                  <a:gd name="connsiteY0" fmla="*/ 10092 h 324417"/>
                  <a:gd name="connsiteX1" fmla="*/ 621507 w 621507"/>
                  <a:gd name="connsiteY1" fmla="*/ 229167 h 324417"/>
                  <a:gd name="connsiteX2" fmla="*/ 314325 w 621507"/>
                  <a:gd name="connsiteY2" fmla="*/ 324417 h 324417"/>
                  <a:gd name="connsiteX3" fmla="*/ 266700 w 621507"/>
                  <a:gd name="connsiteY3" fmla="*/ 207736 h 324417"/>
                  <a:gd name="connsiteX4" fmla="*/ 192882 w 621507"/>
                  <a:gd name="connsiteY4" fmla="*/ 286317 h 324417"/>
                  <a:gd name="connsiteX5" fmla="*/ 102394 w 621507"/>
                  <a:gd name="connsiteY5" fmla="*/ 286317 h 324417"/>
                  <a:gd name="connsiteX6" fmla="*/ 0 w 621507"/>
                  <a:gd name="connsiteY6" fmla="*/ 202974 h 324417"/>
                  <a:gd name="connsiteX7" fmla="*/ 76200 w 621507"/>
                  <a:gd name="connsiteY7" fmla="*/ 162492 h 324417"/>
                  <a:gd name="connsiteX8" fmla="*/ 159544 w 621507"/>
                  <a:gd name="connsiteY8" fmla="*/ 112486 h 324417"/>
                  <a:gd name="connsiteX9" fmla="*/ 252413 w 621507"/>
                  <a:gd name="connsiteY9" fmla="*/ 105342 h 324417"/>
                  <a:gd name="connsiteX10" fmla="*/ 438151 w 621507"/>
                  <a:gd name="connsiteY10" fmla="*/ 43430 h 324417"/>
                  <a:gd name="connsiteX11" fmla="*/ 538163 w 621507"/>
                  <a:gd name="connsiteY11" fmla="*/ 10092 h 324417"/>
                  <a:gd name="connsiteX0" fmla="*/ 538163 w 621507"/>
                  <a:gd name="connsiteY0" fmla="*/ 710 h 315035"/>
                  <a:gd name="connsiteX1" fmla="*/ 621507 w 621507"/>
                  <a:gd name="connsiteY1" fmla="*/ 219785 h 315035"/>
                  <a:gd name="connsiteX2" fmla="*/ 314325 w 621507"/>
                  <a:gd name="connsiteY2" fmla="*/ 315035 h 315035"/>
                  <a:gd name="connsiteX3" fmla="*/ 266700 w 621507"/>
                  <a:gd name="connsiteY3" fmla="*/ 198354 h 315035"/>
                  <a:gd name="connsiteX4" fmla="*/ 192882 w 621507"/>
                  <a:gd name="connsiteY4" fmla="*/ 276935 h 315035"/>
                  <a:gd name="connsiteX5" fmla="*/ 102394 w 621507"/>
                  <a:gd name="connsiteY5" fmla="*/ 276935 h 315035"/>
                  <a:gd name="connsiteX6" fmla="*/ 0 w 621507"/>
                  <a:gd name="connsiteY6" fmla="*/ 193592 h 315035"/>
                  <a:gd name="connsiteX7" fmla="*/ 76200 w 621507"/>
                  <a:gd name="connsiteY7" fmla="*/ 153110 h 315035"/>
                  <a:gd name="connsiteX8" fmla="*/ 159544 w 621507"/>
                  <a:gd name="connsiteY8" fmla="*/ 103104 h 315035"/>
                  <a:gd name="connsiteX9" fmla="*/ 252413 w 621507"/>
                  <a:gd name="connsiteY9" fmla="*/ 95960 h 315035"/>
                  <a:gd name="connsiteX10" fmla="*/ 438151 w 621507"/>
                  <a:gd name="connsiteY10" fmla="*/ 34048 h 315035"/>
                  <a:gd name="connsiteX11" fmla="*/ 538163 w 621507"/>
                  <a:gd name="connsiteY11" fmla="*/ 710 h 315035"/>
                  <a:gd name="connsiteX0" fmla="*/ 538163 w 621507"/>
                  <a:gd name="connsiteY0" fmla="*/ 710 h 315035"/>
                  <a:gd name="connsiteX1" fmla="*/ 621507 w 621507"/>
                  <a:gd name="connsiteY1" fmla="*/ 219785 h 315035"/>
                  <a:gd name="connsiteX2" fmla="*/ 314325 w 621507"/>
                  <a:gd name="connsiteY2" fmla="*/ 315035 h 315035"/>
                  <a:gd name="connsiteX3" fmla="*/ 266700 w 621507"/>
                  <a:gd name="connsiteY3" fmla="*/ 198354 h 315035"/>
                  <a:gd name="connsiteX4" fmla="*/ 192882 w 621507"/>
                  <a:gd name="connsiteY4" fmla="*/ 276935 h 315035"/>
                  <a:gd name="connsiteX5" fmla="*/ 102394 w 621507"/>
                  <a:gd name="connsiteY5" fmla="*/ 276935 h 315035"/>
                  <a:gd name="connsiteX6" fmla="*/ 0 w 621507"/>
                  <a:gd name="connsiteY6" fmla="*/ 193592 h 315035"/>
                  <a:gd name="connsiteX7" fmla="*/ 76200 w 621507"/>
                  <a:gd name="connsiteY7" fmla="*/ 153110 h 315035"/>
                  <a:gd name="connsiteX8" fmla="*/ 159544 w 621507"/>
                  <a:gd name="connsiteY8" fmla="*/ 103104 h 315035"/>
                  <a:gd name="connsiteX9" fmla="*/ 252413 w 621507"/>
                  <a:gd name="connsiteY9" fmla="*/ 95960 h 315035"/>
                  <a:gd name="connsiteX10" fmla="*/ 438151 w 621507"/>
                  <a:gd name="connsiteY10" fmla="*/ 34048 h 315035"/>
                  <a:gd name="connsiteX11" fmla="*/ 538163 w 621507"/>
                  <a:gd name="connsiteY11" fmla="*/ 710 h 315035"/>
                  <a:gd name="connsiteX0" fmla="*/ 538163 w 621507"/>
                  <a:gd name="connsiteY0" fmla="*/ 710 h 315035"/>
                  <a:gd name="connsiteX1" fmla="*/ 621507 w 621507"/>
                  <a:gd name="connsiteY1" fmla="*/ 219785 h 315035"/>
                  <a:gd name="connsiteX2" fmla="*/ 314325 w 621507"/>
                  <a:gd name="connsiteY2" fmla="*/ 315035 h 315035"/>
                  <a:gd name="connsiteX3" fmla="*/ 266700 w 621507"/>
                  <a:gd name="connsiteY3" fmla="*/ 198354 h 315035"/>
                  <a:gd name="connsiteX4" fmla="*/ 192882 w 621507"/>
                  <a:gd name="connsiteY4" fmla="*/ 276935 h 315035"/>
                  <a:gd name="connsiteX5" fmla="*/ 102394 w 621507"/>
                  <a:gd name="connsiteY5" fmla="*/ 276935 h 315035"/>
                  <a:gd name="connsiteX6" fmla="*/ 0 w 621507"/>
                  <a:gd name="connsiteY6" fmla="*/ 193592 h 315035"/>
                  <a:gd name="connsiteX7" fmla="*/ 76200 w 621507"/>
                  <a:gd name="connsiteY7" fmla="*/ 153110 h 315035"/>
                  <a:gd name="connsiteX8" fmla="*/ 159544 w 621507"/>
                  <a:gd name="connsiteY8" fmla="*/ 103104 h 315035"/>
                  <a:gd name="connsiteX9" fmla="*/ 252413 w 621507"/>
                  <a:gd name="connsiteY9" fmla="*/ 95960 h 315035"/>
                  <a:gd name="connsiteX10" fmla="*/ 438151 w 621507"/>
                  <a:gd name="connsiteY10" fmla="*/ 34048 h 315035"/>
                  <a:gd name="connsiteX11" fmla="*/ 538163 w 621507"/>
                  <a:gd name="connsiteY11" fmla="*/ 710 h 315035"/>
                  <a:gd name="connsiteX0" fmla="*/ 538163 w 621507"/>
                  <a:gd name="connsiteY0" fmla="*/ 710 h 315035"/>
                  <a:gd name="connsiteX1" fmla="*/ 621507 w 621507"/>
                  <a:gd name="connsiteY1" fmla="*/ 219785 h 315035"/>
                  <a:gd name="connsiteX2" fmla="*/ 314325 w 621507"/>
                  <a:gd name="connsiteY2" fmla="*/ 315035 h 315035"/>
                  <a:gd name="connsiteX3" fmla="*/ 266700 w 621507"/>
                  <a:gd name="connsiteY3" fmla="*/ 198354 h 315035"/>
                  <a:gd name="connsiteX4" fmla="*/ 192882 w 621507"/>
                  <a:gd name="connsiteY4" fmla="*/ 276935 h 315035"/>
                  <a:gd name="connsiteX5" fmla="*/ 102394 w 621507"/>
                  <a:gd name="connsiteY5" fmla="*/ 276935 h 315035"/>
                  <a:gd name="connsiteX6" fmla="*/ 0 w 621507"/>
                  <a:gd name="connsiteY6" fmla="*/ 193592 h 315035"/>
                  <a:gd name="connsiteX7" fmla="*/ 76200 w 621507"/>
                  <a:gd name="connsiteY7" fmla="*/ 153110 h 315035"/>
                  <a:gd name="connsiteX8" fmla="*/ 159544 w 621507"/>
                  <a:gd name="connsiteY8" fmla="*/ 103104 h 315035"/>
                  <a:gd name="connsiteX9" fmla="*/ 252413 w 621507"/>
                  <a:gd name="connsiteY9" fmla="*/ 95960 h 315035"/>
                  <a:gd name="connsiteX10" fmla="*/ 438151 w 621507"/>
                  <a:gd name="connsiteY10" fmla="*/ 34048 h 315035"/>
                  <a:gd name="connsiteX11" fmla="*/ 538163 w 621507"/>
                  <a:gd name="connsiteY11" fmla="*/ 710 h 315035"/>
                  <a:gd name="connsiteX0" fmla="*/ 538163 w 621507"/>
                  <a:gd name="connsiteY0" fmla="*/ 710 h 316455"/>
                  <a:gd name="connsiteX1" fmla="*/ 621507 w 621507"/>
                  <a:gd name="connsiteY1" fmla="*/ 219785 h 316455"/>
                  <a:gd name="connsiteX2" fmla="*/ 314325 w 621507"/>
                  <a:gd name="connsiteY2" fmla="*/ 315035 h 316455"/>
                  <a:gd name="connsiteX3" fmla="*/ 192882 w 621507"/>
                  <a:gd name="connsiteY3" fmla="*/ 276935 h 316455"/>
                  <a:gd name="connsiteX4" fmla="*/ 102394 w 621507"/>
                  <a:gd name="connsiteY4" fmla="*/ 276935 h 316455"/>
                  <a:gd name="connsiteX5" fmla="*/ 0 w 621507"/>
                  <a:gd name="connsiteY5" fmla="*/ 193592 h 316455"/>
                  <a:gd name="connsiteX6" fmla="*/ 76200 w 621507"/>
                  <a:gd name="connsiteY6" fmla="*/ 153110 h 316455"/>
                  <a:gd name="connsiteX7" fmla="*/ 159544 w 621507"/>
                  <a:gd name="connsiteY7" fmla="*/ 103104 h 316455"/>
                  <a:gd name="connsiteX8" fmla="*/ 252413 w 621507"/>
                  <a:gd name="connsiteY8" fmla="*/ 95960 h 316455"/>
                  <a:gd name="connsiteX9" fmla="*/ 438151 w 621507"/>
                  <a:gd name="connsiteY9" fmla="*/ 34048 h 316455"/>
                  <a:gd name="connsiteX10" fmla="*/ 538163 w 621507"/>
                  <a:gd name="connsiteY10" fmla="*/ 710 h 316455"/>
                  <a:gd name="connsiteX0" fmla="*/ 538163 w 621507"/>
                  <a:gd name="connsiteY0" fmla="*/ 710 h 316130"/>
                  <a:gd name="connsiteX1" fmla="*/ 621507 w 621507"/>
                  <a:gd name="connsiteY1" fmla="*/ 219785 h 316130"/>
                  <a:gd name="connsiteX2" fmla="*/ 314325 w 621507"/>
                  <a:gd name="connsiteY2" fmla="*/ 315035 h 316130"/>
                  <a:gd name="connsiteX3" fmla="*/ 200026 w 621507"/>
                  <a:gd name="connsiteY3" fmla="*/ 262647 h 316130"/>
                  <a:gd name="connsiteX4" fmla="*/ 102394 w 621507"/>
                  <a:gd name="connsiteY4" fmla="*/ 276935 h 316130"/>
                  <a:gd name="connsiteX5" fmla="*/ 0 w 621507"/>
                  <a:gd name="connsiteY5" fmla="*/ 193592 h 316130"/>
                  <a:gd name="connsiteX6" fmla="*/ 76200 w 621507"/>
                  <a:gd name="connsiteY6" fmla="*/ 153110 h 316130"/>
                  <a:gd name="connsiteX7" fmla="*/ 159544 w 621507"/>
                  <a:gd name="connsiteY7" fmla="*/ 103104 h 316130"/>
                  <a:gd name="connsiteX8" fmla="*/ 252413 w 621507"/>
                  <a:gd name="connsiteY8" fmla="*/ 95960 h 316130"/>
                  <a:gd name="connsiteX9" fmla="*/ 438151 w 621507"/>
                  <a:gd name="connsiteY9" fmla="*/ 34048 h 316130"/>
                  <a:gd name="connsiteX10" fmla="*/ 538163 w 621507"/>
                  <a:gd name="connsiteY10" fmla="*/ 710 h 316130"/>
                  <a:gd name="connsiteX0" fmla="*/ 538163 w 621507"/>
                  <a:gd name="connsiteY0" fmla="*/ 710 h 315577"/>
                  <a:gd name="connsiteX1" fmla="*/ 621507 w 621507"/>
                  <a:gd name="connsiteY1" fmla="*/ 219785 h 315577"/>
                  <a:gd name="connsiteX2" fmla="*/ 314325 w 621507"/>
                  <a:gd name="connsiteY2" fmla="*/ 315035 h 315577"/>
                  <a:gd name="connsiteX3" fmla="*/ 200026 w 621507"/>
                  <a:gd name="connsiteY3" fmla="*/ 262647 h 315577"/>
                  <a:gd name="connsiteX4" fmla="*/ 102394 w 621507"/>
                  <a:gd name="connsiteY4" fmla="*/ 276935 h 315577"/>
                  <a:gd name="connsiteX5" fmla="*/ 0 w 621507"/>
                  <a:gd name="connsiteY5" fmla="*/ 193592 h 315577"/>
                  <a:gd name="connsiteX6" fmla="*/ 76200 w 621507"/>
                  <a:gd name="connsiteY6" fmla="*/ 153110 h 315577"/>
                  <a:gd name="connsiteX7" fmla="*/ 159544 w 621507"/>
                  <a:gd name="connsiteY7" fmla="*/ 103104 h 315577"/>
                  <a:gd name="connsiteX8" fmla="*/ 252413 w 621507"/>
                  <a:gd name="connsiteY8" fmla="*/ 95960 h 315577"/>
                  <a:gd name="connsiteX9" fmla="*/ 438151 w 621507"/>
                  <a:gd name="connsiteY9" fmla="*/ 34048 h 315577"/>
                  <a:gd name="connsiteX10" fmla="*/ 538163 w 621507"/>
                  <a:gd name="connsiteY10" fmla="*/ 710 h 315577"/>
                  <a:gd name="connsiteX0" fmla="*/ 538163 w 621507"/>
                  <a:gd name="connsiteY0" fmla="*/ 710 h 315035"/>
                  <a:gd name="connsiteX1" fmla="*/ 621507 w 621507"/>
                  <a:gd name="connsiteY1" fmla="*/ 219785 h 315035"/>
                  <a:gd name="connsiteX2" fmla="*/ 314325 w 621507"/>
                  <a:gd name="connsiteY2" fmla="*/ 315035 h 315035"/>
                  <a:gd name="connsiteX3" fmla="*/ 200026 w 621507"/>
                  <a:gd name="connsiteY3" fmla="*/ 262647 h 315035"/>
                  <a:gd name="connsiteX4" fmla="*/ 102394 w 621507"/>
                  <a:gd name="connsiteY4" fmla="*/ 276935 h 315035"/>
                  <a:gd name="connsiteX5" fmla="*/ 0 w 621507"/>
                  <a:gd name="connsiteY5" fmla="*/ 193592 h 315035"/>
                  <a:gd name="connsiteX6" fmla="*/ 76200 w 621507"/>
                  <a:gd name="connsiteY6" fmla="*/ 153110 h 315035"/>
                  <a:gd name="connsiteX7" fmla="*/ 159544 w 621507"/>
                  <a:gd name="connsiteY7" fmla="*/ 103104 h 315035"/>
                  <a:gd name="connsiteX8" fmla="*/ 252413 w 621507"/>
                  <a:gd name="connsiteY8" fmla="*/ 95960 h 315035"/>
                  <a:gd name="connsiteX9" fmla="*/ 438151 w 621507"/>
                  <a:gd name="connsiteY9" fmla="*/ 34048 h 315035"/>
                  <a:gd name="connsiteX10" fmla="*/ 538163 w 621507"/>
                  <a:gd name="connsiteY10" fmla="*/ 710 h 315035"/>
                  <a:gd name="connsiteX0" fmla="*/ 538163 w 621507"/>
                  <a:gd name="connsiteY0" fmla="*/ 710 h 315035"/>
                  <a:gd name="connsiteX1" fmla="*/ 621507 w 621507"/>
                  <a:gd name="connsiteY1" fmla="*/ 219785 h 315035"/>
                  <a:gd name="connsiteX2" fmla="*/ 314325 w 621507"/>
                  <a:gd name="connsiteY2" fmla="*/ 315035 h 315035"/>
                  <a:gd name="connsiteX3" fmla="*/ 200026 w 621507"/>
                  <a:gd name="connsiteY3" fmla="*/ 262647 h 315035"/>
                  <a:gd name="connsiteX4" fmla="*/ 102394 w 621507"/>
                  <a:gd name="connsiteY4" fmla="*/ 276935 h 315035"/>
                  <a:gd name="connsiteX5" fmla="*/ 0 w 621507"/>
                  <a:gd name="connsiteY5" fmla="*/ 193592 h 315035"/>
                  <a:gd name="connsiteX6" fmla="*/ 76200 w 621507"/>
                  <a:gd name="connsiteY6" fmla="*/ 153110 h 315035"/>
                  <a:gd name="connsiteX7" fmla="*/ 159544 w 621507"/>
                  <a:gd name="connsiteY7" fmla="*/ 103104 h 315035"/>
                  <a:gd name="connsiteX8" fmla="*/ 252413 w 621507"/>
                  <a:gd name="connsiteY8" fmla="*/ 95960 h 315035"/>
                  <a:gd name="connsiteX9" fmla="*/ 438151 w 621507"/>
                  <a:gd name="connsiteY9" fmla="*/ 34048 h 315035"/>
                  <a:gd name="connsiteX10" fmla="*/ 538163 w 621507"/>
                  <a:gd name="connsiteY10" fmla="*/ 710 h 315035"/>
                  <a:gd name="connsiteX0" fmla="*/ 538163 w 604838"/>
                  <a:gd name="connsiteY0" fmla="*/ 710 h 315035"/>
                  <a:gd name="connsiteX1" fmla="*/ 604838 w 604838"/>
                  <a:gd name="connsiteY1" fmla="*/ 222166 h 315035"/>
                  <a:gd name="connsiteX2" fmla="*/ 314325 w 604838"/>
                  <a:gd name="connsiteY2" fmla="*/ 315035 h 315035"/>
                  <a:gd name="connsiteX3" fmla="*/ 200026 w 604838"/>
                  <a:gd name="connsiteY3" fmla="*/ 262647 h 315035"/>
                  <a:gd name="connsiteX4" fmla="*/ 102394 w 604838"/>
                  <a:gd name="connsiteY4" fmla="*/ 276935 h 315035"/>
                  <a:gd name="connsiteX5" fmla="*/ 0 w 604838"/>
                  <a:gd name="connsiteY5" fmla="*/ 193592 h 315035"/>
                  <a:gd name="connsiteX6" fmla="*/ 76200 w 604838"/>
                  <a:gd name="connsiteY6" fmla="*/ 153110 h 315035"/>
                  <a:gd name="connsiteX7" fmla="*/ 159544 w 604838"/>
                  <a:gd name="connsiteY7" fmla="*/ 103104 h 315035"/>
                  <a:gd name="connsiteX8" fmla="*/ 252413 w 604838"/>
                  <a:gd name="connsiteY8" fmla="*/ 95960 h 315035"/>
                  <a:gd name="connsiteX9" fmla="*/ 438151 w 604838"/>
                  <a:gd name="connsiteY9" fmla="*/ 34048 h 315035"/>
                  <a:gd name="connsiteX10" fmla="*/ 538163 w 604838"/>
                  <a:gd name="connsiteY10" fmla="*/ 710 h 315035"/>
                  <a:gd name="connsiteX0" fmla="*/ 542926 w 604838"/>
                  <a:gd name="connsiteY0" fmla="*/ 942 h 308123"/>
                  <a:gd name="connsiteX1" fmla="*/ 604838 w 604838"/>
                  <a:gd name="connsiteY1" fmla="*/ 215254 h 308123"/>
                  <a:gd name="connsiteX2" fmla="*/ 314325 w 604838"/>
                  <a:gd name="connsiteY2" fmla="*/ 308123 h 308123"/>
                  <a:gd name="connsiteX3" fmla="*/ 200026 w 604838"/>
                  <a:gd name="connsiteY3" fmla="*/ 255735 h 308123"/>
                  <a:gd name="connsiteX4" fmla="*/ 102394 w 604838"/>
                  <a:gd name="connsiteY4" fmla="*/ 270023 h 308123"/>
                  <a:gd name="connsiteX5" fmla="*/ 0 w 604838"/>
                  <a:gd name="connsiteY5" fmla="*/ 186680 h 308123"/>
                  <a:gd name="connsiteX6" fmla="*/ 76200 w 604838"/>
                  <a:gd name="connsiteY6" fmla="*/ 146198 h 308123"/>
                  <a:gd name="connsiteX7" fmla="*/ 159544 w 604838"/>
                  <a:gd name="connsiteY7" fmla="*/ 96192 h 308123"/>
                  <a:gd name="connsiteX8" fmla="*/ 252413 w 604838"/>
                  <a:gd name="connsiteY8" fmla="*/ 89048 h 308123"/>
                  <a:gd name="connsiteX9" fmla="*/ 438151 w 604838"/>
                  <a:gd name="connsiteY9" fmla="*/ 27136 h 308123"/>
                  <a:gd name="connsiteX10" fmla="*/ 542926 w 604838"/>
                  <a:gd name="connsiteY10" fmla="*/ 942 h 308123"/>
                  <a:gd name="connsiteX0" fmla="*/ 542926 w 604838"/>
                  <a:gd name="connsiteY0" fmla="*/ 710 h 307891"/>
                  <a:gd name="connsiteX1" fmla="*/ 604838 w 604838"/>
                  <a:gd name="connsiteY1" fmla="*/ 215022 h 307891"/>
                  <a:gd name="connsiteX2" fmla="*/ 314325 w 604838"/>
                  <a:gd name="connsiteY2" fmla="*/ 307891 h 307891"/>
                  <a:gd name="connsiteX3" fmla="*/ 200026 w 604838"/>
                  <a:gd name="connsiteY3" fmla="*/ 255503 h 307891"/>
                  <a:gd name="connsiteX4" fmla="*/ 102394 w 604838"/>
                  <a:gd name="connsiteY4" fmla="*/ 269791 h 307891"/>
                  <a:gd name="connsiteX5" fmla="*/ 0 w 604838"/>
                  <a:gd name="connsiteY5" fmla="*/ 186448 h 307891"/>
                  <a:gd name="connsiteX6" fmla="*/ 76200 w 604838"/>
                  <a:gd name="connsiteY6" fmla="*/ 145966 h 307891"/>
                  <a:gd name="connsiteX7" fmla="*/ 159544 w 604838"/>
                  <a:gd name="connsiteY7" fmla="*/ 95960 h 307891"/>
                  <a:gd name="connsiteX8" fmla="*/ 252413 w 604838"/>
                  <a:gd name="connsiteY8" fmla="*/ 88816 h 307891"/>
                  <a:gd name="connsiteX9" fmla="*/ 464344 w 604838"/>
                  <a:gd name="connsiteY9" fmla="*/ 34047 h 307891"/>
                  <a:gd name="connsiteX10" fmla="*/ 542926 w 604838"/>
                  <a:gd name="connsiteY10" fmla="*/ 710 h 307891"/>
                  <a:gd name="connsiteX0" fmla="*/ 542926 w 604838"/>
                  <a:gd name="connsiteY0" fmla="*/ 3072 h 310253"/>
                  <a:gd name="connsiteX1" fmla="*/ 604838 w 604838"/>
                  <a:gd name="connsiteY1" fmla="*/ 217384 h 310253"/>
                  <a:gd name="connsiteX2" fmla="*/ 314325 w 604838"/>
                  <a:gd name="connsiteY2" fmla="*/ 310253 h 310253"/>
                  <a:gd name="connsiteX3" fmla="*/ 200026 w 604838"/>
                  <a:gd name="connsiteY3" fmla="*/ 257865 h 310253"/>
                  <a:gd name="connsiteX4" fmla="*/ 102394 w 604838"/>
                  <a:gd name="connsiteY4" fmla="*/ 272153 h 310253"/>
                  <a:gd name="connsiteX5" fmla="*/ 0 w 604838"/>
                  <a:gd name="connsiteY5" fmla="*/ 188810 h 310253"/>
                  <a:gd name="connsiteX6" fmla="*/ 76200 w 604838"/>
                  <a:gd name="connsiteY6" fmla="*/ 148328 h 310253"/>
                  <a:gd name="connsiteX7" fmla="*/ 159544 w 604838"/>
                  <a:gd name="connsiteY7" fmla="*/ 98322 h 310253"/>
                  <a:gd name="connsiteX8" fmla="*/ 252413 w 604838"/>
                  <a:gd name="connsiteY8" fmla="*/ 91178 h 310253"/>
                  <a:gd name="connsiteX9" fmla="*/ 542926 w 604838"/>
                  <a:gd name="connsiteY9" fmla="*/ 3072 h 310253"/>
                  <a:gd name="connsiteX0" fmla="*/ 542926 w 604838"/>
                  <a:gd name="connsiteY0" fmla="*/ 0 h 307181"/>
                  <a:gd name="connsiteX1" fmla="*/ 604838 w 604838"/>
                  <a:gd name="connsiteY1" fmla="*/ 214312 h 307181"/>
                  <a:gd name="connsiteX2" fmla="*/ 314325 w 604838"/>
                  <a:gd name="connsiteY2" fmla="*/ 307181 h 307181"/>
                  <a:gd name="connsiteX3" fmla="*/ 200026 w 604838"/>
                  <a:gd name="connsiteY3" fmla="*/ 254793 h 307181"/>
                  <a:gd name="connsiteX4" fmla="*/ 102394 w 604838"/>
                  <a:gd name="connsiteY4" fmla="*/ 269081 h 307181"/>
                  <a:gd name="connsiteX5" fmla="*/ 0 w 604838"/>
                  <a:gd name="connsiteY5" fmla="*/ 185738 h 307181"/>
                  <a:gd name="connsiteX6" fmla="*/ 76200 w 604838"/>
                  <a:gd name="connsiteY6" fmla="*/ 145256 h 307181"/>
                  <a:gd name="connsiteX7" fmla="*/ 159544 w 604838"/>
                  <a:gd name="connsiteY7" fmla="*/ 95250 h 307181"/>
                  <a:gd name="connsiteX8" fmla="*/ 252413 w 604838"/>
                  <a:gd name="connsiteY8" fmla="*/ 88106 h 307181"/>
                  <a:gd name="connsiteX9" fmla="*/ 542926 w 604838"/>
                  <a:gd name="connsiteY9" fmla="*/ 0 h 307181"/>
                  <a:gd name="connsiteX0" fmla="*/ 542926 w 604838"/>
                  <a:gd name="connsiteY0" fmla="*/ 0 h 307181"/>
                  <a:gd name="connsiteX1" fmla="*/ 604838 w 604838"/>
                  <a:gd name="connsiteY1" fmla="*/ 214312 h 307181"/>
                  <a:gd name="connsiteX2" fmla="*/ 314325 w 604838"/>
                  <a:gd name="connsiteY2" fmla="*/ 307181 h 307181"/>
                  <a:gd name="connsiteX3" fmla="*/ 200026 w 604838"/>
                  <a:gd name="connsiteY3" fmla="*/ 254793 h 307181"/>
                  <a:gd name="connsiteX4" fmla="*/ 102394 w 604838"/>
                  <a:gd name="connsiteY4" fmla="*/ 269081 h 307181"/>
                  <a:gd name="connsiteX5" fmla="*/ 0 w 604838"/>
                  <a:gd name="connsiteY5" fmla="*/ 185738 h 307181"/>
                  <a:gd name="connsiteX6" fmla="*/ 76200 w 604838"/>
                  <a:gd name="connsiteY6" fmla="*/ 145256 h 307181"/>
                  <a:gd name="connsiteX7" fmla="*/ 159544 w 604838"/>
                  <a:gd name="connsiteY7" fmla="*/ 95250 h 307181"/>
                  <a:gd name="connsiteX8" fmla="*/ 257175 w 604838"/>
                  <a:gd name="connsiteY8" fmla="*/ 66675 h 307181"/>
                  <a:gd name="connsiteX9" fmla="*/ 542926 w 604838"/>
                  <a:gd name="connsiteY9" fmla="*/ 0 h 307181"/>
                  <a:gd name="connsiteX0" fmla="*/ 542926 w 604838"/>
                  <a:gd name="connsiteY0" fmla="*/ 0 h 307181"/>
                  <a:gd name="connsiteX1" fmla="*/ 604838 w 604838"/>
                  <a:gd name="connsiteY1" fmla="*/ 214312 h 307181"/>
                  <a:gd name="connsiteX2" fmla="*/ 314325 w 604838"/>
                  <a:gd name="connsiteY2" fmla="*/ 307181 h 307181"/>
                  <a:gd name="connsiteX3" fmla="*/ 200026 w 604838"/>
                  <a:gd name="connsiteY3" fmla="*/ 254793 h 307181"/>
                  <a:gd name="connsiteX4" fmla="*/ 102394 w 604838"/>
                  <a:gd name="connsiteY4" fmla="*/ 269081 h 307181"/>
                  <a:gd name="connsiteX5" fmla="*/ 0 w 604838"/>
                  <a:gd name="connsiteY5" fmla="*/ 185738 h 307181"/>
                  <a:gd name="connsiteX6" fmla="*/ 76200 w 604838"/>
                  <a:gd name="connsiteY6" fmla="*/ 145256 h 307181"/>
                  <a:gd name="connsiteX7" fmla="*/ 159544 w 604838"/>
                  <a:gd name="connsiteY7" fmla="*/ 95250 h 307181"/>
                  <a:gd name="connsiteX8" fmla="*/ 257175 w 604838"/>
                  <a:gd name="connsiteY8" fmla="*/ 66675 h 307181"/>
                  <a:gd name="connsiteX9" fmla="*/ 542926 w 604838"/>
                  <a:gd name="connsiteY9" fmla="*/ 0 h 307181"/>
                  <a:gd name="connsiteX0" fmla="*/ 542926 w 604838"/>
                  <a:gd name="connsiteY0" fmla="*/ 0 h 307181"/>
                  <a:gd name="connsiteX1" fmla="*/ 604838 w 604838"/>
                  <a:gd name="connsiteY1" fmla="*/ 214312 h 307181"/>
                  <a:gd name="connsiteX2" fmla="*/ 314325 w 604838"/>
                  <a:gd name="connsiteY2" fmla="*/ 307181 h 307181"/>
                  <a:gd name="connsiteX3" fmla="*/ 200026 w 604838"/>
                  <a:gd name="connsiteY3" fmla="*/ 254793 h 307181"/>
                  <a:gd name="connsiteX4" fmla="*/ 102394 w 604838"/>
                  <a:gd name="connsiteY4" fmla="*/ 269081 h 307181"/>
                  <a:gd name="connsiteX5" fmla="*/ 0 w 604838"/>
                  <a:gd name="connsiteY5" fmla="*/ 185738 h 307181"/>
                  <a:gd name="connsiteX6" fmla="*/ 76200 w 604838"/>
                  <a:gd name="connsiteY6" fmla="*/ 145256 h 307181"/>
                  <a:gd name="connsiteX7" fmla="*/ 173832 w 604838"/>
                  <a:gd name="connsiteY7" fmla="*/ 83343 h 307181"/>
                  <a:gd name="connsiteX8" fmla="*/ 257175 w 604838"/>
                  <a:gd name="connsiteY8" fmla="*/ 66675 h 307181"/>
                  <a:gd name="connsiteX9" fmla="*/ 542926 w 604838"/>
                  <a:gd name="connsiteY9" fmla="*/ 0 h 307181"/>
                  <a:gd name="connsiteX0" fmla="*/ 542926 w 604838"/>
                  <a:gd name="connsiteY0" fmla="*/ 0 h 307181"/>
                  <a:gd name="connsiteX1" fmla="*/ 604838 w 604838"/>
                  <a:gd name="connsiteY1" fmla="*/ 214312 h 307181"/>
                  <a:gd name="connsiteX2" fmla="*/ 314325 w 604838"/>
                  <a:gd name="connsiteY2" fmla="*/ 307181 h 307181"/>
                  <a:gd name="connsiteX3" fmla="*/ 200026 w 604838"/>
                  <a:gd name="connsiteY3" fmla="*/ 254793 h 307181"/>
                  <a:gd name="connsiteX4" fmla="*/ 102394 w 604838"/>
                  <a:gd name="connsiteY4" fmla="*/ 269081 h 307181"/>
                  <a:gd name="connsiteX5" fmla="*/ 0 w 604838"/>
                  <a:gd name="connsiteY5" fmla="*/ 185738 h 307181"/>
                  <a:gd name="connsiteX6" fmla="*/ 76200 w 604838"/>
                  <a:gd name="connsiteY6" fmla="*/ 145256 h 307181"/>
                  <a:gd name="connsiteX7" fmla="*/ 173832 w 604838"/>
                  <a:gd name="connsiteY7" fmla="*/ 83343 h 307181"/>
                  <a:gd name="connsiteX8" fmla="*/ 257175 w 604838"/>
                  <a:gd name="connsiteY8" fmla="*/ 66675 h 307181"/>
                  <a:gd name="connsiteX9" fmla="*/ 542926 w 604838"/>
                  <a:gd name="connsiteY9" fmla="*/ 0 h 307181"/>
                  <a:gd name="connsiteX0" fmla="*/ 542926 w 604838"/>
                  <a:gd name="connsiteY0" fmla="*/ 0 h 307181"/>
                  <a:gd name="connsiteX1" fmla="*/ 604838 w 604838"/>
                  <a:gd name="connsiteY1" fmla="*/ 214312 h 307181"/>
                  <a:gd name="connsiteX2" fmla="*/ 314325 w 604838"/>
                  <a:gd name="connsiteY2" fmla="*/ 307181 h 307181"/>
                  <a:gd name="connsiteX3" fmla="*/ 200026 w 604838"/>
                  <a:gd name="connsiteY3" fmla="*/ 254793 h 307181"/>
                  <a:gd name="connsiteX4" fmla="*/ 102394 w 604838"/>
                  <a:gd name="connsiteY4" fmla="*/ 269081 h 307181"/>
                  <a:gd name="connsiteX5" fmla="*/ 0 w 604838"/>
                  <a:gd name="connsiteY5" fmla="*/ 185738 h 307181"/>
                  <a:gd name="connsiteX6" fmla="*/ 76200 w 604838"/>
                  <a:gd name="connsiteY6" fmla="*/ 145256 h 307181"/>
                  <a:gd name="connsiteX7" fmla="*/ 173832 w 604838"/>
                  <a:gd name="connsiteY7" fmla="*/ 83343 h 307181"/>
                  <a:gd name="connsiteX8" fmla="*/ 257175 w 604838"/>
                  <a:gd name="connsiteY8" fmla="*/ 66675 h 307181"/>
                  <a:gd name="connsiteX9" fmla="*/ 542926 w 604838"/>
                  <a:gd name="connsiteY9" fmla="*/ 0 h 307181"/>
                  <a:gd name="connsiteX0" fmla="*/ 542926 w 604838"/>
                  <a:gd name="connsiteY0" fmla="*/ 0 h 307181"/>
                  <a:gd name="connsiteX1" fmla="*/ 604838 w 604838"/>
                  <a:gd name="connsiteY1" fmla="*/ 214312 h 307181"/>
                  <a:gd name="connsiteX2" fmla="*/ 314325 w 604838"/>
                  <a:gd name="connsiteY2" fmla="*/ 307181 h 307181"/>
                  <a:gd name="connsiteX3" fmla="*/ 200026 w 604838"/>
                  <a:gd name="connsiteY3" fmla="*/ 254793 h 307181"/>
                  <a:gd name="connsiteX4" fmla="*/ 102394 w 604838"/>
                  <a:gd name="connsiteY4" fmla="*/ 269081 h 307181"/>
                  <a:gd name="connsiteX5" fmla="*/ 0 w 604838"/>
                  <a:gd name="connsiteY5" fmla="*/ 185738 h 307181"/>
                  <a:gd name="connsiteX6" fmla="*/ 76200 w 604838"/>
                  <a:gd name="connsiteY6" fmla="*/ 145256 h 307181"/>
                  <a:gd name="connsiteX7" fmla="*/ 173832 w 604838"/>
                  <a:gd name="connsiteY7" fmla="*/ 83343 h 307181"/>
                  <a:gd name="connsiteX8" fmla="*/ 257175 w 604838"/>
                  <a:gd name="connsiteY8" fmla="*/ 66675 h 307181"/>
                  <a:gd name="connsiteX9" fmla="*/ 542926 w 604838"/>
                  <a:gd name="connsiteY9" fmla="*/ 0 h 307181"/>
                  <a:gd name="connsiteX0" fmla="*/ 542926 w 604838"/>
                  <a:gd name="connsiteY0" fmla="*/ 0 h 307181"/>
                  <a:gd name="connsiteX1" fmla="*/ 604838 w 604838"/>
                  <a:gd name="connsiteY1" fmla="*/ 214312 h 307181"/>
                  <a:gd name="connsiteX2" fmla="*/ 314325 w 604838"/>
                  <a:gd name="connsiteY2" fmla="*/ 307181 h 307181"/>
                  <a:gd name="connsiteX3" fmla="*/ 200026 w 604838"/>
                  <a:gd name="connsiteY3" fmla="*/ 254793 h 307181"/>
                  <a:gd name="connsiteX4" fmla="*/ 102394 w 604838"/>
                  <a:gd name="connsiteY4" fmla="*/ 269081 h 307181"/>
                  <a:gd name="connsiteX5" fmla="*/ 0 w 604838"/>
                  <a:gd name="connsiteY5" fmla="*/ 185738 h 307181"/>
                  <a:gd name="connsiteX6" fmla="*/ 90488 w 604838"/>
                  <a:gd name="connsiteY6" fmla="*/ 152400 h 307181"/>
                  <a:gd name="connsiteX7" fmla="*/ 173832 w 604838"/>
                  <a:gd name="connsiteY7" fmla="*/ 83343 h 307181"/>
                  <a:gd name="connsiteX8" fmla="*/ 257175 w 604838"/>
                  <a:gd name="connsiteY8" fmla="*/ 66675 h 307181"/>
                  <a:gd name="connsiteX9" fmla="*/ 542926 w 604838"/>
                  <a:gd name="connsiteY9" fmla="*/ 0 h 307181"/>
                  <a:gd name="connsiteX0" fmla="*/ 542926 w 604838"/>
                  <a:gd name="connsiteY0" fmla="*/ 0 h 307181"/>
                  <a:gd name="connsiteX1" fmla="*/ 604838 w 604838"/>
                  <a:gd name="connsiteY1" fmla="*/ 214312 h 307181"/>
                  <a:gd name="connsiteX2" fmla="*/ 314325 w 604838"/>
                  <a:gd name="connsiteY2" fmla="*/ 307181 h 307181"/>
                  <a:gd name="connsiteX3" fmla="*/ 200026 w 604838"/>
                  <a:gd name="connsiteY3" fmla="*/ 254793 h 307181"/>
                  <a:gd name="connsiteX4" fmla="*/ 102394 w 604838"/>
                  <a:gd name="connsiteY4" fmla="*/ 269081 h 307181"/>
                  <a:gd name="connsiteX5" fmla="*/ 0 w 604838"/>
                  <a:gd name="connsiteY5" fmla="*/ 185738 h 307181"/>
                  <a:gd name="connsiteX6" fmla="*/ 90488 w 604838"/>
                  <a:gd name="connsiteY6" fmla="*/ 152400 h 307181"/>
                  <a:gd name="connsiteX7" fmla="*/ 173832 w 604838"/>
                  <a:gd name="connsiteY7" fmla="*/ 83343 h 307181"/>
                  <a:gd name="connsiteX8" fmla="*/ 257175 w 604838"/>
                  <a:gd name="connsiteY8" fmla="*/ 66675 h 307181"/>
                  <a:gd name="connsiteX9" fmla="*/ 542926 w 604838"/>
                  <a:gd name="connsiteY9" fmla="*/ 0 h 307181"/>
                  <a:gd name="connsiteX0" fmla="*/ 542926 w 604838"/>
                  <a:gd name="connsiteY0" fmla="*/ 0 h 307181"/>
                  <a:gd name="connsiteX1" fmla="*/ 604838 w 604838"/>
                  <a:gd name="connsiteY1" fmla="*/ 214312 h 307181"/>
                  <a:gd name="connsiteX2" fmla="*/ 314325 w 604838"/>
                  <a:gd name="connsiteY2" fmla="*/ 307181 h 307181"/>
                  <a:gd name="connsiteX3" fmla="*/ 200026 w 604838"/>
                  <a:gd name="connsiteY3" fmla="*/ 254793 h 307181"/>
                  <a:gd name="connsiteX4" fmla="*/ 102394 w 604838"/>
                  <a:gd name="connsiteY4" fmla="*/ 269081 h 307181"/>
                  <a:gd name="connsiteX5" fmla="*/ 0 w 604838"/>
                  <a:gd name="connsiteY5" fmla="*/ 209550 h 307181"/>
                  <a:gd name="connsiteX6" fmla="*/ 90488 w 604838"/>
                  <a:gd name="connsiteY6" fmla="*/ 152400 h 307181"/>
                  <a:gd name="connsiteX7" fmla="*/ 173832 w 604838"/>
                  <a:gd name="connsiteY7" fmla="*/ 83343 h 307181"/>
                  <a:gd name="connsiteX8" fmla="*/ 257175 w 604838"/>
                  <a:gd name="connsiteY8" fmla="*/ 66675 h 307181"/>
                  <a:gd name="connsiteX9" fmla="*/ 542926 w 604838"/>
                  <a:gd name="connsiteY9" fmla="*/ 0 h 307181"/>
                  <a:gd name="connsiteX0" fmla="*/ 542926 w 604838"/>
                  <a:gd name="connsiteY0" fmla="*/ 0 h 307181"/>
                  <a:gd name="connsiteX1" fmla="*/ 604838 w 604838"/>
                  <a:gd name="connsiteY1" fmla="*/ 214312 h 307181"/>
                  <a:gd name="connsiteX2" fmla="*/ 314325 w 604838"/>
                  <a:gd name="connsiteY2" fmla="*/ 307181 h 307181"/>
                  <a:gd name="connsiteX3" fmla="*/ 200026 w 604838"/>
                  <a:gd name="connsiteY3" fmla="*/ 254793 h 307181"/>
                  <a:gd name="connsiteX4" fmla="*/ 102394 w 604838"/>
                  <a:gd name="connsiteY4" fmla="*/ 269081 h 307181"/>
                  <a:gd name="connsiteX5" fmla="*/ 0 w 604838"/>
                  <a:gd name="connsiteY5" fmla="*/ 209550 h 307181"/>
                  <a:gd name="connsiteX6" fmla="*/ 90488 w 604838"/>
                  <a:gd name="connsiteY6" fmla="*/ 152400 h 307181"/>
                  <a:gd name="connsiteX7" fmla="*/ 173832 w 604838"/>
                  <a:gd name="connsiteY7" fmla="*/ 83343 h 307181"/>
                  <a:gd name="connsiteX8" fmla="*/ 257175 w 604838"/>
                  <a:gd name="connsiteY8" fmla="*/ 66675 h 307181"/>
                  <a:gd name="connsiteX9" fmla="*/ 542926 w 604838"/>
                  <a:gd name="connsiteY9" fmla="*/ 0 h 307181"/>
                  <a:gd name="connsiteX0" fmla="*/ 542926 w 604838"/>
                  <a:gd name="connsiteY0" fmla="*/ 0 h 307181"/>
                  <a:gd name="connsiteX1" fmla="*/ 604838 w 604838"/>
                  <a:gd name="connsiteY1" fmla="*/ 214312 h 307181"/>
                  <a:gd name="connsiteX2" fmla="*/ 314325 w 604838"/>
                  <a:gd name="connsiteY2" fmla="*/ 307181 h 307181"/>
                  <a:gd name="connsiteX3" fmla="*/ 200026 w 604838"/>
                  <a:gd name="connsiteY3" fmla="*/ 254793 h 307181"/>
                  <a:gd name="connsiteX4" fmla="*/ 109538 w 604838"/>
                  <a:gd name="connsiteY4" fmla="*/ 254793 h 307181"/>
                  <a:gd name="connsiteX5" fmla="*/ 0 w 604838"/>
                  <a:gd name="connsiteY5" fmla="*/ 209550 h 307181"/>
                  <a:gd name="connsiteX6" fmla="*/ 90488 w 604838"/>
                  <a:gd name="connsiteY6" fmla="*/ 152400 h 307181"/>
                  <a:gd name="connsiteX7" fmla="*/ 173832 w 604838"/>
                  <a:gd name="connsiteY7" fmla="*/ 83343 h 307181"/>
                  <a:gd name="connsiteX8" fmla="*/ 257175 w 604838"/>
                  <a:gd name="connsiteY8" fmla="*/ 66675 h 307181"/>
                  <a:gd name="connsiteX9" fmla="*/ 542926 w 604838"/>
                  <a:gd name="connsiteY9" fmla="*/ 0 h 307181"/>
                  <a:gd name="connsiteX0" fmla="*/ 542926 w 604838"/>
                  <a:gd name="connsiteY0" fmla="*/ 0 h 307181"/>
                  <a:gd name="connsiteX1" fmla="*/ 604838 w 604838"/>
                  <a:gd name="connsiteY1" fmla="*/ 214312 h 307181"/>
                  <a:gd name="connsiteX2" fmla="*/ 314325 w 604838"/>
                  <a:gd name="connsiteY2" fmla="*/ 307181 h 307181"/>
                  <a:gd name="connsiteX3" fmla="*/ 200026 w 604838"/>
                  <a:gd name="connsiteY3" fmla="*/ 254793 h 307181"/>
                  <a:gd name="connsiteX4" fmla="*/ 109538 w 604838"/>
                  <a:gd name="connsiteY4" fmla="*/ 254793 h 307181"/>
                  <a:gd name="connsiteX5" fmla="*/ 0 w 604838"/>
                  <a:gd name="connsiteY5" fmla="*/ 209550 h 307181"/>
                  <a:gd name="connsiteX6" fmla="*/ 90488 w 604838"/>
                  <a:gd name="connsiteY6" fmla="*/ 152400 h 307181"/>
                  <a:gd name="connsiteX7" fmla="*/ 173832 w 604838"/>
                  <a:gd name="connsiteY7" fmla="*/ 83343 h 307181"/>
                  <a:gd name="connsiteX8" fmla="*/ 257175 w 604838"/>
                  <a:gd name="connsiteY8" fmla="*/ 66675 h 307181"/>
                  <a:gd name="connsiteX9" fmla="*/ 542926 w 604838"/>
                  <a:gd name="connsiteY9" fmla="*/ 0 h 307181"/>
                  <a:gd name="connsiteX0" fmla="*/ 542926 w 604838"/>
                  <a:gd name="connsiteY0" fmla="*/ 0 h 307181"/>
                  <a:gd name="connsiteX1" fmla="*/ 604838 w 604838"/>
                  <a:gd name="connsiteY1" fmla="*/ 214312 h 307181"/>
                  <a:gd name="connsiteX2" fmla="*/ 314325 w 604838"/>
                  <a:gd name="connsiteY2" fmla="*/ 307181 h 307181"/>
                  <a:gd name="connsiteX3" fmla="*/ 200026 w 604838"/>
                  <a:gd name="connsiteY3" fmla="*/ 254793 h 307181"/>
                  <a:gd name="connsiteX4" fmla="*/ 109538 w 604838"/>
                  <a:gd name="connsiteY4" fmla="*/ 254793 h 307181"/>
                  <a:gd name="connsiteX5" fmla="*/ 0 w 604838"/>
                  <a:gd name="connsiteY5" fmla="*/ 209550 h 307181"/>
                  <a:gd name="connsiteX6" fmla="*/ 90488 w 604838"/>
                  <a:gd name="connsiteY6" fmla="*/ 152400 h 307181"/>
                  <a:gd name="connsiteX7" fmla="*/ 173832 w 604838"/>
                  <a:gd name="connsiteY7" fmla="*/ 83343 h 307181"/>
                  <a:gd name="connsiteX8" fmla="*/ 257175 w 604838"/>
                  <a:gd name="connsiteY8" fmla="*/ 66675 h 307181"/>
                  <a:gd name="connsiteX9" fmla="*/ 542926 w 604838"/>
                  <a:gd name="connsiteY9" fmla="*/ 0 h 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4838" h="307181">
                    <a:moveTo>
                      <a:pt x="542926" y="0"/>
                    </a:moveTo>
                    <a:cubicBezTo>
                      <a:pt x="565151" y="84137"/>
                      <a:pt x="554037" y="142081"/>
                      <a:pt x="604838" y="214312"/>
                    </a:cubicBezTo>
                    <a:cubicBezTo>
                      <a:pt x="502444" y="253206"/>
                      <a:pt x="435770" y="284956"/>
                      <a:pt x="314325" y="307181"/>
                    </a:cubicBezTo>
                    <a:cubicBezTo>
                      <a:pt x="269082" y="283368"/>
                      <a:pt x="254398" y="196850"/>
                      <a:pt x="200026" y="254793"/>
                    </a:cubicBezTo>
                    <a:cubicBezTo>
                      <a:pt x="169863" y="254793"/>
                      <a:pt x="139702" y="283368"/>
                      <a:pt x="109538" y="254793"/>
                    </a:cubicBezTo>
                    <a:cubicBezTo>
                      <a:pt x="53975" y="246062"/>
                      <a:pt x="19844" y="251619"/>
                      <a:pt x="0" y="209550"/>
                    </a:cubicBezTo>
                    <a:cubicBezTo>
                      <a:pt x="23019" y="157956"/>
                      <a:pt x="65088" y="165894"/>
                      <a:pt x="90488" y="152400"/>
                    </a:cubicBezTo>
                    <a:cubicBezTo>
                      <a:pt x="146845" y="111919"/>
                      <a:pt x="127001" y="66674"/>
                      <a:pt x="173832" y="83343"/>
                    </a:cubicBezTo>
                    <a:cubicBezTo>
                      <a:pt x="211932" y="123824"/>
                      <a:pt x="226219" y="69056"/>
                      <a:pt x="257175" y="66675"/>
                    </a:cubicBezTo>
                    <a:cubicBezTo>
                      <a:pt x="325835" y="67469"/>
                      <a:pt x="488952" y="31353"/>
                      <a:pt x="542926" y="0"/>
                    </a:cubicBezTo>
                    <a:close/>
                  </a:path>
                </a:pathLst>
              </a:custGeom>
              <a:solidFill>
                <a:srgbClr val="00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grpSp>
        <p:pic>
          <p:nvPicPr>
            <p:cNvPr id="1026" name="Picture 2" descr="See the source image"/>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490998" y="611238"/>
              <a:ext cx="2076639" cy="174956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flipV="1">
              <a:off x="8175028" y="4591953"/>
              <a:ext cx="996209" cy="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8651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1371600">
              <a:defRPr/>
            </a:pPr>
            <a:fld id="{7E95C627-D05D-4F8B-A696-7513FF4EF49B}" type="slidenum">
              <a:rPr lang="en-US" sz="1800">
                <a:solidFill>
                  <a:prstClr val="white">
                    <a:tint val="75000"/>
                  </a:prstClr>
                </a:solidFill>
                <a:latin typeface="Calibri"/>
              </a:rPr>
              <a:pPr defTabSz="1371600">
                <a:defRPr/>
              </a:pPr>
              <a:t>32</a:t>
            </a:fld>
            <a:endParaRPr lang="en-US" sz="1800" dirty="0">
              <a:solidFill>
                <a:prstClr val="white">
                  <a:tint val="75000"/>
                </a:prstClr>
              </a:solidFill>
              <a:latin typeface="Calibri"/>
            </a:endParaRPr>
          </a:p>
        </p:txBody>
      </p:sp>
      <p:graphicFrame>
        <p:nvGraphicFramePr>
          <p:cNvPr id="5" name="Table 4"/>
          <p:cNvGraphicFramePr>
            <a:graphicFrameLocks noGrp="1"/>
          </p:cNvGraphicFramePr>
          <p:nvPr/>
        </p:nvGraphicFramePr>
        <p:xfrm>
          <a:off x="914400" y="1028700"/>
          <a:ext cx="16802100" cy="8858850"/>
        </p:xfrm>
        <a:graphic>
          <a:graphicData uri="http://schemas.openxmlformats.org/drawingml/2006/table">
            <a:tbl>
              <a:tblPr firstRow="1" bandRow="1">
                <a:tableStyleId>{5C22544A-7EE6-4342-B048-85BDC9FD1C3A}</a:tableStyleId>
              </a:tblPr>
              <a:tblGrid>
                <a:gridCol w="7886700">
                  <a:extLst>
                    <a:ext uri="{9D8B030D-6E8A-4147-A177-3AD203B41FA5}">
                      <a16:colId xmlns:a16="http://schemas.microsoft.com/office/drawing/2014/main" val="995104085"/>
                    </a:ext>
                  </a:extLst>
                </a:gridCol>
                <a:gridCol w="8915400">
                  <a:extLst>
                    <a:ext uri="{9D8B030D-6E8A-4147-A177-3AD203B41FA5}">
                      <a16:colId xmlns:a16="http://schemas.microsoft.com/office/drawing/2014/main" val="1851255341"/>
                    </a:ext>
                  </a:extLst>
                </a:gridCol>
              </a:tblGrid>
              <a:tr h="1490505">
                <a:tc>
                  <a:txBody>
                    <a:bodyPr/>
                    <a:lstStyle/>
                    <a:p>
                      <a:pPr algn="ctr"/>
                      <a:r>
                        <a:rPr lang="en-US" sz="4800" u="sng" dirty="0">
                          <a:effectLst>
                            <a:outerShdw blurRad="38100" dist="38100" dir="2700000" algn="tl">
                              <a:srgbClr val="000000">
                                <a:alpha val="43137"/>
                              </a:srgbClr>
                            </a:outerShdw>
                          </a:effectLst>
                        </a:rPr>
                        <a:t>April 3,</a:t>
                      </a:r>
                      <a:r>
                        <a:rPr lang="en-US" sz="4800" u="sng" baseline="0" dirty="0">
                          <a:effectLst>
                            <a:outerShdw blurRad="38100" dist="38100" dir="2700000" algn="tl">
                              <a:srgbClr val="000000">
                                <a:alpha val="43137"/>
                              </a:srgbClr>
                            </a:outerShdw>
                          </a:effectLst>
                        </a:rPr>
                        <a:t> 2015</a:t>
                      </a:r>
                      <a:r>
                        <a:rPr lang="en-US" sz="4800" u="none" baseline="0" dirty="0">
                          <a:effectLst>
                            <a:outerShdw blurRad="38100" dist="38100" dir="2700000" algn="tl">
                              <a:srgbClr val="000000">
                                <a:alpha val="43137"/>
                              </a:srgbClr>
                            </a:outerShdw>
                          </a:effectLst>
                        </a:rPr>
                        <a:t> (Friday)</a:t>
                      </a:r>
                    </a:p>
                    <a:p>
                      <a:pPr algn="ctr"/>
                      <a:r>
                        <a:rPr lang="en-US" sz="3600" b="0" baseline="0" dirty="0"/>
                        <a:t>(Child’s DOB Jan. 16, 2015)</a:t>
                      </a:r>
                      <a:endParaRPr lang="en-US" sz="3600" b="0" dirty="0"/>
                    </a:p>
                  </a:txBody>
                  <a:tcPr marL="137160" marR="137160" marT="68580" marB="68580"/>
                </a:tc>
                <a:tc>
                  <a:txBody>
                    <a:bodyPr/>
                    <a:lstStyle/>
                    <a:p>
                      <a:pPr algn="ctr"/>
                      <a:r>
                        <a:rPr lang="en-US" sz="4800" u="sng" dirty="0">
                          <a:effectLst>
                            <a:outerShdw blurRad="38100" dist="38100" dir="2700000" algn="tl">
                              <a:srgbClr val="000000">
                                <a:alpha val="43137"/>
                              </a:srgbClr>
                            </a:outerShdw>
                          </a:effectLst>
                        </a:rPr>
                        <a:t>April</a:t>
                      </a:r>
                      <a:r>
                        <a:rPr lang="en-US" sz="4800" u="sng" baseline="0" dirty="0">
                          <a:effectLst>
                            <a:outerShdw blurRad="38100" dist="38100" dir="2700000" algn="tl">
                              <a:srgbClr val="000000">
                                <a:alpha val="43137"/>
                              </a:srgbClr>
                            </a:outerShdw>
                          </a:effectLst>
                        </a:rPr>
                        <a:t> 4, 2015</a:t>
                      </a:r>
                      <a:r>
                        <a:rPr lang="en-US" sz="4800" u="none" baseline="0" dirty="0">
                          <a:effectLst>
                            <a:outerShdw blurRad="38100" dist="38100" dir="2700000" algn="tl">
                              <a:srgbClr val="000000">
                                <a:alpha val="43137"/>
                              </a:srgbClr>
                            </a:outerShdw>
                          </a:effectLst>
                        </a:rPr>
                        <a:t> (Saturday)</a:t>
                      </a:r>
                      <a:endParaRPr lang="en-US" sz="4800" u="none" dirty="0">
                        <a:effectLst>
                          <a:outerShdw blurRad="38100" dist="38100" dir="2700000" algn="tl">
                            <a:srgbClr val="000000">
                              <a:alpha val="43137"/>
                            </a:srgbClr>
                          </a:outerShdw>
                        </a:effectLst>
                      </a:endParaRPr>
                    </a:p>
                  </a:txBody>
                  <a:tcPr marL="137160" marR="137160" marT="68580" marB="68580"/>
                </a:tc>
                <a:extLst>
                  <a:ext uri="{0D108BD9-81ED-4DB2-BD59-A6C34878D82A}">
                    <a16:rowId xmlns:a16="http://schemas.microsoft.com/office/drawing/2014/main" val="1139638223"/>
                  </a:ext>
                </a:extLst>
              </a:tr>
              <a:tr h="7368345">
                <a:tc>
                  <a:txBody>
                    <a:bodyPr/>
                    <a:lstStyle/>
                    <a:p>
                      <a:pPr algn="ctr"/>
                      <a:endParaRPr lang="en-US" sz="4800" dirty="0"/>
                    </a:p>
                  </a:txBody>
                  <a:tcPr marL="137160" marR="137160" marT="68580" marB="68580"/>
                </a:tc>
                <a:tc>
                  <a:txBody>
                    <a:bodyPr/>
                    <a:lstStyle/>
                    <a:p>
                      <a:pPr algn="ctr"/>
                      <a:endParaRPr lang="en-US" sz="4800" dirty="0"/>
                    </a:p>
                  </a:txBody>
                  <a:tcPr marL="137160" marR="137160" marT="68580" marB="68580"/>
                </a:tc>
                <a:extLst>
                  <a:ext uri="{0D108BD9-81ED-4DB2-BD59-A6C34878D82A}">
                    <a16:rowId xmlns:a16="http://schemas.microsoft.com/office/drawing/2014/main" val="3245862219"/>
                  </a:ext>
                </a:extLst>
              </a:tr>
            </a:tbl>
          </a:graphicData>
        </a:graphic>
      </p:graphicFrame>
      <p:sp>
        <p:nvSpPr>
          <p:cNvPr id="8" name="Rectangle 7"/>
          <p:cNvSpPr/>
          <p:nvPr/>
        </p:nvSpPr>
        <p:spPr>
          <a:xfrm>
            <a:off x="5885862" y="2714920"/>
            <a:ext cx="2217237" cy="5464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sp>
        <p:nvSpPr>
          <p:cNvPr id="6" name="TextBox 5"/>
          <p:cNvSpPr txBox="1"/>
          <p:nvPr/>
        </p:nvSpPr>
        <p:spPr>
          <a:xfrm>
            <a:off x="1218416" y="2592022"/>
            <a:ext cx="7658100" cy="6186309"/>
          </a:xfrm>
          <a:prstGeom prst="rect">
            <a:avLst/>
          </a:prstGeom>
          <a:noFill/>
        </p:spPr>
        <p:txBody>
          <a:bodyPr wrap="square" rtlCol="0">
            <a:spAutoFit/>
          </a:bodyPr>
          <a:lstStyle/>
          <a:p>
            <a:pPr defTabSz="1371600">
              <a:defRPr/>
            </a:pPr>
            <a:r>
              <a:rPr lang="en-US" sz="3600" b="1" dirty="0">
                <a:solidFill>
                  <a:prstClr val="black"/>
                </a:solidFill>
                <a:latin typeface="Calibri"/>
              </a:rPr>
              <a:t>1612 hrs – Arrives at ER </a:t>
            </a:r>
            <a:r>
              <a:rPr lang="en-US" sz="3000" dirty="0">
                <a:solidFill>
                  <a:prstClr val="black"/>
                </a:solidFill>
                <a:latin typeface="Calibri"/>
              </a:rPr>
              <a:t>(First ER Visit)</a:t>
            </a:r>
          </a:p>
          <a:p>
            <a:pPr defTabSz="1371600">
              <a:defRPr/>
            </a:pPr>
            <a:endParaRPr lang="en-US" sz="3600" b="1" dirty="0">
              <a:solidFill>
                <a:prstClr val="black"/>
              </a:solidFill>
              <a:latin typeface="Calibri"/>
            </a:endParaRPr>
          </a:p>
          <a:p>
            <a:pPr defTabSz="1371600">
              <a:defRPr/>
            </a:pPr>
            <a:r>
              <a:rPr lang="en-US" sz="3600" b="1" dirty="0">
                <a:solidFill>
                  <a:prstClr val="black"/>
                </a:solidFill>
                <a:latin typeface="Calibri"/>
              </a:rPr>
              <a:t>1625 hrs – Seen by Triage RN A______</a:t>
            </a:r>
          </a:p>
          <a:p>
            <a:pPr defTabSz="1371600">
              <a:defRPr/>
            </a:pPr>
            <a:r>
              <a:rPr lang="en-US" sz="3600" b="1" dirty="0">
                <a:solidFill>
                  <a:prstClr val="black"/>
                </a:solidFill>
                <a:latin typeface="Calibri"/>
              </a:rPr>
              <a:t>1700 hrs – Seen by RN L_______</a:t>
            </a:r>
          </a:p>
          <a:p>
            <a:pPr defTabSz="1371600">
              <a:defRPr/>
            </a:pPr>
            <a:r>
              <a:rPr lang="en-US" sz="3600" b="1" dirty="0">
                <a:solidFill>
                  <a:prstClr val="black"/>
                </a:solidFill>
                <a:latin typeface="Calibri"/>
              </a:rPr>
              <a:t>1710 hrs – Seen by PA A_______</a:t>
            </a:r>
          </a:p>
          <a:p>
            <a:pPr defTabSz="1371600">
              <a:defRPr/>
            </a:pPr>
            <a:r>
              <a:rPr lang="en-US" sz="3600" b="1" dirty="0">
                <a:solidFill>
                  <a:prstClr val="black"/>
                </a:solidFill>
                <a:latin typeface="Calibri"/>
              </a:rPr>
              <a:t>1941 </a:t>
            </a:r>
            <a:r>
              <a:rPr lang="en-US" sz="3600" b="1" dirty="0" err="1">
                <a:solidFill>
                  <a:prstClr val="black"/>
                </a:solidFill>
                <a:latin typeface="Calibri"/>
              </a:rPr>
              <a:t>hrs</a:t>
            </a:r>
            <a:r>
              <a:rPr lang="en-US" sz="3600" b="1" dirty="0">
                <a:solidFill>
                  <a:prstClr val="black"/>
                </a:solidFill>
                <a:latin typeface="Calibri"/>
              </a:rPr>
              <a:t> – Seen by Dr. R_______</a:t>
            </a:r>
          </a:p>
          <a:p>
            <a:pPr defTabSz="1371600">
              <a:tabLst>
                <a:tab pos="2057400" algn="l"/>
              </a:tabLst>
              <a:defRPr/>
            </a:pPr>
            <a:r>
              <a:rPr lang="en-US" sz="3600" b="1" dirty="0">
                <a:solidFill>
                  <a:prstClr val="black"/>
                </a:solidFill>
                <a:latin typeface="Calibri"/>
              </a:rPr>
              <a:t>	Seen by Lactation RN</a:t>
            </a:r>
          </a:p>
          <a:p>
            <a:pPr defTabSz="1371600">
              <a:defRPr/>
            </a:pPr>
            <a:endParaRPr lang="en-US" sz="3600" b="1" dirty="0">
              <a:solidFill>
                <a:prstClr val="black"/>
              </a:solidFill>
              <a:latin typeface="Calibri"/>
            </a:endParaRPr>
          </a:p>
          <a:p>
            <a:pPr defTabSz="1371600">
              <a:defRPr/>
            </a:pPr>
            <a:r>
              <a:rPr lang="en-US" sz="3600" b="1" dirty="0">
                <a:solidFill>
                  <a:prstClr val="black"/>
                </a:solidFill>
                <a:latin typeface="Calibri"/>
              </a:rPr>
              <a:t>2055 hrs – Discharged (nearly 5 hours later)</a:t>
            </a:r>
          </a:p>
          <a:p>
            <a:pPr defTabSz="1371600">
              <a:defRPr/>
            </a:pPr>
            <a:r>
              <a:rPr lang="en-US" sz="3600" b="1" dirty="0">
                <a:solidFill>
                  <a:prstClr val="black"/>
                </a:solidFill>
                <a:latin typeface="Calibri"/>
              </a:rPr>
              <a:t>	</a:t>
            </a:r>
          </a:p>
        </p:txBody>
      </p:sp>
      <p:sp>
        <p:nvSpPr>
          <p:cNvPr id="9" name="Rectangle 8"/>
          <p:cNvSpPr/>
          <p:nvPr/>
        </p:nvSpPr>
        <p:spPr>
          <a:xfrm>
            <a:off x="13834316" y="4800601"/>
            <a:ext cx="2682689" cy="5464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sp>
        <p:nvSpPr>
          <p:cNvPr id="3" name="Title 2"/>
          <p:cNvSpPr>
            <a:spLocks noGrp="1"/>
          </p:cNvSpPr>
          <p:nvPr>
            <p:ph type="title"/>
          </p:nvPr>
        </p:nvSpPr>
        <p:spPr>
          <a:xfrm>
            <a:off x="914400" y="114300"/>
            <a:ext cx="16459200" cy="780402"/>
          </a:xfrm>
        </p:spPr>
        <p:txBody>
          <a:bodyPr>
            <a:normAutofit fontScale="90000"/>
          </a:bodyPr>
          <a:lstStyle/>
          <a:p>
            <a:r>
              <a:rPr lang="en-US" sz="6600" b="1" dirty="0"/>
              <a:t>Timeline</a:t>
            </a:r>
          </a:p>
        </p:txBody>
      </p:sp>
      <p:sp>
        <p:nvSpPr>
          <p:cNvPr id="10" name="Rectangle 9"/>
          <p:cNvSpPr/>
          <p:nvPr/>
        </p:nvSpPr>
        <p:spPr>
          <a:xfrm>
            <a:off x="11957904" y="2637536"/>
            <a:ext cx="4044096" cy="5464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sp>
        <p:nvSpPr>
          <p:cNvPr id="11" name="Rectangle 10"/>
          <p:cNvSpPr/>
          <p:nvPr/>
        </p:nvSpPr>
        <p:spPr>
          <a:xfrm>
            <a:off x="9296597" y="3172589"/>
            <a:ext cx="1790504" cy="5464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sp>
        <p:nvSpPr>
          <p:cNvPr id="7" name="TextBox 6"/>
          <p:cNvSpPr txBox="1"/>
          <p:nvPr/>
        </p:nvSpPr>
        <p:spPr>
          <a:xfrm>
            <a:off x="9180530" y="2513855"/>
            <a:ext cx="8458200" cy="6740307"/>
          </a:xfrm>
          <a:prstGeom prst="rect">
            <a:avLst/>
          </a:prstGeom>
          <a:noFill/>
        </p:spPr>
        <p:txBody>
          <a:bodyPr wrap="square" rtlCol="0">
            <a:spAutoFit/>
          </a:bodyPr>
          <a:lstStyle/>
          <a:p>
            <a:pPr defTabSz="1371600">
              <a:defRPr/>
            </a:pPr>
            <a:r>
              <a:rPr lang="en-US" sz="3600" b="1" dirty="0">
                <a:solidFill>
                  <a:prstClr val="black"/>
                </a:solidFill>
                <a:latin typeface="Calibri"/>
              </a:rPr>
              <a:t>~0100-0200 – </a:t>
            </a:r>
            <a:r>
              <a:rPr lang="en-US" sz="3600" b="1" i="1" dirty="0">
                <a:solidFill>
                  <a:prstClr val="black"/>
                </a:solidFill>
                <a:latin typeface="Calibri"/>
              </a:rPr>
              <a:t>Sudden, Significant change in condition </a:t>
            </a:r>
            <a:r>
              <a:rPr lang="en-US" sz="3600" b="1" dirty="0">
                <a:solidFill>
                  <a:prstClr val="black"/>
                </a:solidFill>
                <a:latin typeface="Calibri"/>
              </a:rPr>
              <a:t>at home – </a:t>
            </a:r>
            <a:r>
              <a:rPr lang="en-US" sz="3600" b="1" i="1" dirty="0">
                <a:solidFill>
                  <a:prstClr val="black"/>
                </a:solidFill>
                <a:latin typeface="Calibri"/>
              </a:rPr>
              <a:t>legs go limp, feet hot, oddly quiet</a:t>
            </a:r>
          </a:p>
          <a:p>
            <a:pPr defTabSz="1371600">
              <a:defRPr/>
            </a:pPr>
            <a:endParaRPr lang="en-US" sz="3600" b="1" i="1" dirty="0">
              <a:solidFill>
                <a:prstClr val="black"/>
              </a:solidFill>
              <a:latin typeface="Calibri"/>
            </a:endParaRPr>
          </a:p>
          <a:p>
            <a:pPr defTabSz="1371600">
              <a:defRPr/>
            </a:pPr>
            <a:r>
              <a:rPr lang="en-US" sz="3600" b="1" dirty="0">
                <a:solidFill>
                  <a:prstClr val="black"/>
                </a:solidFill>
                <a:latin typeface="Calibri"/>
              </a:rPr>
              <a:t>0203 hrs – Arrives at ER </a:t>
            </a:r>
            <a:r>
              <a:rPr lang="en-US" sz="3000" dirty="0">
                <a:solidFill>
                  <a:prstClr val="black"/>
                </a:solidFill>
                <a:latin typeface="Calibri"/>
              </a:rPr>
              <a:t>(Second ER Visit)</a:t>
            </a:r>
            <a:endParaRPr lang="en-US" sz="3000" b="1" dirty="0">
              <a:solidFill>
                <a:prstClr val="black"/>
              </a:solidFill>
              <a:latin typeface="Calibri"/>
            </a:endParaRPr>
          </a:p>
          <a:p>
            <a:pPr defTabSz="1371600">
              <a:defRPr/>
            </a:pPr>
            <a:r>
              <a:rPr lang="en-US" sz="3600" b="1" dirty="0">
                <a:solidFill>
                  <a:prstClr val="black"/>
                </a:solidFill>
                <a:latin typeface="Calibri"/>
              </a:rPr>
              <a:t>0529 hrs – Transferred to Hospital</a:t>
            </a:r>
          </a:p>
          <a:p>
            <a:pPr defTabSz="1371600">
              <a:defRPr/>
            </a:pPr>
            <a:endParaRPr lang="en-US" sz="3600" b="1" dirty="0">
              <a:solidFill>
                <a:prstClr val="black"/>
              </a:solidFill>
              <a:latin typeface="Calibri"/>
            </a:endParaRPr>
          </a:p>
          <a:p>
            <a:pPr defTabSz="1371600">
              <a:defRPr/>
            </a:pPr>
            <a:r>
              <a:rPr lang="en-US" sz="3600" b="1" dirty="0">
                <a:solidFill>
                  <a:prstClr val="black"/>
                </a:solidFill>
                <a:latin typeface="Calibri"/>
              </a:rPr>
              <a:t>0618 hrs – Arrives at Hospital</a:t>
            </a:r>
          </a:p>
          <a:p>
            <a:pPr defTabSz="1371600">
              <a:defRPr/>
            </a:pPr>
            <a:endParaRPr lang="en-US" sz="3600" b="1" dirty="0">
              <a:solidFill>
                <a:prstClr val="black"/>
              </a:solidFill>
              <a:latin typeface="Calibri"/>
            </a:endParaRPr>
          </a:p>
          <a:p>
            <a:pPr defTabSz="1371600">
              <a:defRPr/>
            </a:pPr>
            <a:r>
              <a:rPr lang="en-US" sz="3600" b="1" dirty="0">
                <a:solidFill>
                  <a:prstClr val="black"/>
                </a:solidFill>
                <a:latin typeface="Calibri"/>
              </a:rPr>
              <a:t>0700-1717 hrs – Evaluated at Hospital</a:t>
            </a:r>
          </a:p>
          <a:p>
            <a:pPr defTabSz="1371600">
              <a:defRPr/>
            </a:pPr>
            <a:endParaRPr lang="en-US" sz="3600" b="1" dirty="0">
              <a:solidFill>
                <a:prstClr val="black"/>
              </a:solidFill>
              <a:latin typeface="Calibri"/>
            </a:endParaRPr>
          </a:p>
          <a:p>
            <a:pPr defTabSz="1371600">
              <a:defRPr/>
            </a:pPr>
            <a:r>
              <a:rPr lang="en-US" sz="3600" b="1" dirty="0">
                <a:solidFill>
                  <a:prstClr val="black"/>
                </a:solidFill>
                <a:latin typeface="Calibri"/>
              </a:rPr>
              <a:t>1718 hrs – Spine surgery begins at Hospital	</a:t>
            </a:r>
          </a:p>
        </p:txBody>
      </p:sp>
    </p:spTree>
    <p:extLst>
      <p:ext uri="{BB962C8B-B14F-4D97-AF65-F5344CB8AC3E}">
        <p14:creationId xmlns:p14="http://schemas.microsoft.com/office/powerpoint/2010/main" val="74795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900" y="114300"/>
            <a:ext cx="17602200" cy="1188243"/>
          </a:xfrm>
        </p:spPr>
        <p:txBody>
          <a:bodyPr>
            <a:noAutofit/>
          </a:bodyPr>
          <a:lstStyle/>
          <a:p>
            <a:r>
              <a:rPr lang="en-US" sz="7200" b="1" dirty="0"/>
              <a:t>Sudden, Significant Dramatic Change </a:t>
            </a:r>
          </a:p>
        </p:txBody>
      </p:sp>
      <p:sp>
        <p:nvSpPr>
          <p:cNvPr id="2" name="Slide Number Placeholder 1"/>
          <p:cNvSpPr>
            <a:spLocks noGrp="1"/>
          </p:cNvSpPr>
          <p:nvPr>
            <p:ph type="sldNum" sz="quarter" idx="12"/>
          </p:nvPr>
        </p:nvSpPr>
        <p:spPr>
          <a:xfrm>
            <a:off x="13106400" y="9739313"/>
            <a:ext cx="4267200" cy="547688"/>
          </a:xfrm>
        </p:spPr>
        <p:txBody>
          <a:bodyPr/>
          <a:lstStyle/>
          <a:p>
            <a:pPr defTabSz="1371600">
              <a:defRPr/>
            </a:pPr>
            <a:fld id="{7E95C627-D05D-4F8B-A696-7513FF4EF49B}" type="slidenum">
              <a:rPr lang="en-US" sz="1800">
                <a:solidFill>
                  <a:prstClr val="white">
                    <a:tint val="75000"/>
                  </a:prstClr>
                </a:solidFill>
                <a:latin typeface="Calibri"/>
              </a:rPr>
              <a:pPr defTabSz="1371600">
                <a:defRPr/>
              </a:pPr>
              <a:t>33</a:t>
            </a:fld>
            <a:endParaRPr lang="en-US" sz="1800" dirty="0">
              <a:solidFill>
                <a:prstClr val="white">
                  <a:tint val="75000"/>
                </a:prstClr>
              </a:solidFill>
              <a:latin typeface="Calibri"/>
            </a:endParaRPr>
          </a:p>
        </p:txBody>
      </p:sp>
      <p:cxnSp>
        <p:nvCxnSpPr>
          <p:cNvPr id="5" name="Straight Connector 4"/>
          <p:cNvCxnSpPr/>
          <p:nvPr/>
        </p:nvCxnSpPr>
        <p:spPr>
          <a:xfrm>
            <a:off x="0" y="1467996"/>
            <a:ext cx="18288000" cy="0"/>
          </a:xfrm>
          <a:prstGeom prst="line">
            <a:avLst/>
          </a:prstGeom>
          <a:ln w="28575">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6" name="Content Placeholder 4"/>
          <p:cNvGraphicFramePr>
            <a:graphicFrameLocks/>
          </p:cNvGraphicFramePr>
          <p:nvPr>
            <p:extLst>
              <p:ext uri="{D42A27DB-BD31-4B8C-83A1-F6EECF244321}">
                <p14:modId xmlns:p14="http://schemas.microsoft.com/office/powerpoint/2010/main" val="76995906"/>
              </p:ext>
            </p:extLst>
          </p:nvPr>
        </p:nvGraphicFramePr>
        <p:xfrm>
          <a:off x="342901" y="1609388"/>
          <a:ext cx="17144999" cy="8319314"/>
        </p:xfrm>
        <a:graphic>
          <a:graphicData uri="http://schemas.openxmlformats.org/drawingml/2006/table">
            <a:tbl>
              <a:tblPr firstRow="1" bandRow="1">
                <a:tableStyleId>{5C22544A-7EE6-4342-B048-85BDC9FD1C3A}</a:tableStyleId>
              </a:tblPr>
              <a:tblGrid>
                <a:gridCol w="10287000">
                  <a:extLst>
                    <a:ext uri="{9D8B030D-6E8A-4147-A177-3AD203B41FA5}">
                      <a16:colId xmlns:a16="http://schemas.microsoft.com/office/drawing/2014/main" val="20000"/>
                    </a:ext>
                  </a:extLst>
                </a:gridCol>
                <a:gridCol w="6857999">
                  <a:extLst>
                    <a:ext uri="{9D8B030D-6E8A-4147-A177-3AD203B41FA5}">
                      <a16:colId xmlns:a16="http://schemas.microsoft.com/office/drawing/2014/main" val="20001"/>
                    </a:ext>
                  </a:extLst>
                </a:gridCol>
              </a:tblGrid>
              <a:tr h="2403146">
                <a:tc>
                  <a:txBody>
                    <a:bodyPr/>
                    <a:lstStyle/>
                    <a:p>
                      <a:pPr algn="ctr">
                        <a:spcBef>
                          <a:spcPts val="1200"/>
                        </a:spcBef>
                      </a:pPr>
                      <a:r>
                        <a:rPr lang="en-US" sz="6600" dirty="0">
                          <a:solidFill>
                            <a:schemeClr val="lt1"/>
                          </a:solidFill>
                          <a:effectLst>
                            <a:outerShdw blurRad="38100" dist="38100" dir="2700000" algn="tl">
                              <a:srgbClr val="000000">
                                <a:alpha val="43137"/>
                              </a:srgbClr>
                            </a:outerShdw>
                          </a:effectLst>
                        </a:rPr>
                        <a:t>First</a:t>
                      </a:r>
                      <a:r>
                        <a:rPr lang="en-US" sz="6600" baseline="0" dirty="0">
                          <a:solidFill>
                            <a:schemeClr val="lt1"/>
                          </a:solidFill>
                          <a:effectLst>
                            <a:outerShdw blurRad="38100" dist="38100" dir="2700000" algn="tl">
                              <a:srgbClr val="000000">
                                <a:alpha val="43137"/>
                              </a:srgbClr>
                            </a:outerShdw>
                          </a:effectLst>
                        </a:rPr>
                        <a:t> ER Visit</a:t>
                      </a:r>
                      <a:endParaRPr lang="en-US" sz="6600" dirty="0">
                        <a:solidFill>
                          <a:schemeClr val="tx1"/>
                        </a:solidFill>
                        <a:effectLst>
                          <a:outerShdw blurRad="38100" dist="38100" dir="2700000" algn="tl">
                            <a:srgbClr val="000000">
                              <a:alpha val="43137"/>
                            </a:srgbClr>
                          </a:outerShdw>
                        </a:effectLst>
                      </a:endParaRPr>
                    </a:p>
                  </a:txBody>
                  <a:tcPr marL="137160" marR="137160" marT="68580" marB="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spcBef>
                          <a:spcPts val="1200"/>
                        </a:spcBef>
                      </a:pPr>
                      <a:r>
                        <a:rPr lang="en-US" sz="6600" dirty="0">
                          <a:effectLst>
                            <a:outerShdw blurRad="38100" dist="38100" dir="2700000" algn="tl">
                              <a:srgbClr val="000000">
                                <a:alpha val="43137"/>
                              </a:srgbClr>
                            </a:outerShdw>
                          </a:effectLst>
                        </a:rPr>
                        <a:t>Home </a:t>
                      </a:r>
                    </a:p>
                    <a:p>
                      <a:pPr algn="ctr">
                        <a:spcBef>
                          <a:spcPts val="1200"/>
                        </a:spcBef>
                      </a:pPr>
                      <a:r>
                        <a:rPr lang="en-US" sz="4800" dirty="0">
                          <a:effectLst>
                            <a:outerShdw blurRad="38100" dist="38100" dir="2700000" algn="tl">
                              <a:srgbClr val="000000">
                                <a:alpha val="43137"/>
                              </a:srgbClr>
                            </a:outerShdw>
                          </a:effectLst>
                        </a:rPr>
                        <a:t>(0100-0200</a:t>
                      </a:r>
                      <a:r>
                        <a:rPr lang="en-US" sz="4800" baseline="0" dirty="0">
                          <a:effectLst>
                            <a:outerShdw blurRad="38100" dist="38100" dir="2700000" algn="tl">
                              <a:srgbClr val="000000">
                                <a:alpha val="43137"/>
                              </a:srgbClr>
                            </a:outerShdw>
                          </a:effectLst>
                        </a:rPr>
                        <a:t> hrs)</a:t>
                      </a:r>
                      <a:endParaRPr lang="en-US" sz="4800" dirty="0">
                        <a:effectLst>
                          <a:outerShdw blurRad="38100" dist="38100" dir="2700000" algn="tl">
                            <a:srgbClr val="000000">
                              <a:alpha val="43137"/>
                            </a:srgbClr>
                          </a:outerShdw>
                        </a:effectLst>
                      </a:endParaRPr>
                    </a:p>
                  </a:txBody>
                  <a:tcPr marL="137160" marR="137160" marT="68580" marB="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916168">
                <a:tc>
                  <a:txBody>
                    <a:bodyPr/>
                    <a:lstStyle/>
                    <a:p>
                      <a:pPr marL="285750" lvl="0" indent="-285750">
                        <a:spcBef>
                          <a:spcPts val="0"/>
                        </a:spcBef>
                        <a:spcAft>
                          <a:spcPts val="2400"/>
                        </a:spcAft>
                        <a:buFontTx/>
                        <a:buChar char="-"/>
                        <a:defRPr/>
                      </a:pPr>
                      <a:r>
                        <a:rPr lang="en-US" sz="6000" b="1" i="1" dirty="0">
                          <a:solidFill>
                            <a:srgbClr val="C00000"/>
                          </a:solidFill>
                        </a:rPr>
                        <a:t>No</a:t>
                      </a:r>
                      <a:r>
                        <a:rPr lang="en-US" sz="6000" dirty="0"/>
                        <a:t> seizure-like activity</a:t>
                      </a:r>
                    </a:p>
                    <a:p>
                      <a:pPr marL="285750" lvl="0" indent="-285750">
                        <a:spcBef>
                          <a:spcPts val="0"/>
                        </a:spcBef>
                        <a:spcAft>
                          <a:spcPts val="2400"/>
                        </a:spcAft>
                        <a:buFontTx/>
                        <a:buChar char="-"/>
                        <a:defRPr/>
                      </a:pPr>
                      <a:r>
                        <a:rPr lang="en-US" sz="6000" b="1" i="1" dirty="0">
                          <a:solidFill>
                            <a:srgbClr val="C00000"/>
                          </a:solidFill>
                        </a:rPr>
                        <a:t>No</a:t>
                      </a:r>
                      <a:r>
                        <a:rPr lang="en-US" sz="6000" dirty="0"/>
                        <a:t> neurological abnormalities</a:t>
                      </a:r>
                    </a:p>
                    <a:p>
                      <a:pPr marL="285750" indent="-285750">
                        <a:spcBef>
                          <a:spcPts val="0"/>
                        </a:spcBef>
                        <a:spcAft>
                          <a:spcPts val="1800"/>
                        </a:spcAft>
                        <a:buFontTx/>
                        <a:buChar char="-"/>
                        <a:defRPr/>
                      </a:pPr>
                      <a:r>
                        <a:rPr lang="en-US" sz="6000" b="1" i="1" dirty="0">
                          <a:solidFill>
                            <a:srgbClr val="C00000"/>
                          </a:solidFill>
                        </a:rPr>
                        <a:t>No</a:t>
                      </a:r>
                      <a:r>
                        <a:rPr lang="en-US" sz="6000" b="1" dirty="0">
                          <a:solidFill>
                            <a:srgbClr val="C00000"/>
                          </a:solidFill>
                        </a:rPr>
                        <a:t> </a:t>
                      </a:r>
                      <a:r>
                        <a:rPr lang="en-US" sz="6000" dirty="0"/>
                        <a:t>leg weakness or paralysis</a:t>
                      </a:r>
                    </a:p>
                  </a:txBody>
                  <a:tcPr marL="137160" marR="137160" marT="27432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461963" marR="0" lvl="0" indent="-290513" algn="l" defTabSz="914400" rtl="0" eaLnBrk="1" fontAlgn="auto" latinLnBrk="0" hangingPunct="1">
                        <a:lnSpc>
                          <a:spcPts val="4000"/>
                        </a:lnSpc>
                        <a:spcBef>
                          <a:spcPts val="0"/>
                        </a:spcBef>
                        <a:spcAft>
                          <a:spcPts val="4400"/>
                        </a:spcAft>
                        <a:buClr>
                          <a:schemeClr val="bg1"/>
                        </a:buClr>
                        <a:buSzTx/>
                        <a:buFont typeface="Arial" panose="020B0604020202020204" pitchFamily="34" charset="0"/>
                        <a:buChar char="•"/>
                        <a:tabLst/>
                        <a:defRPr/>
                      </a:pPr>
                      <a:r>
                        <a:rPr lang="en-US" sz="6000" dirty="0"/>
                        <a:t>Limp legs</a:t>
                      </a:r>
                    </a:p>
                    <a:p>
                      <a:pPr marL="461963" indent="-290513">
                        <a:lnSpc>
                          <a:spcPts val="4000"/>
                        </a:lnSpc>
                        <a:spcBef>
                          <a:spcPts val="0"/>
                        </a:spcBef>
                        <a:spcAft>
                          <a:spcPts val="4400"/>
                        </a:spcAft>
                        <a:buClr>
                          <a:schemeClr val="bg1"/>
                        </a:buClr>
                        <a:buFont typeface="Arial" panose="020B0604020202020204" pitchFamily="34" charset="0"/>
                        <a:buChar char="•"/>
                      </a:pPr>
                      <a:r>
                        <a:rPr lang="en-US" sz="6000" baseline="0" dirty="0"/>
                        <a:t>Legs really warm</a:t>
                      </a:r>
                    </a:p>
                    <a:p>
                      <a:pPr marL="461963" indent="-290513">
                        <a:lnSpc>
                          <a:spcPts val="4000"/>
                        </a:lnSpc>
                        <a:spcBef>
                          <a:spcPts val="0"/>
                        </a:spcBef>
                        <a:spcAft>
                          <a:spcPts val="4400"/>
                        </a:spcAft>
                        <a:buClr>
                          <a:schemeClr val="bg1"/>
                        </a:buClr>
                        <a:buFont typeface="Arial" panose="020B0604020202020204" pitchFamily="34" charset="0"/>
                        <a:buChar char="•"/>
                      </a:pPr>
                      <a:r>
                        <a:rPr lang="en-US" sz="6000" baseline="0" dirty="0"/>
                        <a:t>Feet hot</a:t>
                      </a:r>
                      <a:endParaRPr lang="en-US" sz="6000" dirty="0"/>
                    </a:p>
                    <a:p>
                      <a:pPr marL="461963" indent="-290513">
                        <a:lnSpc>
                          <a:spcPts val="4000"/>
                        </a:lnSpc>
                        <a:spcBef>
                          <a:spcPts val="0"/>
                        </a:spcBef>
                        <a:spcAft>
                          <a:spcPts val="9000"/>
                        </a:spcAft>
                        <a:buClr>
                          <a:schemeClr val="bg1"/>
                        </a:buClr>
                        <a:buFont typeface="Arial" panose="020B0604020202020204" pitchFamily="34" charset="0"/>
                        <a:buChar char="•"/>
                      </a:pPr>
                      <a:r>
                        <a:rPr lang="en-US" sz="6000" baseline="0" dirty="0">
                          <a:solidFill>
                            <a:srgbClr val="FF0000"/>
                          </a:solidFill>
                        </a:rPr>
                        <a:t>Oddly quiet </a:t>
                      </a:r>
                      <a:endParaRPr lang="en-US" sz="6000" dirty="0">
                        <a:solidFill>
                          <a:srgbClr val="FF0000"/>
                        </a:solidFill>
                      </a:endParaRPr>
                    </a:p>
                  </a:txBody>
                  <a:tcPr marL="137160" marR="137160" marT="27432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62394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7259300" cy="1143000"/>
          </a:xfrm>
        </p:spPr>
        <p:txBody>
          <a:bodyPr>
            <a:normAutofit fontScale="90000"/>
          </a:bodyPr>
          <a:lstStyle/>
          <a:p>
            <a:r>
              <a:rPr lang="en-US" sz="9000" b="1" dirty="0"/>
              <a:t>Plaintiffs Required to Prove</a:t>
            </a:r>
          </a:p>
        </p:txBody>
      </p:sp>
      <p:sp>
        <p:nvSpPr>
          <p:cNvPr id="3" name="Content Placeholder 2"/>
          <p:cNvSpPr>
            <a:spLocks noGrp="1"/>
          </p:cNvSpPr>
          <p:nvPr>
            <p:ph idx="1"/>
          </p:nvPr>
        </p:nvSpPr>
        <p:spPr>
          <a:xfrm>
            <a:off x="914400" y="1633451"/>
            <a:ext cx="16802100" cy="6788945"/>
          </a:xfrm>
        </p:spPr>
        <p:txBody>
          <a:bodyPr>
            <a:noAutofit/>
          </a:bodyPr>
          <a:lstStyle/>
          <a:p>
            <a:pPr>
              <a:tabLst>
                <a:tab pos="4710113" algn="l"/>
              </a:tabLst>
            </a:pPr>
            <a:r>
              <a:rPr lang="en-US" sz="6000" b="1" u="sng" dirty="0"/>
              <a:t>Negligence</a:t>
            </a:r>
            <a:r>
              <a:rPr lang="en-US" sz="6000" dirty="0"/>
              <a:t> – That ER providers and hospital failed 	to use reasonable care</a:t>
            </a:r>
          </a:p>
          <a:p>
            <a:endParaRPr lang="en-US" sz="6000" dirty="0"/>
          </a:p>
          <a:p>
            <a:pPr>
              <a:tabLst>
                <a:tab pos="4379120" algn="l"/>
              </a:tabLst>
            </a:pPr>
            <a:r>
              <a:rPr lang="en-US" sz="6000" b="1" u="sng" dirty="0"/>
              <a:t>Causation</a:t>
            </a:r>
            <a:r>
              <a:rPr lang="en-US" sz="6000" dirty="0"/>
              <a:t> – That the alleged negligence caused the 	child’s injuries</a:t>
            </a:r>
          </a:p>
          <a:p>
            <a:r>
              <a:rPr lang="en-US" sz="6000" b="1" i="1" dirty="0"/>
              <a:t>Never Reach the issue of damages </a:t>
            </a:r>
            <a:r>
              <a:rPr lang="en-US" sz="6000" b="1" u="sng" dirty="0"/>
              <a:t>unless both </a:t>
            </a:r>
            <a:r>
              <a:rPr lang="en-US" sz="6000" dirty="0"/>
              <a:t>Negligence </a:t>
            </a:r>
            <a:r>
              <a:rPr lang="en-US" sz="6000" i="1" dirty="0"/>
              <a:t>and</a:t>
            </a:r>
            <a:r>
              <a:rPr lang="en-US" sz="6000" dirty="0"/>
              <a:t>  Causation proved by </a:t>
            </a:r>
            <a:r>
              <a:rPr lang="en-US" sz="6000" b="1" i="1" dirty="0"/>
              <a:t>Plaintiffs by  the greater weight of the evidence</a:t>
            </a:r>
          </a:p>
          <a:p>
            <a:endParaRPr lang="en-US" sz="6000" dirty="0"/>
          </a:p>
        </p:txBody>
      </p:sp>
      <p:sp>
        <p:nvSpPr>
          <p:cNvPr id="4" name="Slide Number Placeholder 3"/>
          <p:cNvSpPr>
            <a:spLocks noGrp="1"/>
          </p:cNvSpPr>
          <p:nvPr>
            <p:ph type="sldNum" sz="quarter" idx="12"/>
          </p:nvPr>
        </p:nvSpPr>
        <p:spPr/>
        <p:txBody>
          <a:bodyPr/>
          <a:lstStyle/>
          <a:p>
            <a:pPr defTabSz="1371600">
              <a:defRPr/>
            </a:pPr>
            <a:fld id="{7E95C627-D05D-4F8B-A696-7513FF4EF49B}" type="slidenum">
              <a:rPr lang="en-US" sz="1800">
                <a:solidFill>
                  <a:prstClr val="white">
                    <a:tint val="75000"/>
                  </a:prstClr>
                </a:solidFill>
                <a:latin typeface="Calibri"/>
              </a:rPr>
              <a:pPr defTabSz="1371600">
                <a:defRPr/>
              </a:pPr>
              <a:t>34</a:t>
            </a:fld>
            <a:endParaRPr lang="en-US" sz="1800" dirty="0">
              <a:solidFill>
                <a:prstClr val="white">
                  <a:tint val="75000"/>
                </a:prstClr>
              </a:solidFill>
              <a:latin typeface="Calibri"/>
            </a:endParaRPr>
          </a:p>
        </p:txBody>
      </p:sp>
      <p:cxnSp>
        <p:nvCxnSpPr>
          <p:cNvPr id="5" name="Straight Connector 4"/>
          <p:cNvCxnSpPr/>
          <p:nvPr/>
        </p:nvCxnSpPr>
        <p:spPr>
          <a:xfrm>
            <a:off x="0" y="1467996"/>
            <a:ext cx="18288000" cy="0"/>
          </a:xfrm>
          <a:prstGeom prst="line">
            <a:avLst/>
          </a:prstGeom>
          <a:ln w="28575">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743200" y="3086100"/>
            <a:ext cx="702436" cy="1338828"/>
          </a:xfrm>
          <a:prstGeom prst="rect">
            <a:avLst/>
          </a:prstGeom>
          <a:noFill/>
        </p:spPr>
        <p:txBody>
          <a:bodyPr wrap="none" rtlCol="0">
            <a:spAutoFit/>
          </a:bodyPr>
          <a:lstStyle/>
          <a:p>
            <a:pPr defTabSz="1371600">
              <a:defRPr/>
            </a:pPr>
            <a:r>
              <a:rPr lang="en-US" sz="8100" b="1" dirty="0">
                <a:solidFill>
                  <a:prstClr val="white"/>
                </a:solidFill>
                <a:effectLst>
                  <a:outerShdw blurRad="38100" dist="38100" dir="2700000" algn="tl">
                    <a:srgbClr val="000000">
                      <a:alpha val="43137"/>
                    </a:srgbClr>
                  </a:outerShdw>
                </a:effectLst>
                <a:latin typeface="Calibri"/>
              </a:rPr>
              <a:t>+</a:t>
            </a:r>
          </a:p>
        </p:txBody>
      </p:sp>
    </p:spTree>
    <p:extLst>
      <p:ext uri="{BB962C8B-B14F-4D97-AF65-F5344CB8AC3E}">
        <p14:creationId xmlns:p14="http://schemas.microsoft.com/office/powerpoint/2010/main" val="1014712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1371600">
              <a:defRPr/>
            </a:pPr>
            <a:fld id="{7E95C627-D05D-4F8B-A696-7513FF4EF49B}" type="slidenum">
              <a:rPr lang="en-US" sz="1800">
                <a:solidFill>
                  <a:prstClr val="white">
                    <a:tint val="75000"/>
                  </a:prstClr>
                </a:solidFill>
                <a:latin typeface="Calibri"/>
              </a:rPr>
              <a:pPr defTabSz="1371600">
                <a:defRPr/>
              </a:pPr>
              <a:t>35</a:t>
            </a:fld>
            <a:endParaRPr lang="en-US" sz="1800" dirty="0">
              <a:solidFill>
                <a:prstClr val="white">
                  <a:tint val="75000"/>
                </a:prstClr>
              </a:solidFill>
              <a:latin typeface="Calibri"/>
            </a:endParaRPr>
          </a:p>
        </p:txBody>
      </p:sp>
      <p:pic>
        <p:nvPicPr>
          <p:cNvPr id="4098" name="Picture 2" descr="See the source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23333"/>
          <a:stretch/>
        </p:blipFill>
        <p:spPr bwMode="auto">
          <a:xfrm>
            <a:off x="914400" y="2400299"/>
            <a:ext cx="16225551" cy="78867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114313" y="3164670"/>
              <a:ext cx="785700" cy="22680"/>
            </p14:xfrm>
          </p:contentPart>
        </mc:Choice>
        <mc:Fallback xmlns="">
          <p:pic>
            <p:nvPicPr>
              <p:cNvPr id="2" name="Ink 1"/>
              <p:cNvPicPr/>
              <p:nvPr/>
            </p:nvPicPr>
            <p:blipFill>
              <a:blip r:embed="rId5"/>
              <a:stretch>
                <a:fillRect/>
              </a:stretch>
            </p:blipFill>
            <p:spPr>
              <a:xfrm>
                <a:off x="1066422" y="3068550"/>
                <a:ext cx="881482"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9387653" y="3200310"/>
              <a:ext cx="471420" cy="44820"/>
            </p14:xfrm>
          </p:contentPart>
        </mc:Choice>
        <mc:Fallback xmlns="">
          <p:pic>
            <p:nvPicPr>
              <p:cNvPr id="3" name="Ink 2"/>
              <p:cNvPicPr/>
              <p:nvPr/>
            </p:nvPicPr>
            <p:blipFill>
              <a:blip r:embed="rId7"/>
              <a:stretch>
                <a:fillRect/>
              </a:stretch>
            </p:blipFill>
            <p:spPr>
              <a:xfrm>
                <a:off x="9339828" y="3103018"/>
                <a:ext cx="567070" cy="238676"/>
              </a:xfrm>
              <a:prstGeom prst="rect">
                <a:avLst/>
              </a:prstGeom>
            </p:spPr>
          </p:pic>
        </mc:Fallback>
      </mc:AlternateContent>
      <p:sp>
        <p:nvSpPr>
          <p:cNvPr id="5" name="TextBox 4"/>
          <p:cNvSpPr txBox="1"/>
          <p:nvPr/>
        </p:nvSpPr>
        <p:spPr>
          <a:xfrm>
            <a:off x="581891" y="2703005"/>
            <a:ext cx="2493819" cy="923330"/>
          </a:xfrm>
          <a:prstGeom prst="rect">
            <a:avLst/>
          </a:prstGeom>
          <a:solidFill>
            <a:srgbClr val="FFFF00"/>
          </a:solidFill>
        </p:spPr>
        <p:txBody>
          <a:bodyPr wrap="square" rtlCol="0" anchor="ctr">
            <a:spAutoFit/>
          </a:bodyPr>
          <a:lstStyle/>
          <a:p>
            <a:pPr algn="ctr" defTabSz="1371600">
              <a:defRPr/>
            </a:pPr>
            <a:r>
              <a:rPr lang="en-US" sz="5400" b="1" dirty="0">
                <a:solidFill>
                  <a:prstClr val="black"/>
                </a:solidFill>
                <a:latin typeface="Calibri"/>
              </a:rPr>
              <a:t>Normal</a:t>
            </a:r>
          </a:p>
        </p:txBody>
      </p:sp>
      <p:sp>
        <p:nvSpPr>
          <p:cNvPr id="7" name="TextBox 6"/>
          <p:cNvSpPr txBox="1"/>
          <p:nvPr/>
        </p:nvSpPr>
        <p:spPr>
          <a:xfrm>
            <a:off x="9171010" y="2733104"/>
            <a:ext cx="1873643" cy="923330"/>
          </a:xfrm>
          <a:prstGeom prst="rect">
            <a:avLst/>
          </a:prstGeom>
          <a:solidFill>
            <a:srgbClr val="FFFF00"/>
          </a:solidFill>
        </p:spPr>
        <p:txBody>
          <a:bodyPr wrap="square" rtlCol="0" anchor="ctr">
            <a:spAutoFit/>
          </a:bodyPr>
          <a:lstStyle/>
          <a:p>
            <a:pPr algn="ctr" defTabSz="1371600">
              <a:defRPr/>
            </a:pPr>
            <a:r>
              <a:rPr lang="en-US" sz="5400" b="1" dirty="0">
                <a:solidFill>
                  <a:prstClr val="black"/>
                </a:solidFill>
                <a:latin typeface="Calibri"/>
              </a:rPr>
              <a:t>AVM</a:t>
            </a:r>
          </a:p>
        </p:txBody>
      </p:sp>
      <p:sp>
        <p:nvSpPr>
          <p:cNvPr id="8" name="Slide Number Placeholder 3"/>
          <p:cNvSpPr txBox="1">
            <a:spLocks/>
          </p:cNvSpPr>
          <p:nvPr/>
        </p:nvSpPr>
        <p:spPr>
          <a:xfrm>
            <a:off x="13335000" y="9763127"/>
            <a:ext cx="4267200" cy="547688"/>
          </a:xfrm>
          <a:prstGeom prst="rect">
            <a:avLst/>
          </a:prstGeom>
        </p:spPr>
        <p:txBody>
          <a:bodyPr vert="horz" lIns="137160" tIns="68580" rIns="137160" bIns="685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371600">
              <a:defRPr/>
            </a:pPr>
            <a:fld id="{0A67DDAA-A492-4808-9690-C74D2CD23E81}" type="slidenum">
              <a:rPr lang="en-US" sz="1800">
                <a:solidFill>
                  <a:prstClr val="black"/>
                </a:solidFill>
                <a:latin typeface="Calibri"/>
              </a:rPr>
              <a:pPr defTabSz="1371600">
                <a:defRPr/>
              </a:pPr>
              <a:t>35</a:t>
            </a:fld>
            <a:endParaRPr lang="en-US" sz="1800" dirty="0">
              <a:solidFill>
                <a:prstClr val="black"/>
              </a:solidFill>
              <a:latin typeface="Calibri"/>
            </a:endParaRPr>
          </a:p>
        </p:txBody>
      </p:sp>
      <p:sp>
        <p:nvSpPr>
          <p:cNvPr id="9" name="Rectangle 8"/>
          <p:cNvSpPr/>
          <p:nvPr/>
        </p:nvSpPr>
        <p:spPr>
          <a:xfrm>
            <a:off x="3075710" y="1485901"/>
            <a:ext cx="12126191" cy="9143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6" name="TextBox 5"/>
          <p:cNvSpPr txBox="1"/>
          <p:nvPr/>
        </p:nvSpPr>
        <p:spPr>
          <a:xfrm>
            <a:off x="2" y="21994"/>
            <a:ext cx="18288000" cy="3831818"/>
          </a:xfrm>
          <a:prstGeom prst="rect">
            <a:avLst/>
          </a:prstGeom>
          <a:noFill/>
        </p:spPr>
        <p:txBody>
          <a:bodyPr wrap="square" rtlCol="0">
            <a:spAutoFit/>
          </a:bodyPr>
          <a:lstStyle/>
          <a:p>
            <a:pPr algn="ctr" defTabSz="1371600">
              <a:defRPr/>
            </a:pPr>
            <a:r>
              <a:rPr lang="en-US" sz="8100" b="1" dirty="0">
                <a:solidFill>
                  <a:prstClr val="black"/>
                </a:solidFill>
                <a:latin typeface="Calibri"/>
              </a:rPr>
              <a:t>Extraordinarily Rare Birth Defect</a:t>
            </a:r>
          </a:p>
          <a:p>
            <a:pPr algn="ctr">
              <a:defRPr/>
            </a:pPr>
            <a:r>
              <a:rPr lang="en-US" sz="8100" b="1" dirty="0">
                <a:solidFill>
                  <a:prstClr val="black"/>
                </a:solidFill>
                <a:latin typeface="Calibri"/>
              </a:rPr>
              <a:t>Incidence:  </a:t>
            </a:r>
            <a:r>
              <a:rPr lang="en-US" sz="8100" b="1" i="1" dirty="0">
                <a:solidFill>
                  <a:prstClr val="black"/>
                </a:solidFill>
                <a:latin typeface="Calibri"/>
              </a:rPr>
              <a:t>One in a Million</a:t>
            </a:r>
            <a:endParaRPr lang="en-US" sz="8100" i="1" dirty="0">
              <a:solidFill>
                <a:schemeClr val="bg1"/>
              </a:solidFill>
            </a:endParaRPr>
          </a:p>
          <a:p>
            <a:pPr algn="ctr" defTabSz="1371600">
              <a:defRPr/>
            </a:pPr>
            <a:endParaRPr lang="en-US" sz="8100" b="1" dirty="0">
              <a:solidFill>
                <a:prstClr val="black"/>
              </a:solidFill>
              <a:latin typeface="Calibri"/>
            </a:endParaRPr>
          </a:p>
        </p:txBody>
      </p:sp>
    </p:spTree>
    <p:extLst>
      <p:ext uri="{BB962C8B-B14F-4D97-AF65-F5344CB8AC3E}">
        <p14:creationId xmlns:p14="http://schemas.microsoft.com/office/powerpoint/2010/main" val="1589656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6459200" cy="1073943"/>
          </a:xfrm>
        </p:spPr>
        <p:txBody>
          <a:bodyPr>
            <a:noAutofit/>
          </a:bodyPr>
          <a:lstStyle/>
          <a:p>
            <a:r>
              <a:rPr lang="en-US" sz="6000" b="1" dirty="0" err="1">
                <a:latin typeface="+mn-lt"/>
              </a:rPr>
              <a:t>M_______’s</a:t>
            </a:r>
            <a:r>
              <a:rPr lang="en-US" sz="6000" b="1" dirty="0">
                <a:latin typeface="+mn-lt"/>
              </a:rPr>
              <a:t> </a:t>
            </a:r>
            <a:r>
              <a:rPr lang="en-US" sz="6000" b="1" u="sng" dirty="0">
                <a:latin typeface="+mn-lt"/>
              </a:rPr>
              <a:t>Birth Defect</a:t>
            </a:r>
            <a:r>
              <a:rPr lang="en-US" sz="6000" b="1" dirty="0">
                <a:latin typeface="+mn-lt"/>
              </a:rPr>
              <a:t>—Caused by </a:t>
            </a:r>
            <a:r>
              <a:rPr lang="en-US" sz="6000" b="1" i="1" dirty="0">
                <a:latin typeface="+mn-lt"/>
              </a:rPr>
              <a:t>No One</a:t>
            </a:r>
            <a:endParaRPr lang="en-US" sz="6000" b="1" i="1" dirty="0">
              <a:solidFill>
                <a:srgbClr val="FFFF00"/>
              </a:solidFill>
              <a:latin typeface="+mn-lt"/>
            </a:endParaRPr>
          </a:p>
        </p:txBody>
      </p:sp>
      <p:sp>
        <p:nvSpPr>
          <p:cNvPr id="3" name="Content Placeholder 2"/>
          <p:cNvSpPr>
            <a:spLocks noGrp="1"/>
          </p:cNvSpPr>
          <p:nvPr>
            <p:ph idx="1"/>
          </p:nvPr>
        </p:nvSpPr>
        <p:spPr>
          <a:xfrm>
            <a:off x="907610" y="1467996"/>
            <a:ext cx="16459200" cy="7015779"/>
          </a:xfrm>
        </p:spPr>
        <p:txBody>
          <a:bodyPr>
            <a:noAutofit/>
          </a:bodyPr>
          <a:lstStyle/>
          <a:p>
            <a:pPr marL="0" indent="0">
              <a:spcBef>
                <a:spcPts val="0"/>
              </a:spcBef>
              <a:spcAft>
                <a:spcPts val="1800"/>
              </a:spcAft>
              <a:buNone/>
            </a:pPr>
            <a:r>
              <a:rPr lang="en-US" sz="5400" b="1" i="1" u="sng" dirty="0" err="1"/>
              <a:t>A</a:t>
            </a:r>
            <a:r>
              <a:rPr lang="en-US" sz="5400" dirty="0" err="1"/>
              <a:t>rterio</a:t>
            </a:r>
            <a:r>
              <a:rPr lang="en-US" sz="5400" b="1" i="1" u="sng" dirty="0" err="1"/>
              <a:t>V</a:t>
            </a:r>
            <a:r>
              <a:rPr lang="en-US" sz="5400" dirty="0" err="1"/>
              <a:t>enous</a:t>
            </a:r>
            <a:r>
              <a:rPr lang="en-US" sz="5400" dirty="0"/>
              <a:t> </a:t>
            </a:r>
            <a:r>
              <a:rPr lang="en-US" sz="5400" b="1" i="1" u="sng" dirty="0"/>
              <a:t>M</a:t>
            </a:r>
            <a:r>
              <a:rPr lang="en-US" sz="5400" dirty="0"/>
              <a:t>alformation (“AVM”)—on her spinal cord</a:t>
            </a:r>
          </a:p>
          <a:p>
            <a:pPr>
              <a:spcBef>
                <a:spcPts val="0"/>
              </a:spcBef>
              <a:spcAft>
                <a:spcPts val="1800"/>
              </a:spcAft>
            </a:pPr>
            <a:r>
              <a:rPr lang="en-US" sz="5400" dirty="0"/>
              <a:t>“[C]omplex neurosurgical lesions that are </a:t>
            </a:r>
            <a:r>
              <a:rPr lang="en-US" sz="5400" b="1" dirty="0">
                <a:solidFill>
                  <a:srgbClr val="FF0000"/>
                </a:solidFill>
              </a:rPr>
              <a:t>very challenging</a:t>
            </a:r>
            <a:r>
              <a:rPr lang="en-US" sz="5400" dirty="0">
                <a:solidFill>
                  <a:srgbClr val="FFFF00"/>
                </a:solidFill>
              </a:rPr>
              <a:t> </a:t>
            </a:r>
            <a:r>
              <a:rPr lang="en-US" sz="5400" dirty="0"/>
              <a:t>to manage”</a:t>
            </a:r>
          </a:p>
          <a:p>
            <a:pPr>
              <a:spcBef>
                <a:spcPts val="0"/>
              </a:spcBef>
              <a:spcAft>
                <a:spcPts val="1800"/>
              </a:spcAft>
            </a:pPr>
            <a:r>
              <a:rPr lang="en-US" sz="5400" dirty="0"/>
              <a:t>Why?  Because it goes undiagnosed until patient begins to experience signs and symptoms</a:t>
            </a:r>
          </a:p>
          <a:p>
            <a:pPr>
              <a:spcAft>
                <a:spcPts val="1800"/>
              </a:spcAft>
            </a:pPr>
            <a:r>
              <a:rPr lang="en-US" sz="5400" b="1" dirty="0">
                <a:solidFill>
                  <a:srgbClr val="FF0000"/>
                </a:solidFill>
              </a:rPr>
              <a:t>First</a:t>
            </a:r>
            <a:r>
              <a:rPr lang="en-US" sz="5400" dirty="0">
                <a:solidFill>
                  <a:srgbClr val="FFFF00"/>
                </a:solidFill>
              </a:rPr>
              <a:t> </a:t>
            </a:r>
            <a:r>
              <a:rPr lang="en-US" sz="5400" dirty="0"/>
              <a:t>signs and symptoms here were child’s </a:t>
            </a:r>
            <a:r>
              <a:rPr lang="en-US" sz="5400" b="1" dirty="0">
                <a:solidFill>
                  <a:srgbClr val="FF0000"/>
                </a:solidFill>
              </a:rPr>
              <a:t>“limp legs”</a:t>
            </a:r>
          </a:p>
          <a:p>
            <a:pPr>
              <a:spcAft>
                <a:spcPts val="1800"/>
              </a:spcAft>
            </a:pPr>
            <a:r>
              <a:rPr lang="en-US" sz="5400" dirty="0"/>
              <a:t>Arteries and veins in a spinal </a:t>
            </a:r>
            <a:r>
              <a:rPr lang="en-US" sz="5400" b="1" dirty="0">
                <a:solidFill>
                  <a:srgbClr val="FF0000"/>
                </a:solidFill>
              </a:rPr>
              <a:t>AVM can spontaneously rupture and cause hemorrhage</a:t>
            </a:r>
            <a:r>
              <a:rPr lang="en-US" sz="5400" dirty="0"/>
              <a:t>, bleeding in the spinal cord </a:t>
            </a:r>
            <a:r>
              <a:rPr lang="en-US" sz="5400" i="1" u="sng" dirty="0"/>
              <a:t>through no fault of anyone</a:t>
            </a:r>
            <a:endParaRPr lang="en-US" sz="5400" dirty="0"/>
          </a:p>
          <a:p>
            <a:endParaRPr lang="en-US" sz="5400" dirty="0"/>
          </a:p>
          <a:p>
            <a:pPr marL="0" indent="0">
              <a:spcBef>
                <a:spcPts val="0"/>
              </a:spcBef>
              <a:spcAft>
                <a:spcPts val="1800"/>
              </a:spcAft>
              <a:buNone/>
            </a:pPr>
            <a:endParaRPr lang="en-US" sz="5400" dirty="0"/>
          </a:p>
          <a:p>
            <a:pPr>
              <a:spcBef>
                <a:spcPts val="0"/>
              </a:spcBef>
              <a:spcAft>
                <a:spcPts val="1800"/>
              </a:spcAft>
            </a:pPr>
            <a:endParaRPr lang="en-US" sz="5400" dirty="0"/>
          </a:p>
          <a:p>
            <a:pPr>
              <a:spcBef>
                <a:spcPts val="0"/>
              </a:spcBef>
              <a:spcAft>
                <a:spcPts val="1800"/>
              </a:spcAft>
            </a:pPr>
            <a:endParaRPr lang="en-US" sz="5400" dirty="0"/>
          </a:p>
          <a:p>
            <a:pPr>
              <a:spcBef>
                <a:spcPts val="0"/>
              </a:spcBef>
              <a:spcAft>
                <a:spcPts val="1800"/>
              </a:spcAft>
            </a:pPr>
            <a:r>
              <a:rPr lang="en-US" sz="5400" dirty="0"/>
              <a:t>[</a:t>
            </a:r>
          </a:p>
          <a:p>
            <a:pPr>
              <a:spcBef>
                <a:spcPts val="0"/>
              </a:spcBef>
              <a:spcAft>
                <a:spcPts val="1800"/>
              </a:spcAft>
            </a:pPr>
            <a:endParaRPr lang="en-US" sz="5400" dirty="0"/>
          </a:p>
          <a:p>
            <a:pPr>
              <a:spcBef>
                <a:spcPts val="0"/>
              </a:spcBef>
              <a:spcAft>
                <a:spcPts val="1800"/>
              </a:spcAft>
            </a:pPr>
            <a:endParaRPr lang="en-US" sz="4200" dirty="0"/>
          </a:p>
          <a:p>
            <a:pPr marL="0" indent="0">
              <a:spcBef>
                <a:spcPts val="0"/>
              </a:spcBef>
              <a:spcAft>
                <a:spcPts val="1800"/>
              </a:spcAft>
              <a:buNone/>
            </a:pPr>
            <a:endParaRPr lang="en-US" sz="4200" dirty="0"/>
          </a:p>
          <a:p>
            <a:pPr marL="0" indent="0">
              <a:spcBef>
                <a:spcPts val="0"/>
              </a:spcBef>
              <a:spcAft>
                <a:spcPts val="1800"/>
              </a:spcAft>
              <a:buNone/>
            </a:pPr>
            <a:endParaRPr lang="en-US" sz="4200" dirty="0"/>
          </a:p>
          <a:p>
            <a:pPr marL="0" indent="0">
              <a:spcBef>
                <a:spcPts val="0"/>
              </a:spcBef>
              <a:spcAft>
                <a:spcPts val="1800"/>
              </a:spcAft>
              <a:buNone/>
            </a:pPr>
            <a:endParaRPr lang="en-US" sz="4200" dirty="0"/>
          </a:p>
        </p:txBody>
      </p:sp>
      <p:sp>
        <p:nvSpPr>
          <p:cNvPr id="4" name="Slide Number Placeholder 3"/>
          <p:cNvSpPr>
            <a:spLocks noGrp="1"/>
          </p:cNvSpPr>
          <p:nvPr>
            <p:ph type="sldNum" sz="quarter" idx="12"/>
          </p:nvPr>
        </p:nvSpPr>
        <p:spPr/>
        <p:txBody>
          <a:bodyPr/>
          <a:lstStyle/>
          <a:p>
            <a:pPr defTabSz="1371600">
              <a:defRPr/>
            </a:pPr>
            <a:fld id="{0A67DDAA-A492-4808-9690-C74D2CD23E81}" type="slidenum">
              <a:rPr lang="en-US" sz="1800">
                <a:solidFill>
                  <a:prstClr val="white">
                    <a:tint val="75000"/>
                  </a:prstClr>
                </a:solidFill>
                <a:latin typeface="Calibri"/>
              </a:rPr>
              <a:pPr defTabSz="1371600">
                <a:defRPr/>
              </a:pPr>
              <a:t>36</a:t>
            </a:fld>
            <a:endParaRPr lang="en-US" sz="1800" dirty="0">
              <a:solidFill>
                <a:prstClr val="white">
                  <a:tint val="75000"/>
                </a:prstClr>
              </a:solidFill>
              <a:latin typeface="Calibri"/>
            </a:endParaRPr>
          </a:p>
        </p:txBody>
      </p:sp>
      <p:cxnSp>
        <p:nvCxnSpPr>
          <p:cNvPr id="7" name="Straight Connector 6"/>
          <p:cNvCxnSpPr/>
          <p:nvPr/>
        </p:nvCxnSpPr>
        <p:spPr>
          <a:xfrm>
            <a:off x="0" y="1467996"/>
            <a:ext cx="18288000" cy="0"/>
          </a:xfrm>
          <a:prstGeom prst="line">
            <a:avLst/>
          </a:prstGeom>
          <a:ln w="28575">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612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6459200" cy="1073943"/>
          </a:xfrm>
        </p:spPr>
        <p:txBody>
          <a:bodyPr>
            <a:noAutofit/>
          </a:bodyPr>
          <a:lstStyle/>
          <a:p>
            <a:r>
              <a:rPr lang="en-US" sz="7200" b="1" i="1" dirty="0">
                <a:latin typeface="+mn-lt"/>
              </a:rPr>
              <a:t>Unforeseeable and Exceedingly Rare</a:t>
            </a:r>
            <a:endParaRPr lang="en-US" sz="7200" b="1" i="1" dirty="0">
              <a:solidFill>
                <a:srgbClr val="FFFF00"/>
              </a:solidFill>
              <a:latin typeface="+mn-lt"/>
            </a:endParaRPr>
          </a:p>
        </p:txBody>
      </p:sp>
      <p:sp>
        <p:nvSpPr>
          <p:cNvPr id="3" name="Content Placeholder 2"/>
          <p:cNvSpPr>
            <a:spLocks noGrp="1"/>
          </p:cNvSpPr>
          <p:nvPr>
            <p:ph idx="1"/>
          </p:nvPr>
        </p:nvSpPr>
        <p:spPr>
          <a:xfrm>
            <a:off x="929846" y="1941335"/>
            <a:ext cx="16459200" cy="6788945"/>
          </a:xfrm>
        </p:spPr>
        <p:txBody>
          <a:bodyPr>
            <a:noAutofit/>
          </a:bodyPr>
          <a:lstStyle/>
          <a:p>
            <a:pPr>
              <a:spcBef>
                <a:spcPts val="0"/>
              </a:spcBef>
              <a:spcAft>
                <a:spcPts val="4500"/>
              </a:spcAft>
            </a:pPr>
            <a:r>
              <a:rPr lang="en-US" sz="7200" b="1" i="1" dirty="0"/>
              <a:t>Spinal AVM in 2 ½ month old baby</a:t>
            </a:r>
          </a:p>
          <a:p>
            <a:pPr>
              <a:spcBef>
                <a:spcPts val="0"/>
              </a:spcBef>
              <a:spcAft>
                <a:spcPts val="4500"/>
              </a:spcAft>
            </a:pPr>
            <a:r>
              <a:rPr lang="en-US" sz="6000" b="1" dirty="0"/>
              <a:t>Weight: </a:t>
            </a:r>
            <a:r>
              <a:rPr lang="en-US" sz="6000" dirty="0"/>
              <a:t>5.03 kilograms – 11.08 lbs.</a:t>
            </a:r>
          </a:p>
          <a:p>
            <a:pPr>
              <a:spcBef>
                <a:spcPts val="0"/>
              </a:spcBef>
              <a:spcAft>
                <a:spcPts val="4500"/>
              </a:spcAft>
            </a:pPr>
            <a:r>
              <a:rPr lang="en-US" sz="6000" b="1" dirty="0"/>
              <a:t>Height: </a:t>
            </a:r>
            <a:r>
              <a:rPr lang="en-US" sz="6000" dirty="0"/>
              <a:t>57 cm – 22.4 inches in length</a:t>
            </a:r>
          </a:p>
          <a:p>
            <a:pPr>
              <a:spcBef>
                <a:spcPts val="0"/>
              </a:spcBef>
              <a:spcAft>
                <a:spcPts val="4500"/>
              </a:spcAft>
            </a:pPr>
            <a:endParaRPr lang="en-US" sz="6000" dirty="0"/>
          </a:p>
          <a:p>
            <a:pPr>
              <a:spcBef>
                <a:spcPts val="0"/>
              </a:spcBef>
              <a:spcAft>
                <a:spcPts val="4500"/>
              </a:spcAft>
            </a:pPr>
            <a:endParaRPr lang="en-US" sz="6000" dirty="0"/>
          </a:p>
          <a:p>
            <a:pPr>
              <a:spcBef>
                <a:spcPts val="0"/>
              </a:spcBef>
              <a:spcAft>
                <a:spcPts val="4500"/>
              </a:spcAft>
            </a:pPr>
            <a:endParaRPr lang="en-US" sz="6000" dirty="0"/>
          </a:p>
          <a:p>
            <a:pPr>
              <a:spcBef>
                <a:spcPts val="0"/>
              </a:spcBef>
              <a:spcAft>
                <a:spcPts val="4500"/>
              </a:spcAft>
            </a:pPr>
            <a:endParaRPr lang="en-US" sz="6000" dirty="0"/>
          </a:p>
        </p:txBody>
      </p:sp>
      <p:sp>
        <p:nvSpPr>
          <p:cNvPr id="4" name="Slide Number Placeholder 3"/>
          <p:cNvSpPr>
            <a:spLocks noGrp="1"/>
          </p:cNvSpPr>
          <p:nvPr>
            <p:ph type="sldNum" sz="quarter" idx="12"/>
          </p:nvPr>
        </p:nvSpPr>
        <p:spPr/>
        <p:txBody>
          <a:bodyPr/>
          <a:lstStyle/>
          <a:p>
            <a:pPr defTabSz="1371600">
              <a:defRPr/>
            </a:pPr>
            <a:fld id="{0A67DDAA-A492-4808-9690-C74D2CD23E81}" type="slidenum">
              <a:rPr lang="en-US" sz="1800">
                <a:solidFill>
                  <a:prstClr val="white">
                    <a:tint val="75000"/>
                  </a:prstClr>
                </a:solidFill>
                <a:latin typeface="Calibri"/>
              </a:rPr>
              <a:pPr defTabSz="1371600">
                <a:defRPr/>
              </a:pPr>
              <a:t>37</a:t>
            </a:fld>
            <a:endParaRPr lang="en-US" sz="1800" dirty="0">
              <a:solidFill>
                <a:prstClr val="white">
                  <a:tint val="75000"/>
                </a:prstClr>
              </a:solidFill>
              <a:latin typeface="Calibri"/>
            </a:endParaRPr>
          </a:p>
        </p:txBody>
      </p:sp>
      <p:cxnSp>
        <p:nvCxnSpPr>
          <p:cNvPr id="7" name="Straight Connector 6"/>
          <p:cNvCxnSpPr/>
          <p:nvPr/>
        </p:nvCxnSpPr>
        <p:spPr>
          <a:xfrm>
            <a:off x="0" y="1467996"/>
            <a:ext cx="18288000" cy="0"/>
          </a:xfrm>
          <a:prstGeom prst="line">
            <a:avLst/>
          </a:prstGeom>
          <a:ln w="28575">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904604" y="7358680"/>
            <a:ext cx="16230600" cy="2175848"/>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US" sz="6000" b="1" dirty="0">
                <a:solidFill>
                  <a:prstClr val="black"/>
                </a:solidFill>
                <a:latin typeface="Calibri"/>
              </a:rPr>
              <a:t>Never symptomatic until “limp legs” at home, after first ER visit, around 0100 to 0200 hours</a:t>
            </a:r>
          </a:p>
        </p:txBody>
      </p:sp>
    </p:spTree>
    <p:extLst>
      <p:ext uri="{BB962C8B-B14F-4D97-AF65-F5344CB8AC3E}">
        <p14:creationId xmlns:p14="http://schemas.microsoft.com/office/powerpoint/2010/main" val="449156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p:cNvSpPr/>
          <p:nvPr/>
        </p:nvSpPr>
        <p:spPr>
          <a:xfrm>
            <a:off x="7794839" y="3452227"/>
            <a:ext cx="2752173" cy="3864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sp>
        <p:nvSpPr>
          <p:cNvPr id="103" name="Rectangle 102"/>
          <p:cNvSpPr/>
          <p:nvPr/>
        </p:nvSpPr>
        <p:spPr>
          <a:xfrm>
            <a:off x="7770155" y="3970973"/>
            <a:ext cx="2752173" cy="3864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sp>
        <p:nvSpPr>
          <p:cNvPr id="104" name="Right Brace 103"/>
          <p:cNvSpPr/>
          <p:nvPr/>
        </p:nvSpPr>
        <p:spPr>
          <a:xfrm>
            <a:off x="10522329" y="3452226"/>
            <a:ext cx="291996" cy="905193"/>
          </a:xfrm>
          <a:prstGeom prst="rightBrace">
            <a:avLst>
              <a:gd name="adj1" fmla="val 38316"/>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defRPr/>
            </a:pPr>
            <a:endParaRPr lang="en-US" sz="2700" dirty="0">
              <a:solidFill>
                <a:prstClr val="white"/>
              </a:solidFill>
              <a:latin typeface="Calibri"/>
            </a:endParaRPr>
          </a:p>
        </p:txBody>
      </p:sp>
      <p:sp>
        <p:nvSpPr>
          <p:cNvPr id="105" name="Freeform 104"/>
          <p:cNvSpPr/>
          <p:nvPr/>
        </p:nvSpPr>
        <p:spPr>
          <a:xfrm>
            <a:off x="10794209" y="3902064"/>
            <a:ext cx="1471169" cy="2420856"/>
          </a:xfrm>
          <a:custGeom>
            <a:avLst/>
            <a:gdLst>
              <a:gd name="connsiteX0" fmla="*/ 0 w 2394284"/>
              <a:gd name="connsiteY0" fmla="*/ 0 h 1852863"/>
              <a:gd name="connsiteX1" fmla="*/ 2394284 w 2394284"/>
              <a:gd name="connsiteY1" fmla="*/ 1852863 h 1852863"/>
              <a:gd name="connsiteX0" fmla="*/ 0 w 2394284"/>
              <a:gd name="connsiteY0" fmla="*/ 0 h 1852863"/>
              <a:gd name="connsiteX1" fmla="*/ 2394284 w 2394284"/>
              <a:gd name="connsiteY1" fmla="*/ 1852863 h 1852863"/>
              <a:gd name="connsiteX0" fmla="*/ 0 w 2394284"/>
              <a:gd name="connsiteY0" fmla="*/ 0 h 1852863"/>
              <a:gd name="connsiteX1" fmla="*/ 2394284 w 2394284"/>
              <a:gd name="connsiteY1" fmla="*/ 1852863 h 1852863"/>
              <a:gd name="connsiteX0" fmla="*/ 0 w 2394284"/>
              <a:gd name="connsiteY0" fmla="*/ 1527 h 1854390"/>
              <a:gd name="connsiteX1" fmla="*/ 2394284 w 2394284"/>
              <a:gd name="connsiteY1" fmla="*/ 1854390 h 1854390"/>
              <a:gd name="connsiteX0" fmla="*/ 0 w 1199302"/>
              <a:gd name="connsiteY0" fmla="*/ 2431 h 1495370"/>
              <a:gd name="connsiteX1" fmla="*/ 1188054 w 1199302"/>
              <a:gd name="connsiteY1" fmla="*/ 1495370 h 1495370"/>
              <a:gd name="connsiteX0" fmla="*/ 0 w 1188054"/>
              <a:gd name="connsiteY0" fmla="*/ 1871 h 1494810"/>
              <a:gd name="connsiteX1" fmla="*/ 1188054 w 1188054"/>
              <a:gd name="connsiteY1" fmla="*/ 1494810 h 1494810"/>
              <a:gd name="connsiteX0" fmla="*/ 0 w 1188054"/>
              <a:gd name="connsiteY0" fmla="*/ 0 h 1492939"/>
              <a:gd name="connsiteX1" fmla="*/ 1188054 w 1188054"/>
              <a:gd name="connsiteY1" fmla="*/ 1492939 h 1492939"/>
              <a:gd name="connsiteX0" fmla="*/ 0 w 1188054"/>
              <a:gd name="connsiteY0" fmla="*/ 0 h 1492939"/>
              <a:gd name="connsiteX1" fmla="*/ 1188054 w 1188054"/>
              <a:gd name="connsiteY1" fmla="*/ 1492939 h 1492939"/>
              <a:gd name="connsiteX0" fmla="*/ 0 w 1188054"/>
              <a:gd name="connsiteY0" fmla="*/ 0 h 1563101"/>
              <a:gd name="connsiteX1" fmla="*/ 1188054 w 1188054"/>
              <a:gd name="connsiteY1" fmla="*/ 1563101 h 1563101"/>
            </a:gdLst>
            <a:ahLst/>
            <a:cxnLst>
              <a:cxn ang="0">
                <a:pos x="connsiteX0" y="connsiteY0"/>
              </a:cxn>
              <a:cxn ang="0">
                <a:pos x="connsiteX1" y="connsiteY1"/>
              </a:cxn>
            </a:cxnLst>
            <a:rect l="l" t="t" r="r" b="b"/>
            <a:pathLst>
              <a:path w="1188054" h="1563101">
                <a:moveTo>
                  <a:pt x="0" y="0"/>
                </a:moveTo>
                <a:cubicBezTo>
                  <a:pt x="1068422" y="23978"/>
                  <a:pt x="1123373" y="720721"/>
                  <a:pt x="1188054" y="1563101"/>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sp>
        <p:nvSpPr>
          <p:cNvPr id="4" name="Slide Number Placeholder 3"/>
          <p:cNvSpPr>
            <a:spLocks noGrp="1"/>
          </p:cNvSpPr>
          <p:nvPr>
            <p:ph type="sldNum" sz="quarter" idx="12"/>
          </p:nvPr>
        </p:nvSpPr>
        <p:spPr>
          <a:xfrm>
            <a:off x="13147085" y="10220327"/>
            <a:ext cx="4267200" cy="547688"/>
          </a:xfrm>
        </p:spPr>
        <p:txBody>
          <a:bodyPr/>
          <a:lstStyle/>
          <a:p>
            <a:pPr defTabSz="1371600">
              <a:defRPr/>
            </a:pPr>
            <a:fld id="{7E95C627-D05D-4F8B-A696-7513FF4EF49B}" type="slidenum">
              <a:rPr lang="en-US" sz="1800">
                <a:solidFill>
                  <a:prstClr val="white">
                    <a:tint val="75000"/>
                  </a:prstClr>
                </a:solidFill>
                <a:latin typeface="Calibri"/>
              </a:rPr>
              <a:pPr defTabSz="1371600">
                <a:defRPr/>
              </a:pPr>
              <a:t>38</a:t>
            </a:fld>
            <a:endParaRPr lang="en-US" sz="1800" dirty="0">
              <a:solidFill>
                <a:prstClr val="white">
                  <a:tint val="75000"/>
                </a:prstClr>
              </a:solidFill>
              <a:latin typeface="Calibri"/>
            </a:endParaRPr>
          </a:p>
        </p:txBody>
      </p:sp>
      <p:sp>
        <p:nvSpPr>
          <p:cNvPr id="11" name="TextBox 10"/>
          <p:cNvSpPr txBox="1"/>
          <p:nvPr/>
        </p:nvSpPr>
        <p:spPr>
          <a:xfrm>
            <a:off x="3254815" y="5073024"/>
            <a:ext cx="1977917" cy="2031325"/>
          </a:xfrm>
          <a:prstGeom prst="rect">
            <a:avLst/>
          </a:prstGeom>
          <a:noFill/>
        </p:spPr>
        <p:txBody>
          <a:bodyPr wrap="square" rtlCol="0">
            <a:spAutoFit/>
          </a:bodyPr>
          <a:lstStyle/>
          <a:p>
            <a:pPr algn="ctr" defTabSz="1371600">
              <a:defRPr/>
            </a:pPr>
            <a:r>
              <a:rPr lang="en-US" sz="2100" b="1" dirty="0">
                <a:solidFill>
                  <a:prstClr val="black"/>
                </a:solidFill>
                <a:latin typeface="Calibri"/>
              </a:rPr>
              <a:t>Leaves Hospital by</a:t>
            </a:r>
          </a:p>
          <a:p>
            <a:pPr algn="ctr" defTabSz="1371600">
              <a:defRPr/>
            </a:pPr>
            <a:r>
              <a:rPr lang="en-US" sz="2100" b="1" dirty="0">
                <a:solidFill>
                  <a:prstClr val="black"/>
                </a:solidFill>
                <a:latin typeface="Calibri"/>
              </a:rPr>
              <a:t>Ambulance</a:t>
            </a:r>
          </a:p>
          <a:p>
            <a:pPr algn="ctr" defTabSz="1371600">
              <a:defRPr/>
            </a:pPr>
            <a:endParaRPr lang="en-US" sz="2100" b="1" dirty="0">
              <a:solidFill>
                <a:prstClr val="black"/>
              </a:solidFill>
              <a:latin typeface="Calibri"/>
            </a:endParaRPr>
          </a:p>
          <a:p>
            <a:pPr algn="ctr" defTabSz="1371600">
              <a:defRPr/>
            </a:pPr>
            <a:endParaRPr lang="en-US" sz="2100" b="1" dirty="0">
              <a:solidFill>
                <a:prstClr val="black"/>
              </a:solidFill>
              <a:latin typeface="Calibri"/>
            </a:endParaRPr>
          </a:p>
          <a:p>
            <a:pPr algn="ctr" defTabSz="1371600">
              <a:defRPr/>
            </a:pPr>
            <a:r>
              <a:rPr lang="en-US" sz="2100" b="1" dirty="0">
                <a:solidFill>
                  <a:prstClr val="black"/>
                </a:solidFill>
                <a:latin typeface="Calibri"/>
              </a:rPr>
              <a:t>0529</a:t>
            </a:r>
          </a:p>
        </p:txBody>
      </p:sp>
      <p:sp>
        <p:nvSpPr>
          <p:cNvPr id="12" name="TextBox 11"/>
          <p:cNvSpPr txBox="1"/>
          <p:nvPr/>
        </p:nvSpPr>
        <p:spPr>
          <a:xfrm>
            <a:off x="12963056" y="5121681"/>
            <a:ext cx="2422554" cy="1384995"/>
          </a:xfrm>
          <a:prstGeom prst="rect">
            <a:avLst/>
          </a:prstGeom>
          <a:noFill/>
        </p:spPr>
        <p:txBody>
          <a:bodyPr wrap="square" rtlCol="0">
            <a:spAutoFit/>
          </a:bodyPr>
          <a:lstStyle/>
          <a:p>
            <a:pPr algn="r" defTabSz="1371600">
              <a:defRPr/>
            </a:pPr>
            <a:r>
              <a:rPr lang="en-US" sz="2100" b="1" dirty="0">
                <a:solidFill>
                  <a:prstClr val="black"/>
                </a:solidFill>
                <a:latin typeface="Calibri"/>
              </a:rPr>
              <a:t>Neurologist Consult</a:t>
            </a:r>
          </a:p>
          <a:p>
            <a:pPr algn="r" defTabSz="1371600">
              <a:defRPr/>
            </a:pPr>
            <a:endParaRPr lang="en-US" sz="2100" b="1" dirty="0">
              <a:solidFill>
                <a:prstClr val="black"/>
              </a:solidFill>
              <a:latin typeface="Calibri"/>
            </a:endParaRPr>
          </a:p>
          <a:p>
            <a:pPr algn="r" defTabSz="1371600">
              <a:defRPr/>
            </a:pPr>
            <a:endParaRPr lang="en-US" sz="2100" b="1" dirty="0">
              <a:solidFill>
                <a:prstClr val="black"/>
              </a:solidFill>
              <a:latin typeface="Calibri"/>
            </a:endParaRPr>
          </a:p>
          <a:p>
            <a:pPr algn="r" defTabSz="1371600">
              <a:defRPr/>
            </a:pPr>
            <a:r>
              <a:rPr lang="en-US" sz="2100" b="1" dirty="0">
                <a:solidFill>
                  <a:prstClr val="black"/>
                </a:solidFill>
                <a:latin typeface="Calibri"/>
              </a:rPr>
              <a:t>1505</a:t>
            </a:r>
          </a:p>
        </p:txBody>
      </p:sp>
      <p:sp>
        <p:nvSpPr>
          <p:cNvPr id="13" name="TextBox 12"/>
          <p:cNvSpPr txBox="1"/>
          <p:nvPr/>
        </p:nvSpPr>
        <p:spPr>
          <a:xfrm>
            <a:off x="4573031" y="5099282"/>
            <a:ext cx="1706844" cy="2031325"/>
          </a:xfrm>
          <a:prstGeom prst="rect">
            <a:avLst/>
          </a:prstGeom>
          <a:noFill/>
        </p:spPr>
        <p:txBody>
          <a:bodyPr wrap="square" rtlCol="0">
            <a:spAutoFit/>
          </a:bodyPr>
          <a:lstStyle/>
          <a:p>
            <a:pPr algn="ctr" defTabSz="1371600">
              <a:defRPr/>
            </a:pPr>
            <a:r>
              <a:rPr lang="en-US" sz="2100" b="1" dirty="0">
                <a:solidFill>
                  <a:prstClr val="black"/>
                </a:solidFill>
                <a:latin typeface="Calibri"/>
              </a:rPr>
              <a:t>Arrives</a:t>
            </a:r>
          </a:p>
          <a:p>
            <a:pPr algn="ctr" defTabSz="1371600">
              <a:defRPr/>
            </a:pPr>
            <a:r>
              <a:rPr lang="en-US" sz="2100" b="1" dirty="0">
                <a:solidFill>
                  <a:prstClr val="black"/>
                </a:solidFill>
                <a:latin typeface="Calibri"/>
              </a:rPr>
              <a:t>at </a:t>
            </a:r>
          </a:p>
          <a:p>
            <a:pPr algn="ctr" defTabSz="1371600">
              <a:defRPr/>
            </a:pPr>
            <a:r>
              <a:rPr lang="en-US" sz="2100" b="1" dirty="0">
                <a:solidFill>
                  <a:prstClr val="black"/>
                </a:solidFill>
                <a:latin typeface="Calibri"/>
              </a:rPr>
              <a:t>Hospital #2 </a:t>
            </a:r>
          </a:p>
          <a:p>
            <a:pPr algn="ctr" defTabSz="1371600">
              <a:defRPr/>
            </a:pPr>
            <a:endParaRPr lang="en-US" sz="2100" b="1" dirty="0">
              <a:solidFill>
                <a:prstClr val="black"/>
              </a:solidFill>
              <a:latin typeface="Calibri"/>
            </a:endParaRPr>
          </a:p>
          <a:p>
            <a:pPr algn="ctr" defTabSz="1371600">
              <a:defRPr/>
            </a:pPr>
            <a:endParaRPr lang="en-US" sz="2100" b="1" dirty="0">
              <a:solidFill>
                <a:prstClr val="black"/>
              </a:solidFill>
              <a:latin typeface="Calibri"/>
            </a:endParaRPr>
          </a:p>
          <a:p>
            <a:pPr algn="ctr" defTabSz="1371600">
              <a:defRPr/>
            </a:pPr>
            <a:r>
              <a:rPr lang="en-US" sz="2100" b="1" dirty="0">
                <a:solidFill>
                  <a:prstClr val="black"/>
                </a:solidFill>
                <a:latin typeface="Calibri"/>
              </a:rPr>
              <a:t>0618</a:t>
            </a:r>
          </a:p>
        </p:txBody>
      </p:sp>
      <p:sp>
        <p:nvSpPr>
          <p:cNvPr id="15" name="TextBox 14"/>
          <p:cNvSpPr txBox="1"/>
          <p:nvPr/>
        </p:nvSpPr>
        <p:spPr>
          <a:xfrm>
            <a:off x="16607747" y="5175180"/>
            <a:ext cx="1644159" cy="1615827"/>
          </a:xfrm>
          <a:prstGeom prst="rect">
            <a:avLst/>
          </a:prstGeom>
          <a:solidFill>
            <a:srgbClr val="FFFF00"/>
          </a:solidFill>
        </p:spPr>
        <p:txBody>
          <a:bodyPr wrap="square" lIns="0" tIns="0" rIns="0" bIns="0" rtlCol="0" anchor="t">
            <a:spAutoFit/>
          </a:bodyPr>
          <a:lstStyle/>
          <a:p>
            <a:pPr algn="ctr" defTabSz="1371600">
              <a:defRPr/>
            </a:pPr>
            <a:r>
              <a:rPr lang="en-US" sz="2100" b="1" dirty="0">
                <a:solidFill>
                  <a:prstClr val="black"/>
                </a:solidFill>
                <a:latin typeface="Calibri"/>
              </a:rPr>
              <a:t>Spine Neurosurgery </a:t>
            </a:r>
          </a:p>
          <a:p>
            <a:pPr algn="ctr" defTabSz="1371600">
              <a:defRPr/>
            </a:pPr>
            <a:r>
              <a:rPr lang="en-US" sz="2100" b="1" dirty="0">
                <a:solidFill>
                  <a:prstClr val="black"/>
                </a:solidFill>
                <a:latin typeface="Calibri"/>
              </a:rPr>
              <a:t>B</a:t>
            </a:r>
            <a:r>
              <a:rPr lang="en-US" sz="2100" b="1" dirty="0" err="1">
                <a:solidFill>
                  <a:prstClr val="black"/>
                </a:solidFill>
                <a:latin typeface="Calibri"/>
              </a:rPr>
              <a:t>egins</a:t>
            </a:r>
            <a:endParaRPr lang="en-US" sz="2100" b="1" dirty="0">
              <a:solidFill>
                <a:prstClr val="black"/>
              </a:solidFill>
              <a:latin typeface="Calibri"/>
            </a:endParaRPr>
          </a:p>
          <a:p>
            <a:pPr algn="ctr" defTabSz="1371600">
              <a:defRPr/>
            </a:pPr>
            <a:endParaRPr lang="en-US" sz="2100" b="1" dirty="0">
              <a:solidFill>
                <a:prstClr val="black"/>
              </a:solidFill>
              <a:latin typeface="Calibri"/>
            </a:endParaRPr>
          </a:p>
          <a:p>
            <a:pPr algn="ctr" defTabSz="1371600">
              <a:defRPr/>
            </a:pPr>
            <a:r>
              <a:rPr lang="en-US" sz="2100" b="1" dirty="0">
                <a:solidFill>
                  <a:prstClr val="black"/>
                </a:solidFill>
                <a:latin typeface="Calibri"/>
              </a:rPr>
              <a:t>     1718</a:t>
            </a:r>
          </a:p>
        </p:txBody>
      </p:sp>
      <p:sp>
        <p:nvSpPr>
          <p:cNvPr id="16" name="Title 1"/>
          <p:cNvSpPr>
            <a:spLocks noGrp="1"/>
          </p:cNvSpPr>
          <p:nvPr>
            <p:ph type="title"/>
          </p:nvPr>
        </p:nvSpPr>
        <p:spPr>
          <a:xfrm>
            <a:off x="914400" y="114300"/>
            <a:ext cx="16459200" cy="1188243"/>
          </a:xfrm>
        </p:spPr>
        <p:txBody>
          <a:bodyPr>
            <a:noAutofit/>
          </a:bodyPr>
          <a:lstStyle/>
          <a:p>
            <a:r>
              <a:rPr lang="en-US" sz="4800" b="1" dirty="0">
                <a:solidFill>
                  <a:srgbClr val="0000FF"/>
                </a:solidFill>
              </a:rPr>
              <a:t>Hospital’s Reasonable Workup: </a:t>
            </a:r>
            <a:br>
              <a:rPr lang="en-US" sz="4800" b="1" dirty="0">
                <a:solidFill>
                  <a:srgbClr val="0000FF"/>
                </a:solidFill>
              </a:rPr>
            </a:br>
            <a:r>
              <a:rPr lang="en-US" sz="4800" b="1" i="1" dirty="0">
                <a:solidFill>
                  <a:srgbClr val="0000FF"/>
                </a:solidFill>
              </a:rPr>
              <a:t>5+ Hours to Perform </a:t>
            </a:r>
            <a:r>
              <a:rPr lang="en-US" sz="4800" b="1" dirty="0">
                <a:solidFill>
                  <a:srgbClr val="0000FF"/>
                </a:solidFill>
              </a:rPr>
              <a:t>MRI;  </a:t>
            </a:r>
            <a:r>
              <a:rPr lang="en-US" sz="4800" b="1" i="1" dirty="0">
                <a:solidFill>
                  <a:srgbClr val="0000FF"/>
                </a:solidFill>
              </a:rPr>
              <a:t>11+ Hours to Perform </a:t>
            </a:r>
            <a:r>
              <a:rPr lang="en-US" sz="4800" b="1" dirty="0">
                <a:solidFill>
                  <a:srgbClr val="0000FF"/>
                </a:solidFill>
              </a:rPr>
              <a:t>Surgery</a:t>
            </a:r>
            <a:endParaRPr lang="en-US" sz="9000" b="1" dirty="0">
              <a:solidFill>
                <a:srgbClr val="0000FF"/>
              </a:solidFill>
            </a:endParaRPr>
          </a:p>
        </p:txBody>
      </p:sp>
      <p:cxnSp>
        <p:nvCxnSpPr>
          <p:cNvPr id="17" name="Straight Connector 16"/>
          <p:cNvCxnSpPr/>
          <p:nvPr/>
        </p:nvCxnSpPr>
        <p:spPr>
          <a:xfrm>
            <a:off x="0" y="1467996"/>
            <a:ext cx="18288000" cy="0"/>
          </a:xfrm>
          <a:prstGeom prst="line">
            <a:avLst/>
          </a:prstGeom>
          <a:ln w="28575">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5" name="Right Arrow 24"/>
          <p:cNvSpPr/>
          <p:nvPr/>
        </p:nvSpPr>
        <p:spPr>
          <a:xfrm>
            <a:off x="4343401" y="7899265"/>
            <a:ext cx="13384229" cy="1918469"/>
          </a:xfrm>
          <a:prstGeom prst="right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US" sz="4200" b="1" dirty="0">
                <a:solidFill>
                  <a:prstClr val="white"/>
                </a:solidFill>
                <a:effectLst>
                  <a:outerShdw blurRad="38100" dist="38100" dir="2700000" algn="tl">
                    <a:srgbClr val="000000">
                      <a:alpha val="43137"/>
                    </a:srgbClr>
                  </a:outerShdw>
                </a:effectLst>
                <a:latin typeface="Calibri"/>
              </a:rPr>
              <a:t>11 Hours, 49 Minutes </a:t>
            </a:r>
          </a:p>
          <a:p>
            <a:pPr algn="ctr" defTabSz="1371600">
              <a:defRPr/>
            </a:pPr>
            <a:r>
              <a:rPr lang="en-US" sz="3000" b="1" dirty="0">
                <a:solidFill>
                  <a:prstClr val="white"/>
                </a:solidFill>
                <a:effectLst>
                  <a:outerShdw blurRad="38100" dist="38100" dir="2700000" algn="tl">
                    <a:srgbClr val="000000">
                      <a:alpha val="43137"/>
                    </a:srgbClr>
                  </a:outerShdw>
                </a:effectLst>
                <a:latin typeface="Calibri"/>
              </a:rPr>
              <a:t>(Transfer from Hospital Until Surgery)</a:t>
            </a:r>
          </a:p>
        </p:txBody>
      </p:sp>
      <p:sp>
        <p:nvSpPr>
          <p:cNvPr id="28" name="TextBox 27"/>
          <p:cNvSpPr txBox="1"/>
          <p:nvPr/>
        </p:nvSpPr>
        <p:spPr>
          <a:xfrm>
            <a:off x="2301409" y="7477424"/>
            <a:ext cx="729687" cy="415498"/>
          </a:xfrm>
          <a:prstGeom prst="rect">
            <a:avLst/>
          </a:prstGeom>
          <a:noFill/>
        </p:spPr>
        <p:txBody>
          <a:bodyPr wrap="none" rtlCol="0">
            <a:spAutoFit/>
          </a:bodyPr>
          <a:lstStyle/>
          <a:p>
            <a:pPr algn="ctr" defTabSz="1371600">
              <a:defRPr/>
            </a:pPr>
            <a:r>
              <a:rPr lang="en-US" sz="2100" dirty="0">
                <a:solidFill>
                  <a:srgbClr val="C00000"/>
                </a:solidFill>
                <a:latin typeface="Calibri"/>
              </a:rPr>
              <a:t>0400</a:t>
            </a:r>
          </a:p>
        </p:txBody>
      </p:sp>
      <p:sp>
        <p:nvSpPr>
          <p:cNvPr id="29" name="TextBox 28"/>
          <p:cNvSpPr txBox="1"/>
          <p:nvPr/>
        </p:nvSpPr>
        <p:spPr>
          <a:xfrm>
            <a:off x="4556898" y="7477424"/>
            <a:ext cx="729687" cy="415498"/>
          </a:xfrm>
          <a:prstGeom prst="rect">
            <a:avLst/>
          </a:prstGeom>
          <a:noFill/>
        </p:spPr>
        <p:txBody>
          <a:bodyPr wrap="none" rtlCol="0">
            <a:spAutoFit/>
          </a:bodyPr>
          <a:lstStyle/>
          <a:p>
            <a:pPr algn="ctr" defTabSz="1371600">
              <a:defRPr/>
            </a:pPr>
            <a:r>
              <a:rPr lang="en-US" sz="2100" dirty="0">
                <a:solidFill>
                  <a:srgbClr val="C00000"/>
                </a:solidFill>
                <a:latin typeface="Calibri"/>
              </a:rPr>
              <a:t>0600</a:t>
            </a:r>
          </a:p>
        </p:txBody>
      </p:sp>
      <p:sp>
        <p:nvSpPr>
          <p:cNvPr id="30" name="TextBox 29"/>
          <p:cNvSpPr txBox="1"/>
          <p:nvPr/>
        </p:nvSpPr>
        <p:spPr>
          <a:xfrm>
            <a:off x="5685209" y="7477424"/>
            <a:ext cx="729687" cy="415498"/>
          </a:xfrm>
          <a:prstGeom prst="rect">
            <a:avLst/>
          </a:prstGeom>
          <a:noFill/>
        </p:spPr>
        <p:txBody>
          <a:bodyPr wrap="none" rtlCol="0">
            <a:spAutoFit/>
          </a:bodyPr>
          <a:lstStyle/>
          <a:p>
            <a:pPr algn="ctr" defTabSz="1371600">
              <a:defRPr/>
            </a:pPr>
            <a:r>
              <a:rPr lang="en-US" sz="2100" dirty="0">
                <a:solidFill>
                  <a:srgbClr val="C00000"/>
                </a:solidFill>
                <a:latin typeface="Calibri"/>
              </a:rPr>
              <a:t>0700</a:t>
            </a:r>
          </a:p>
        </p:txBody>
      </p:sp>
      <p:sp>
        <p:nvSpPr>
          <p:cNvPr id="31" name="TextBox 30"/>
          <p:cNvSpPr txBox="1"/>
          <p:nvPr/>
        </p:nvSpPr>
        <p:spPr>
          <a:xfrm>
            <a:off x="6813519" y="7477424"/>
            <a:ext cx="729687" cy="415498"/>
          </a:xfrm>
          <a:prstGeom prst="rect">
            <a:avLst/>
          </a:prstGeom>
          <a:noFill/>
        </p:spPr>
        <p:txBody>
          <a:bodyPr wrap="none" rtlCol="0">
            <a:spAutoFit/>
          </a:bodyPr>
          <a:lstStyle/>
          <a:p>
            <a:pPr algn="ctr" defTabSz="1371600">
              <a:defRPr/>
            </a:pPr>
            <a:r>
              <a:rPr lang="en-US" sz="2100" dirty="0">
                <a:solidFill>
                  <a:srgbClr val="C00000"/>
                </a:solidFill>
                <a:latin typeface="Calibri"/>
              </a:rPr>
              <a:t>0800</a:t>
            </a:r>
          </a:p>
        </p:txBody>
      </p:sp>
      <p:sp>
        <p:nvSpPr>
          <p:cNvPr id="32" name="TextBox 31"/>
          <p:cNvSpPr txBox="1"/>
          <p:nvPr/>
        </p:nvSpPr>
        <p:spPr>
          <a:xfrm>
            <a:off x="7941830" y="7477424"/>
            <a:ext cx="729687" cy="415498"/>
          </a:xfrm>
          <a:prstGeom prst="rect">
            <a:avLst/>
          </a:prstGeom>
          <a:noFill/>
        </p:spPr>
        <p:txBody>
          <a:bodyPr wrap="none" rtlCol="0">
            <a:spAutoFit/>
          </a:bodyPr>
          <a:lstStyle/>
          <a:p>
            <a:pPr algn="ctr" defTabSz="1371600">
              <a:defRPr/>
            </a:pPr>
            <a:r>
              <a:rPr lang="en-US" sz="2100" dirty="0">
                <a:solidFill>
                  <a:srgbClr val="C00000"/>
                </a:solidFill>
                <a:latin typeface="Calibri"/>
              </a:rPr>
              <a:t>0900</a:t>
            </a:r>
          </a:p>
        </p:txBody>
      </p:sp>
      <p:sp>
        <p:nvSpPr>
          <p:cNvPr id="33" name="TextBox 32"/>
          <p:cNvSpPr txBox="1"/>
          <p:nvPr/>
        </p:nvSpPr>
        <p:spPr>
          <a:xfrm>
            <a:off x="11321089" y="7477424"/>
            <a:ext cx="729687" cy="415498"/>
          </a:xfrm>
          <a:prstGeom prst="rect">
            <a:avLst/>
          </a:prstGeom>
          <a:noFill/>
        </p:spPr>
        <p:txBody>
          <a:bodyPr wrap="none" rtlCol="0">
            <a:spAutoFit/>
          </a:bodyPr>
          <a:lstStyle/>
          <a:p>
            <a:pPr algn="ctr" defTabSz="1371600">
              <a:defRPr/>
            </a:pPr>
            <a:r>
              <a:rPr lang="en-US" sz="2100" dirty="0">
                <a:solidFill>
                  <a:srgbClr val="C00000"/>
                </a:solidFill>
                <a:latin typeface="Calibri"/>
              </a:rPr>
              <a:t>1200</a:t>
            </a:r>
          </a:p>
        </p:txBody>
      </p:sp>
      <p:cxnSp>
        <p:nvCxnSpPr>
          <p:cNvPr id="8" name="Straight Connector 7"/>
          <p:cNvCxnSpPr/>
          <p:nvPr/>
        </p:nvCxnSpPr>
        <p:spPr>
          <a:xfrm>
            <a:off x="0" y="7456542"/>
            <a:ext cx="182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069004" y="7477424"/>
            <a:ext cx="729687" cy="415498"/>
          </a:xfrm>
          <a:prstGeom prst="rect">
            <a:avLst/>
          </a:prstGeom>
          <a:noFill/>
        </p:spPr>
        <p:txBody>
          <a:bodyPr wrap="none" rtlCol="0">
            <a:spAutoFit/>
          </a:bodyPr>
          <a:lstStyle/>
          <a:p>
            <a:pPr algn="ctr" defTabSz="1371600">
              <a:defRPr/>
            </a:pPr>
            <a:r>
              <a:rPr lang="en-US" sz="2100" dirty="0">
                <a:solidFill>
                  <a:srgbClr val="C00000"/>
                </a:solidFill>
                <a:latin typeface="Calibri"/>
              </a:rPr>
              <a:t>1000</a:t>
            </a:r>
          </a:p>
        </p:txBody>
      </p:sp>
      <p:sp>
        <p:nvSpPr>
          <p:cNvPr id="44" name="TextBox 43"/>
          <p:cNvSpPr txBox="1"/>
          <p:nvPr/>
        </p:nvSpPr>
        <p:spPr>
          <a:xfrm>
            <a:off x="10195047" y="7477424"/>
            <a:ext cx="729687" cy="415498"/>
          </a:xfrm>
          <a:prstGeom prst="rect">
            <a:avLst/>
          </a:prstGeom>
          <a:noFill/>
        </p:spPr>
        <p:txBody>
          <a:bodyPr wrap="none" rtlCol="0">
            <a:spAutoFit/>
          </a:bodyPr>
          <a:lstStyle/>
          <a:p>
            <a:pPr algn="ctr" defTabSz="1371600">
              <a:defRPr/>
            </a:pPr>
            <a:r>
              <a:rPr lang="en-US" sz="2100" dirty="0">
                <a:solidFill>
                  <a:srgbClr val="C00000"/>
                </a:solidFill>
                <a:latin typeface="Calibri"/>
              </a:rPr>
              <a:t>1100</a:t>
            </a:r>
          </a:p>
        </p:txBody>
      </p:sp>
      <p:sp>
        <p:nvSpPr>
          <p:cNvPr id="45" name="TextBox 44"/>
          <p:cNvSpPr txBox="1"/>
          <p:nvPr/>
        </p:nvSpPr>
        <p:spPr>
          <a:xfrm>
            <a:off x="12447132" y="7477424"/>
            <a:ext cx="729687" cy="415498"/>
          </a:xfrm>
          <a:prstGeom prst="rect">
            <a:avLst/>
          </a:prstGeom>
          <a:noFill/>
        </p:spPr>
        <p:txBody>
          <a:bodyPr wrap="none" rtlCol="0">
            <a:spAutoFit/>
          </a:bodyPr>
          <a:lstStyle/>
          <a:p>
            <a:pPr algn="ctr" defTabSz="1371600">
              <a:defRPr/>
            </a:pPr>
            <a:r>
              <a:rPr lang="en-US" sz="2100" dirty="0">
                <a:solidFill>
                  <a:srgbClr val="C00000"/>
                </a:solidFill>
                <a:latin typeface="Calibri"/>
              </a:rPr>
              <a:t>1300</a:t>
            </a:r>
          </a:p>
        </p:txBody>
      </p:sp>
      <p:sp>
        <p:nvSpPr>
          <p:cNvPr id="46" name="TextBox 45"/>
          <p:cNvSpPr txBox="1"/>
          <p:nvPr/>
        </p:nvSpPr>
        <p:spPr>
          <a:xfrm>
            <a:off x="14699217" y="7477424"/>
            <a:ext cx="729687" cy="415498"/>
          </a:xfrm>
          <a:prstGeom prst="rect">
            <a:avLst/>
          </a:prstGeom>
          <a:noFill/>
        </p:spPr>
        <p:txBody>
          <a:bodyPr wrap="none" rtlCol="0">
            <a:spAutoFit/>
          </a:bodyPr>
          <a:lstStyle/>
          <a:p>
            <a:pPr algn="ctr" defTabSz="1371600">
              <a:defRPr/>
            </a:pPr>
            <a:r>
              <a:rPr lang="en-US" sz="2100" dirty="0">
                <a:solidFill>
                  <a:srgbClr val="C00000"/>
                </a:solidFill>
                <a:latin typeface="Calibri"/>
              </a:rPr>
              <a:t>1500</a:t>
            </a:r>
          </a:p>
        </p:txBody>
      </p:sp>
      <p:sp>
        <p:nvSpPr>
          <p:cNvPr id="47" name="TextBox 46"/>
          <p:cNvSpPr txBox="1"/>
          <p:nvPr/>
        </p:nvSpPr>
        <p:spPr>
          <a:xfrm>
            <a:off x="13573174" y="7477424"/>
            <a:ext cx="729687" cy="415498"/>
          </a:xfrm>
          <a:prstGeom prst="rect">
            <a:avLst/>
          </a:prstGeom>
          <a:noFill/>
        </p:spPr>
        <p:txBody>
          <a:bodyPr wrap="none" rtlCol="0">
            <a:spAutoFit/>
          </a:bodyPr>
          <a:lstStyle/>
          <a:p>
            <a:pPr algn="ctr" defTabSz="1371600">
              <a:defRPr/>
            </a:pPr>
            <a:r>
              <a:rPr lang="en-US" sz="2100" dirty="0">
                <a:solidFill>
                  <a:srgbClr val="C00000"/>
                </a:solidFill>
                <a:latin typeface="Calibri"/>
              </a:rPr>
              <a:t>1400</a:t>
            </a:r>
          </a:p>
        </p:txBody>
      </p:sp>
      <p:sp>
        <p:nvSpPr>
          <p:cNvPr id="48" name="TextBox 47"/>
          <p:cNvSpPr txBox="1"/>
          <p:nvPr/>
        </p:nvSpPr>
        <p:spPr>
          <a:xfrm>
            <a:off x="15825259" y="7477424"/>
            <a:ext cx="729687" cy="415498"/>
          </a:xfrm>
          <a:prstGeom prst="rect">
            <a:avLst/>
          </a:prstGeom>
          <a:noFill/>
        </p:spPr>
        <p:txBody>
          <a:bodyPr wrap="none" rtlCol="0">
            <a:spAutoFit/>
          </a:bodyPr>
          <a:lstStyle/>
          <a:p>
            <a:pPr algn="ctr" defTabSz="1371600">
              <a:defRPr/>
            </a:pPr>
            <a:r>
              <a:rPr lang="en-US" sz="2100" dirty="0">
                <a:solidFill>
                  <a:srgbClr val="C00000"/>
                </a:solidFill>
                <a:latin typeface="Calibri"/>
              </a:rPr>
              <a:t>1600</a:t>
            </a:r>
          </a:p>
        </p:txBody>
      </p:sp>
      <p:sp>
        <p:nvSpPr>
          <p:cNvPr id="49" name="TextBox 48"/>
          <p:cNvSpPr txBox="1"/>
          <p:nvPr/>
        </p:nvSpPr>
        <p:spPr>
          <a:xfrm>
            <a:off x="16951305" y="7477424"/>
            <a:ext cx="729687" cy="415498"/>
          </a:xfrm>
          <a:prstGeom prst="rect">
            <a:avLst/>
          </a:prstGeom>
          <a:noFill/>
        </p:spPr>
        <p:txBody>
          <a:bodyPr wrap="none" rtlCol="0">
            <a:spAutoFit/>
          </a:bodyPr>
          <a:lstStyle/>
          <a:p>
            <a:pPr algn="ctr" defTabSz="1371600">
              <a:defRPr/>
            </a:pPr>
            <a:r>
              <a:rPr lang="en-US" sz="2100" dirty="0">
                <a:solidFill>
                  <a:srgbClr val="C00000"/>
                </a:solidFill>
                <a:latin typeface="Calibri"/>
              </a:rPr>
              <a:t>1700</a:t>
            </a:r>
          </a:p>
        </p:txBody>
      </p:sp>
      <p:cxnSp>
        <p:nvCxnSpPr>
          <p:cNvPr id="21" name="Straight Connector 20"/>
          <p:cNvCxnSpPr/>
          <p:nvPr/>
        </p:nvCxnSpPr>
        <p:spPr>
          <a:xfrm>
            <a:off x="415302" y="7342242"/>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795909" y="7342242"/>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049647" y="7342242"/>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176516" y="7342242"/>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303385" y="7342242"/>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430254" y="7342242"/>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0557123" y="7342242"/>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1683992" y="7342242"/>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2810861" y="7342242"/>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3937730" y="7342242"/>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5064599" y="7342242"/>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191468" y="7342242"/>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7318334" y="7342242"/>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162319" y="7063194"/>
            <a:ext cx="276606" cy="276606"/>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sp>
        <p:nvSpPr>
          <p:cNvPr id="62" name="Oval 61"/>
          <p:cNvSpPr/>
          <p:nvPr/>
        </p:nvSpPr>
        <p:spPr>
          <a:xfrm>
            <a:off x="5109432" y="7063194"/>
            <a:ext cx="276606" cy="276606"/>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sp>
        <p:nvSpPr>
          <p:cNvPr id="63" name="Oval 62"/>
          <p:cNvSpPr/>
          <p:nvPr/>
        </p:nvSpPr>
        <p:spPr>
          <a:xfrm>
            <a:off x="15034190" y="7063194"/>
            <a:ext cx="276606" cy="276606"/>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sp>
        <p:nvSpPr>
          <p:cNvPr id="64" name="Oval 63"/>
          <p:cNvSpPr/>
          <p:nvPr/>
        </p:nvSpPr>
        <p:spPr>
          <a:xfrm>
            <a:off x="17458361" y="7063194"/>
            <a:ext cx="276606" cy="276606"/>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sp>
        <p:nvSpPr>
          <p:cNvPr id="65" name="TextBox 64"/>
          <p:cNvSpPr txBox="1"/>
          <p:nvPr/>
        </p:nvSpPr>
        <p:spPr>
          <a:xfrm>
            <a:off x="-41005" y="1458505"/>
            <a:ext cx="18329006" cy="507831"/>
          </a:xfrm>
          <a:prstGeom prst="rect">
            <a:avLst/>
          </a:prstGeom>
          <a:solidFill>
            <a:schemeClr val="tx1">
              <a:lumMod val="75000"/>
            </a:schemeClr>
          </a:solidFill>
        </p:spPr>
        <p:txBody>
          <a:bodyPr wrap="square" rtlCol="0">
            <a:spAutoFit/>
          </a:bodyPr>
          <a:lstStyle/>
          <a:p>
            <a:pPr defTabSz="1371600">
              <a:defRPr/>
            </a:pPr>
            <a:r>
              <a:rPr lang="en-US" sz="2700" b="1" dirty="0">
                <a:solidFill>
                  <a:prstClr val="black"/>
                </a:solidFill>
                <a:latin typeface="Calibri"/>
              </a:rPr>
              <a:t>April 4 (Saturday)</a:t>
            </a:r>
          </a:p>
        </p:txBody>
      </p:sp>
      <p:cxnSp>
        <p:nvCxnSpPr>
          <p:cNvPr id="3" name="Straight Connector 2"/>
          <p:cNvCxnSpPr/>
          <p:nvPr/>
        </p:nvCxnSpPr>
        <p:spPr>
          <a:xfrm>
            <a:off x="114300" y="7456542"/>
            <a:ext cx="0" cy="141666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055" y="8458200"/>
            <a:ext cx="1951551" cy="1338828"/>
          </a:xfrm>
          <a:prstGeom prst="rect">
            <a:avLst/>
          </a:prstGeom>
          <a:solidFill>
            <a:srgbClr val="FFFF00"/>
          </a:solidFill>
          <a:ln>
            <a:solidFill>
              <a:schemeClr val="bg1"/>
            </a:solidFill>
          </a:ln>
        </p:spPr>
        <p:txBody>
          <a:bodyPr wrap="square" rtlCol="0">
            <a:spAutoFit/>
          </a:bodyPr>
          <a:lstStyle>
            <a:defPPr>
              <a:defRPr lang="en-US"/>
            </a:defPPr>
            <a:lvl1pPr algn="ctr">
              <a:defRPr b="1">
                <a:solidFill>
                  <a:schemeClr val="bg1"/>
                </a:solidFill>
              </a:defRPr>
            </a:lvl1pPr>
          </a:lstStyle>
          <a:p>
            <a:pPr defTabSz="1371600">
              <a:defRPr/>
            </a:pPr>
            <a:r>
              <a:rPr lang="en-US" sz="2700" dirty="0">
                <a:solidFill>
                  <a:prstClr val="black"/>
                </a:solidFill>
                <a:latin typeface="Calibri"/>
              </a:rPr>
              <a:t>Limp Legs; Sudden Onset</a:t>
            </a:r>
          </a:p>
        </p:txBody>
      </p:sp>
      <p:sp>
        <p:nvSpPr>
          <p:cNvPr id="66" name="TextBox 65"/>
          <p:cNvSpPr txBox="1"/>
          <p:nvPr/>
        </p:nvSpPr>
        <p:spPr>
          <a:xfrm>
            <a:off x="15370271" y="5118778"/>
            <a:ext cx="1534398" cy="1708160"/>
          </a:xfrm>
          <a:prstGeom prst="rect">
            <a:avLst/>
          </a:prstGeom>
          <a:noFill/>
        </p:spPr>
        <p:txBody>
          <a:bodyPr wrap="square" rtlCol="0">
            <a:spAutoFit/>
          </a:bodyPr>
          <a:lstStyle/>
          <a:p>
            <a:pPr defTabSz="1371600">
              <a:defRPr/>
            </a:pPr>
            <a:r>
              <a:rPr lang="en-US" sz="2100" b="1" dirty="0">
                <a:solidFill>
                  <a:prstClr val="black"/>
                </a:solidFill>
                <a:latin typeface="Calibri"/>
              </a:rPr>
              <a:t>Neuro-surgeon Consult </a:t>
            </a:r>
          </a:p>
          <a:p>
            <a:pPr defTabSz="1371600">
              <a:defRPr/>
            </a:pPr>
            <a:endParaRPr lang="en-US" sz="2100" b="1" dirty="0">
              <a:solidFill>
                <a:prstClr val="black"/>
              </a:solidFill>
              <a:latin typeface="Calibri"/>
            </a:endParaRPr>
          </a:p>
          <a:p>
            <a:pPr defTabSz="1371600">
              <a:defRPr/>
            </a:pPr>
            <a:r>
              <a:rPr lang="en-US" sz="2100" b="1" dirty="0">
                <a:solidFill>
                  <a:prstClr val="black"/>
                </a:solidFill>
                <a:latin typeface="Calibri"/>
              </a:rPr>
              <a:t>~1530</a:t>
            </a:r>
          </a:p>
        </p:txBody>
      </p:sp>
      <p:sp>
        <p:nvSpPr>
          <p:cNvPr id="67" name="Oval 66"/>
          <p:cNvSpPr/>
          <p:nvPr/>
        </p:nvSpPr>
        <p:spPr>
          <a:xfrm>
            <a:off x="15562878" y="7063194"/>
            <a:ext cx="276606" cy="276606"/>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sp>
        <p:nvSpPr>
          <p:cNvPr id="68" name="TextBox 67"/>
          <p:cNvSpPr txBox="1"/>
          <p:nvPr/>
        </p:nvSpPr>
        <p:spPr>
          <a:xfrm>
            <a:off x="-173269" y="4709870"/>
            <a:ext cx="1710809" cy="2031325"/>
          </a:xfrm>
          <a:prstGeom prst="rect">
            <a:avLst/>
          </a:prstGeom>
          <a:noFill/>
        </p:spPr>
        <p:txBody>
          <a:bodyPr wrap="square" rtlCol="0">
            <a:spAutoFit/>
          </a:bodyPr>
          <a:lstStyle/>
          <a:p>
            <a:pPr algn="ctr" defTabSz="1371600">
              <a:defRPr/>
            </a:pPr>
            <a:r>
              <a:rPr lang="en-US" sz="2100" b="1" dirty="0">
                <a:solidFill>
                  <a:prstClr val="black"/>
                </a:solidFill>
                <a:latin typeface="Calibri"/>
              </a:rPr>
              <a:t>Arrives at Hospital</a:t>
            </a:r>
          </a:p>
          <a:p>
            <a:pPr algn="ctr" defTabSz="1371600">
              <a:defRPr/>
            </a:pPr>
            <a:r>
              <a:rPr lang="en-US" sz="2100" b="1" dirty="0">
                <a:solidFill>
                  <a:prstClr val="black"/>
                </a:solidFill>
                <a:latin typeface="Calibri"/>
              </a:rPr>
              <a:t>Second ER Visit</a:t>
            </a:r>
          </a:p>
          <a:p>
            <a:pPr algn="ctr" defTabSz="1371600">
              <a:defRPr/>
            </a:pPr>
            <a:endParaRPr lang="en-US" sz="2100" b="1" dirty="0">
              <a:solidFill>
                <a:prstClr val="black"/>
              </a:solidFill>
              <a:latin typeface="Calibri"/>
            </a:endParaRPr>
          </a:p>
          <a:p>
            <a:pPr algn="ctr" defTabSz="1371600">
              <a:defRPr/>
            </a:pPr>
            <a:r>
              <a:rPr lang="en-US" sz="2100" b="1" dirty="0">
                <a:solidFill>
                  <a:prstClr val="black"/>
                </a:solidFill>
                <a:latin typeface="Calibri"/>
              </a:rPr>
              <a:t>0203</a:t>
            </a:r>
          </a:p>
        </p:txBody>
      </p:sp>
      <p:sp>
        <p:nvSpPr>
          <p:cNvPr id="69" name="TextBox 68"/>
          <p:cNvSpPr txBox="1"/>
          <p:nvPr/>
        </p:nvSpPr>
        <p:spPr>
          <a:xfrm>
            <a:off x="3428588" y="7477424"/>
            <a:ext cx="729687" cy="415498"/>
          </a:xfrm>
          <a:prstGeom prst="rect">
            <a:avLst/>
          </a:prstGeom>
          <a:noFill/>
        </p:spPr>
        <p:txBody>
          <a:bodyPr wrap="none" rtlCol="0">
            <a:spAutoFit/>
          </a:bodyPr>
          <a:lstStyle/>
          <a:p>
            <a:pPr algn="ctr" defTabSz="1371600">
              <a:defRPr/>
            </a:pPr>
            <a:r>
              <a:rPr lang="en-US" sz="2100" dirty="0">
                <a:solidFill>
                  <a:srgbClr val="C00000"/>
                </a:solidFill>
                <a:latin typeface="Calibri"/>
              </a:rPr>
              <a:t>0500</a:t>
            </a:r>
          </a:p>
        </p:txBody>
      </p:sp>
      <p:sp>
        <p:nvSpPr>
          <p:cNvPr id="70" name="TextBox 69"/>
          <p:cNvSpPr txBox="1"/>
          <p:nvPr/>
        </p:nvSpPr>
        <p:spPr>
          <a:xfrm>
            <a:off x="49324" y="7477424"/>
            <a:ext cx="729687" cy="738664"/>
          </a:xfrm>
          <a:prstGeom prst="rect">
            <a:avLst/>
          </a:prstGeom>
          <a:noFill/>
        </p:spPr>
        <p:txBody>
          <a:bodyPr wrap="none" rtlCol="0">
            <a:spAutoFit/>
          </a:bodyPr>
          <a:lstStyle/>
          <a:p>
            <a:pPr algn="ctr" defTabSz="1371600">
              <a:defRPr/>
            </a:pPr>
            <a:r>
              <a:rPr lang="en-US" sz="2100" dirty="0">
                <a:solidFill>
                  <a:srgbClr val="C00000"/>
                </a:solidFill>
                <a:latin typeface="Calibri"/>
              </a:rPr>
              <a:t>0200</a:t>
            </a:r>
          </a:p>
          <a:p>
            <a:pPr algn="ctr" defTabSz="1371600">
              <a:defRPr/>
            </a:pPr>
            <a:r>
              <a:rPr lang="en-US" sz="2100" dirty="0">
                <a:solidFill>
                  <a:srgbClr val="C00000"/>
                </a:solidFill>
                <a:latin typeface="Calibri"/>
              </a:rPr>
              <a:t>hrs.</a:t>
            </a:r>
          </a:p>
        </p:txBody>
      </p:sp>
      <p:sp>
        <p:nvSpPr>
          <p:cNvPr id="71" name="TextBox 70"/>
          <p:cNvSpPr txBox="1"/>
          <p:nvPr/>
        </p:nvSpPr>
        <p:spPr>
          <a:xfrm>
            <a:off x="1175367" y="7477424"/>
            <a:ext cx="729687" cy="415498"/>
          </a:xfrm>
          <a:prstGeom prst="rect">
            <a:avLst/>
          </a:prstGeom>
          <a:noFill/>
        </p:spPr>
        <p:txBody>
          <a:bodyPr wrap="none" rtlCol="0">
            <a:spAutoFit/>
          </a:bodyPr>
          <a:lstStyle/>
          <a:p>
            <a:pPr algn="ctr" defTabSz="1371600">
              <a:defRPr/>
            </a:pPr>
            <a:r>
              <a:rPr lang="en-US" sz="2100" dirty="0">
                <a:solidFill>
                  <a:srgbClr val="C00000"/>
                </a:solidFill>
                <a:latin typeface="Calibri"/>
              </a:rPr>
              <a:t>0300</a:t>
            </a:r>
          </a:p>
        </p:txBody>
      </p:sp>
      <p:cxnSp>
        <p:nvCxnSpPr>
          <p:cNvPr id="72" name="Straight Connector 71"/>
          <p:cNvCxnSpPr/>
          <p:nvPr/>
        </p:nvCxnSpPr>
        <p:spPr>
          <a:xfrm>
            <a:off x="1542171" y="7342242"/>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922778" y="7342242"/>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425811" y="7063194"/>
            <a:ext cx="276606" cy="276606"/>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cxnSp>
        <p:nvCxnSpPr>
          <p:cNvPr id="75" name="Straight Connector 74"/>
          <p:cNvCxnSpPr/>
          <p:nvPr/>
        </p:nvCxnSpPr>
        <p:spPr>
          <a:xfrm>
            <a:off x="2669040" y="7342242"/>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Slide Number Placeholder 1"/>
          <p:cNvSpPr txBox="1">
            <a:spLocks/>
          </p:cNvSpPr>
          <p:nvPr/>
        </p:nvSpPr>
        <p:spPr>
          <a:xfrm>
            <a:off x="13106400" y="9534527"/>
            <a:ext cx="4267200" cy="547688"/>
          </a:xfrm>
          <a:prstGeom prst="rect">
            <a:avLst/>
          </a:prstGeom>
        </p:spPr>
        <p:txBody>
          <a:bodyPr vert="horz" lIns="137160" tIns="68580" rIns="137160" bIns="685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371600">
              <a:defRPr/>
            </a:pPr>
            <a:fld id="{7E95C627-D05D-4F8B-A696-7513FF4EF49B}" type="slidenum">
              <a:rPr lang="en-US" sz="1800">
                <a:solidFill>
                  <a:prstClr val="black"/>
                </a:solidFill>
                <a:latin typeface="Calibri"/>
              </a:rPr>
              <a:pPr defTabSz="1371600">
                <a:defRPr/>
              </a:pPr>
              <a:t>38</a:t>
            </a:fld>
            <a:endParaRPr lang="en-US" sz="1800" dirty="0">
              <a:solidFill>
                <a:prstClr val="black"/>
              </a:solidFill>
              <a:latin typeface="Calibri"/>
            </a:endParaRPr>
          </a:p>
        </p:txBody>
      </p:sp>
      <p:sp>
        <p:nvSpPr>
          <p:cNvPr id="77" name="Rounded Rectangle 76"/>
          <p:cNvSpPr/>
          <p:nvPr/>
        </p:nvSpPr>
        <p:spPr>
          <a:xfrm>
            <a:off x="10750233" y="7076361"/>
            <a:ext cx="1911816" cy="263439"/>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sp>
        <p:nvSpPr>
          <p:cNvPr id="78" name="TextBox 77"/>
          <p:cNvSpPr txBox="1"/>
          <p:nvPr/>
        </p:nvSpPr>
        <p:spPr>
          <a:xfrm>
            <a:off x="7447462" y="2972147"/>
            <a:ext cx="4785494" cy="415498"/>
          </a:xfrm>
          <a:prstGeom prst="rect">
            <a:avLst/>
          </a:prstGeom>
          <a:noFill/>
        </p:spPr>
        <p:txBody>
          <a:bodyPr wrap="square" rtlCol="0">
            <a:spAutoFit/>
          </a:bodyPr>
          <a:lstStyle/>
          <a:p>
            <a:pPr defTabSz="1371600">
              <a:defRPr/>
            </a:pPr>
            <a:r>
              <a:rPr lang="en-US" sz="2100" b="1" dirty="0">
                <a:solidFill>
                  <a:prstClr val="black"/>
                </a:solidFill>
                <a:latin typeface="Calibri"/>
              </a:rPr>
              <a:t>0824 X-Rays Lower E</a:t>
            </a:r>
            <a:r>
              <a:rPr lang="en-US" sz="2100" b="1" dirty="0" err="1">
                <a:solidFill>
                  <a:prstClr val="black"/>
                </a:solidFill>
                <a:latin typeface="Calibri"/>
              </a:rPr>
              <a:t>xtremities</a:t>
            </a:r>
            <a:r>
              <a:rPr lang="en-US" sz="2100" b="1" dirty="0">
                <a:solidFill>
                  <a:prstClr val="black"/>
                </a:solidFill>
                <a:latin typeface="Calibri"/>
              </a:rPr>
              <a:t> Ordered</a:t>
            </a:r>
          </a:p>
        </p:txBody>
      </p:sp>
      <p:sp>
        <p:nvSpPr>
          <p:cNvPr id="79" name="TextBox 78"/>
          <p:cNvSpPr txBox="1"/>
          <p:nvPr/>
        </p:nvSpPr>
        <p:spPr>
          <a:xfrm>
            <a:off x="7353801" y="2507126"/>
            <a:ext cx="3920652" cy="415498"/>
          </a:xfrm>
          <a:prstGeom prst="rect">
            <a:avLst/>
          </a:prstGeom>
          <a:noFill/>
        </p:spPr>
        <p:txBody>
          <a:bodyPr wrap="square" rtlCol="0">
            <a:spAutoFit/>
          </a:bodyPr>
          <a:lstStyle/>
          <a:p>
            <a:pPr defTabSz="1371600">
              <a:defRPr/>
            </a:pPr>
            <a:r>
              <a:rPr lang="en-US" sz="2100" b="1" dirty="0">
                <a:solidFill>
                  <a:prstClr val="black"/>
                </a:solidFill>
                <a:latin typeface="Calibri"/>
              </a:rPr>
              <a:t>0823 Baby Gram X-ray Ordered</a:t>
            </a:r>
          </a:p>
        </p:txBody>
      </p:sp>
      <p:sp>
        <p:nvSpPr>
          <p:cNvPr id="80" name="TextBox 79"/>
          <p:cNvSpPr txBox="1"/>
          <p:nvPr/>
        </p:nvSpPr>
        <p:spPr>
          <a:xfrm>
            <a:off x="7682295" y="3902189"/>
            <a:ext cx="3530466" cy="415498"/>
          </a:xfrm>
          <a:prstGeom prst="rect">
            <a:avLst/>
          </a:prstGeom>
          <a:noFill/>
        </p:spPr>
        <p:txBody>
          <a:bodyPr wrap="square" rtlCol="0">
            <a:spAutoFit/>
          </a:bodyPr>
          <a:lstStyle/>
          <a:p>
            <a:pPr defTabSz="1371600">
              <a:defRPr/>
            </a:pPr>
            <a:r>
              <a:rPr lang="en-US" sz="2100" b="1" dirty="0">
                <a:solidFill>
                  <a:prstClr val="black"/>
                </a:solidFill>
                <a:latin typeface="Calibri"/>
              </a:rPr>
              <a:t>0834 MRI Spine Ordered</a:t>
            </a:r>
          </a:p>
        </p:txBody>
      </p:sp>
      <p:sp>
        <p:nvSpPr>
          <p:cNvPr id="81" name="TextBox 80"/>
          <p:cNvSpPr txBox="1"/>
          <p:nvPr/>
        </p:nvSpPr>
        <p:spPr>
          <a:xfrm>
            <a:off x="7676976" y="3437168"/>
            <a:ext cx="3126471" cy="415498"/>
          </a:xfrm>
          <a:prstGeom prst="rect">
            <a:avLst/>
          </a:prstGeom>
          <a:noFill/>
        </p:spPr>
        <p:txBody>
          <a:bodyPr wrap="square" rtlCol="0">
            <a:spAutoFit/>
          </a:bodyPr>
          <a:lstStyle/>
          <a:p>
            <a:pPr defTabSz="1371600">
              <a:defRPr/>
            </a:pPr>
            <a:r>
              <a:rPr lang="en-US" sz="2100" b="1" dirty="0">
                <a:solidFill>
                  <a:prstClr val="black"/>
                </a:solidFill>
                <a:latin typeface="Calibri"/>
              </a:rPr>
              <a:t>0834 MRI Brain Ordered</a:t>
            </a:r>
          </a:p>
        </p:txBody>
      </p:sp>
      <p:sp>
        <p:nvSpPr>
          <p:cNvPr id="82" name="TextBox 81"/>
          <p:cNvSpPr txBox="1"/>
          <p:nvPr/>
        </p:nvSpPr>
        <p:spPr>
          <a:xfrm>
            <a:off x="9199517" y="5297252"/>
            <a:ext cx="2503028" cy="415498"/>
          </a:xfrm>
          <a:prstGeom prst="rect">
            <a:avLst/>
          </a:prstGeom>
          <a:noFill/>
        </p:spPr>
        <p:txBody>
          <a:bodyPr wrap="square" rtlCol="0">
            <a:spAutoFit/>
          </a:bodyPr>
          <a:lstStyle/>
          <a:p>
            <a:pPr defTabSz="1371600">
              <a:defRPr/>
            </a:pPr>
            <a:r>
              <a:rPr lang="en-US" sz="2100" b="1" dirty="0">
                <a:solidFill>
                  <a:prstClr val="black"/>
                </a:solidFill>
                <a:latin typeface="Calibri"/>
              </a:rPr>
              <a:t>0927 Leg X-Rays</a:t>
            </a:r>
          </a:p>
        </p:txBody>
      </p:sp>
      <p:sp>
        <p:nvSpPr>
          <p:cNvPr id="83" name="TextBox 82"/>
          <p:cNvSpPr txBox="1"/>
          <p:nvPr/>
        </p:nvSpPr>
        <p:spPr>
          <a:xfrm>
            <a:off x="9207933" y="5762273"/>
            <a:ext cx="2889480" cy="738664"/>
          </a:xfrm>
          <a:prstGeom prst="rect">
            <a:avLst/>
          </a:prstGeom>
          <a:noFill/>
        </p:spPr>
        <p:txBody>
          <a:bodyPr wrap="square" rtlCol="0">
            <a:spAutoFit/>
          </a:bodyPr>
          <a:lstStyle/>
          <a:p>
            <a:pPr defTabSz="1371600">
              <a:defRPr/>
            </a:pPr>
            <a:r>
              <a:rPr lang="en-US" sz="2100" b="1" dirty="0">
                <a:solidFill>
                  <a:prstClr val="black"/>
                </a:solidFill>
                <a:latin typeface="Calibri"/>
              </a:rPr>
              <a:t>0927 </a:t>
            </a:r>
            <a:r>
              <a:rPr lang="en-US" sz="2100" b="1" dirty="0" err="1">
                <a:solidFill>
                  <a:prstClr val="black"/>
                </a:solidFill>
                <a:latin typeface="Calibri"/>
              </a:rPr>
              <a:t>Babygram</a:t>
            </a:r>
            <a:r>
              <a:rPr lang="en-US" sz="2100" b="1" dirty="0">
                <a:solidFill>
                  <a:prstClr val="black"/>
                </a:solidFill>
                <a:latin typeface="Calibri"/>
              </a:rPr>
              <a:t> Views of the Legs</a:t>
            </a:r>
          </a:p>
        </p:txBody>
      </p:sp>
      <p:sp>
        <p:nvSpPr>
          <p:cNvPr id="84" name="TextBox 83"/>
          <p:cNvSpPr txBox="1"/>
          <p:nvPr/>
        </p:nvSpPr>
        <p:spPr>
          <a:xfrm>
            <a:off x="8626408" y="4832231"/>
            <a:ext cx="2732435" cy="415498"/>
          </a:xfrm>
          <a:prstGeom prst="rect">
            <a:avLst/>
          </a:prstGeom>
          <a:noFill/>
        </p:spPr>
        <p:txBody>
          <a:bodyPr wrap="square" rtlCol="0">
            <a:spAutoFit/>
          </a:bodyPr>
          <a:lstStyle/>
          <a:p>
            <a:pPr defTabSz="1371600">
              <a:defRPr/>
            </a:pPr>
            <a:r>
              <a:rPr lang="en-US" sz="2100" b="1" dirty="0">
                <a:solidFill>
                  <a:prstClr val="black"/>
                </a:solidFill>
                <a:latin typeface="Calibri"/>
              </a:rPr>
              <a:t>0907 Versed Ordered</a:t>
            </a:r>
          </a:p>
        </p:txBody>
      </p:sp>
      <p:cxnSp>
        <p:nvCxnSpPr>
          <p:cNvPr id="85" name="Straight Connector 84"/>
          <p:cNvCxnSpPr>
            <a:endCxn id="91" idx="1"/>
          </p:cNvCxnSpPr>
          <p:nvPr/>
        </p:nvCxnSpPr>
        <p:spPr>
          <a:xfrm>
            <a:off x="7388333" y="2661132"/>
            <a:ext cx="17538" cy="4513272"/>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502927" y="3121385"/>
            <a:ext cx="2" cy="4169564"/>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776744" y="3586406"/>
            <a:ext cx="0" cy="3685794"/>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708806" y="5035865"/>
            <a:ext cx="2" cy="2151813"/>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9272389" y="5439324"/>
            <a:ext cx="27554" cy="1878744"/>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90" name="Oval 89"/>
          <p:cNvSpPr/>
          <p:nvPr/>
        </p:nvSpPr>
        <p:spPr>
          <a:xfrm>
            <a:off x="7262196" y="7063194"/>
            <a:ext cx="276606" cy="276606"/>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sp>
        <p:nvSpPr>
          <p:cNvPr id="91" name="Oval 90"/>
          <p:cNvSpPr/>
          <p:nvPr/>
        </p:nvSpPr>
        <p:spPr>
          <a:xfrm>
            <a:off x="7365363" y="7063194"/>
            <a:ext cx="276606" cy="276606"/>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sp>
        <p:nvSpPr>
          <p:cNvPr id="92" name="Oval 91"/>
          <p:cNvSpPr/>
          <p:nvPr/>
        </p:nvSpPr>
        <p:spPr>
          <a:xfrm>
            <a:off x="7652582" y="7063194"/>
            <a:ext cx="276606" cy="276606"/>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sp>
        <p:nvSpPr>
          <p:cNvPr id="93" name="Oval 92"/>
          <p:cNvSpPr/>
          <p:nvPr/>
        </p:nvSpPr>
        <p:spPr>
          <a:xfrm>
            <a:off x="8570502" y="7063194"/>
            <a:ext cx="276606" cy="276606"/>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sp>
        <p:nvSpPr>
          <p:cNvPr id="94" name="Oval 93"/>
          <p:cNvSpPr/>
          <p:nvPr/>
        </p:nvSpPr>
        <p:spPr>
          <a:xfrm>
            <a:off x="9161639" y="7063194"/>
            <a:ext cx="276606" cy="276606"/>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sp>
        <p:nvSpPr>
          <p:cNvPr id="96" name="TextBox 95"/>
          <p:cNvSpPr txBox="1"/>
          <p:nvPr/>
        </p:nvSpPr>
        <p:spPr>
          <a:xfrm>
            <a:off x="5681240" y="5100511"/>
            <a:ext cx="1852221" cy="1384995"/>
          </a:xfrm>
          <a:prstGeom prst="rect">
            <a:avLst/>
          </a:prstGeom>
          <a:noFill/>
        </p:spPr>
        <p:txBody>
          <a:bodyPr wrap="square" rtlCol="0">
            <a:spAutoFit/>
          </a:bodyPr>
          <a:lstStyle/>
          <a:p>
            <a:pPr algn="ctr" defTabSz="1371600">
              <a:defRPr/>
            </a:pPr>
            <a:r>
              <a:rPr lang="en-US" sz="2100" b="1" dirty="0">
                <a:solidFill>
                  <a:prstClr val="black"/>
                </a:solidFill>
                <a:latin typeface="Calibri"/>
              </a:rPr>
              <a:t>Nursing Assessments</a:t>
            </a:r>
          </a:p>
          <a:p>
            <a:pPr algn="ctr" defTabSz="1371600">
              <a:defRPr/>
            </a:pPr>
            <a:endParaRPr lang="en-US" sz="2100" b="1" dirty="0">
              <a:solidFill>
                <a:prstClr val="black"/>
              </a:solidFill>
              <a:latin typeface="Calibri"/>
            </a:endParaRPr>
          </a:p>
          <a:p>
            <a:pPr algn="ctr" defTabSz="1371600">
              <a:defRPr/>
            </a:pPr>
            <a:r>
              <a:rPr lang="en-US" sz="2100" b="1" dirty="0">
                <a:solidFill>
                  <a:prstClr val="black"/>
                </a:solidFill>
                <a:latin typeface="Calibri"/>
              </a:rPr>
              <a:t>0700; 0755</a:t>
            </a:r>
          </a:p>
        </p:txBody>
      </p:sp>
      <p:sp>
        <p:nvSpPr>
          <p:cNvPr id="97" name="TextBox 96"/>
          <p:cNvSpPr txBox="1"/>
          <p:nvPr/>
        </p:nvSpPr>
        <p:spPr>
          <a:xfrm>
            <a:off x="8017071" y="4367210"/>
            <a:ext cx="3592569" cy="415498"/>
          </a:xfrm>
          <a:prstGeom prst="rect">
            <a:avLst/>
          </a:prstGeom>
          <a:noFill/>
        </p:spPr>
        <p:txBody>
          <a:bodyPr wrap="square" rtlCol="0">
            <a:spAutoFit/>
          </a:bodyPr>
          <a:lstStyle/>
          <a:p>
            <a:pPr defTabSz="1371600">
              <a:defRPr/>
            </a:pPr>
            <a:r>
              <a:rPr lang="en-US" sz="2100" b="1" dirty="0">
                <a:solidFill>
                  <a:prstClr val="black"/>
                </a:solidFill>
                <a:latin typeface="Calibri"/>
              </a:rPr>
              <a:t>0845-0900 Labs Drawn</a:t>
            </a:r>
          </a:p>
        </p:txBody>
      </p:sp>
      <p:sp>
        <p:nvSpPr>
          <p:cNvPr id="98" name="Oval 97"/>
          <p:cNvSpPr/>
          <p:nvPr/>
        </p:nvSpPr>
        <p:spPr>
          <a:xfrm>
            <a:off x="5918870" y="7063194"/>
            <a:ext cx="276606" cy="276606"/>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sp>
        <p:nvSpPr>
          <p:cNvPr id="99" name="Oval 98"/>
          <p:cNvSpPr/>
          <p:nvPr/>
        </p:nvSpPr>
        <p:spPr>
          <a:xfrm>
            <a:off x="6867750" y="7063194"/>
            <a:ext cx="276606" cy="276606"/>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cxnSp>
        <p:nvCxnSpPr>
          <p:cNvPr id="100" name="Straight Connector 99"/>
          <p:cNvCxnSpPr/>
          <p:nvPr/>
        </p:nvCxnSpPr>
        <p:spPr>
          <a:xfrm>
            <a:off x="8088199" y="4567288"/>
            <a:ext cx="14861" cy="2687984"/>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7978896" y="7063194"/>
            <a:ext cx="276606" cy="276606"/>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sp>
        <p:nvSpPr>
          <p:cNvPr id="106" name="Rectangle 105"/>
          <p:cNvSpPr/>
          <p:nvPr/>
        </p:nvSpPr>
        <p:spPr>
          <a:xfrm>
            <a:off x="10750233" y="6324913"/>
            <a:ext cx="2869743" cy="3864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sp>
        <p:nvSpPr>
          <p:cNvPr id="95" name="TextBox 94"/>
          <p:cNvSpPr txBox="1"/>
          <p:nvPr/>
        </p:nvSpPr>
        <p:spPr>
          <a:xfrm>
            <a:off x="10603692" y="6261874"/>
            <a:ext cx="4151454" cy="738664"/>
          </a:xfrm>
          <a:prstGeom prst="rect">
            <a:avLst/>
          </a:prstGeom>
          <a:noFill/>
        </p:spPr>
        <p:txBody>
          <a:bodyPr wrap="square" rtlCol="0">
            <a:spAutoFit/>
          </a:bodyPr>
          <a:lstStyle/>
          <a:p>
            <a:pPr defTabSz="1371600">
              <a:defRPr/>
            </a:pPr>
            <a:r>
              <a:rPr lang="en-US" sz="2100" b="1" dirty="0">
                <a:solidFill>
                  <a:prstClr val="black"/>
                </a:solidFill>
                <a:latin typeface="Calibri"/>
              </a:rPr>
              <a:t>1113-1242 Imaging (Child medically sedated for MRIs)</a:t>
            </a:r>
          </a:p>
        </p:txBody>
      </p:sp>
      <p:sp>
        <p:nvSpPr>
          <p:cNvPr id="107" name="Freeform 106"/>
          <p:cNvSpPr/>
          <p:nvPr/>
        </p:nvSpPr>
        <p:spPr>
          <a:xfrm>
            <a:off x="12716181" y="4116699"/>
            <a:ext cx="4647504" cy="2187606"/>
          </a:xfrm>
          <a:custGeom>
            <a:avLst/>
            <a:gdLst>
              <a:gd name="connsiteX0" fmla="*/ 0 w 2394284"/>
              <a:gd name="connsiteY0" fmla="*/ 0 h 1852863"/>
              <a:gd name="connsiteX1" fmla="*/ 2394284 w 2394284"/>
              <a:gd name="connsiteY1" fmla="*/ 1852863 h 1852863"/>
              <a:gd name="connsiteX0" fmla="*/ 0 w 2394284"/>
              <a:gd name="connsiteY0" fmla="*/ 0 h 1852863"/>
              <a:gd name="connsiteX1" fmla="*/ 2394284 w 2394284"/>
              <a:gd name="connsiteY1" fmla="*/ 1852863 h 1852863"/>
              <a:gd name="connsiteX0" fmla="*/ 0 w 2394284"/>
              <a:gd name="connsiteY0" fmla="*/ 0 h 1852863"/>
              <a:gd name="connsiteX1" fmla="*/ 2394284 w 2394284"/>
              <a:gd name="connsiteY1" fmla="*/ 1852863 h 1852863"/>
              <a:gd name="connsiteX0" fmla="*/ 0 w 2394284"/>
              <a:gd name="connsiteY0" fmla="*/ 1527 h 1854390"/>
              <a:gd name="connsiteX1" fmla="*/ 2394284 w 2394284"/>
              <a:gd name="connsiteY1" fmla="*/ 1854390 h 1854390"/>
              <a:gd name="connsiteX0" fmla="*/ 0 w 1199302"/>
              <a:gd name="connsiteY0" fmla="*/ 2431 h 1495370"/>
              <a:gd name="connsiteX1" fmla="*/ 1188054 w 1199302"/>
              <a:gd name="connsiteY1" fmla="*/ 1495370 h 1495370"/>
              <a:gd name="connsiteX0" fmla="*/ 0 w 1188054"/>
              <a:gd name="connsiteY0" fmla="*/ 1871 h 1494810"/>
              <a:gd name="connsiteX1" fmla="*/ 1188054 w 1188054"/>
              <a:gd name="connsiteY1" fmla="*/ 1494810 h 1494810"/>
              <a:gd name="connsiteX0" fmla="*/ 0 w 1188054"/>
              <a:gd name="connsiteY0" fmla="*/ 0 h 1492939"/>
              <a:gd name="connsiteX1" fmla="*/ 1188054 w 1188054"/>
              <a:gd name="connsiteY1" fmla="*/ 1492939 h 1492939"/>
              <a:gd name="connsiteX0" fmla="*/ 0 w 1188054"/>
              <a:gd name="connsiteY0" fmla="*/ 0 h 1492939"/>
              <a:gd name="connsiteX1" fmla="*/ 1188054 w 1188054"/>
              <a:gd name="connsiteY1" fmla="*/ 1492939 h 1492939"/>
              <a:gd name="connsiteX0" fmla="*/ 0 w 3840576"/>
              <a:gd name="connsiteY0" fmla="*/ 136592 h 483548"/>
              <a:gd name="connsiteX1" fmla="*/ 3840576 w 3840576"/>
              <a:gd name="connsiteY1" fmla="*/ 483548 h 483548"/>
              <a:gd name="connsiteX0" fmla="*/ 0 w 4132061"/>
              <a:gd name="connsiteY0" fmla="*/ 902396 h 902677"/>
              <a:gd name="connsiteX1" fmla="*/ 4132061 w 4132061"/>
              <a:gd name="connsiteY1" fmla="*/ 255387 h 902677"/>
              <a:gd name="connsiteX0" fmla="*/ 0 w 4132061"/>
              <a:gd name="connsiteY0" fmla="*/ 1090235 h 1090235"/>
              <a:gd name="connsiteX1" fmla="*/ 4132061 w 4132061"/>
              <a:gd name="connsiteY1" fmla="*/ 443226 h 1090235"/>
              <a:gd name="connsiteX0" fmla="*/ 0 w 4132061"/>
              <a:gd name="connsiteY0" fmla="*/ 1090235 h 1090235"/>
              <a:gd name="connsiteX1" fmla="*/ 4132061 w 4132061"/>
              <a:gd name="connsiteY1" fmla="*/ 443226 h 1090235"/>
              <a:gd name="connsiteX0" fmla="*/ 0 w 3680258"/>
              <a:gd name="connsiteY0" fmla="*/ 1098440 h 1098440"/>
              <a:gd name="connsiteX1" fmla="*/ 3680258 w 3680258"/>
              <a:gd name="connsiteY1" fmla="*/ 439738 h 1098440"/>
              <a:gd name="connsiteX0" fmla="*/ 0 w 3155583"/>
              <a:gd name="connsiteY0" fmla="*/ 1106686 h 1106686"/>
              <a:gd name="connsiteX1" fmla="*/ 3155583 w 3155583"/>
              <a:gd name="connsiteY1" fmla="*/ 436289 h 1106686"/>
              <a:gd name="connsiteX0" fmla="*/ 0 w 3155583"/>
              <a:gd name="connsiteY0" fmla="*/ 1075639 h 1075639"/>
              <a:gd name="connsiteX1" fmla="*/ 3155583 w 3155583"/>
              <a:gd name="connsiteY1" fmla="*/ 405242 h 1075639"/>
              <a:gd name="connsiteX0" fmla="*/ 0 w 3155583"/>
              <a:gd name="connsiteY0" fmla="*/ 1067015 h 1067015"/>
              <a:gd name="connsiteX1" fmla="*/ 3155583 w 3155583"/>
              <a:gd name="connsiteY1" fmla="*/ 396618 h 1067015"/>
              <a:gd name="connsiteX0" fmla="*/ 0 w 3155583"/>
              <a:gd name="connsiteY0" fmla="*/ 1103299 h 1103299"/>
              <a:gd name="connsiteX1" fmla="*/ 3155583 w 3155583"/>
              <a:gd name="connsiteY1" fmla="*/ 432902 h 1103299"/>
              <a:gd name="connsiteX0" fmla="*/ 0 w 3607386"/>
              <a:gd name="connsiteY0" fmla="*/ 1120097 h 1120097"/>
              <a:gd name="connsiteX1" fmla="*/ 3607386 w 3607386"/>
              <a:gd name="connsiteY1" fmla="*/ 426313 h 1120097"/>
              <a:gd name="connsiteX0" fmla="*/ 0 w 3607386"/>
              <a:gd name="connsiteY0" fmla="*/ 1135668 h 1135668"/>
              <a:gd name="connsiteX1" fmla="*/ 3607386 w 3607386"/>
              <a:gd name="connsiteY1" fmla="*/ 441884 h 1135668"/>
              <a:gd name="connsiteX0" fmla="*/ 0 w 3607386"/>
              <a:gd name="connsiteY0" fmla="*/ 1339966 h 1339966"/>
              <a:gd name="connsiteX1" fmla="*/ 3607386 w 3607386"/>
              <a:gd name="connsiteY1" fmla="*/ 646182 h 1339966"/>
              <a:gd name="connsiteX0" fmla="*/ 0 w 3607386"/>
              <a:gd name="connsiteY0" fmla="*/ 1336102 h 1336102"/>
              <a:gd name="connsiteX1" fmla="*/ 3607386 w 3607386"/>
              <a:gd name="connsiteY1" fmla="*/ 642318 h 1336102"/>
              <a:gd name="connsiteX0" fmla="*/ 0 w 3607386"/>
              <a:gd name="connsiteY0" fmla="*/ 1389305 h 1389305"/>
              <a:gd name="connsiteX1" fmla="*/ 3607386 w 3607386"/>
              <a:gd name="connsiteY1" fmla="*/ 695521 h 1389305"/>
              <a:gd name="connsiteX0" fmla="*/ 0 w 3782278"/>
              <a:gd name="connsiteY0" fmla="*/ 1453457 h 1453457"/>
              <a:gd name="connsiteX1" fmla="*/ 3782278 w 3782278"/>
              <a:gd name="connsiteY1" fmla="*/ 654430 h 1453457"/>
              <a:gd name="connsiteX0" fmla="*/ 0 w 3753130"/>
              <a:gd name="connsiteY0" fmla="*/ 1417447 h 1417447"/>
              <a:gd name="connsiteX1" fmla="*/ 3753130 w 3753130"/>
              <a:gd name="connsiteY1" fmla="*/ 676888 h 1417447"/>
            </a:gdLst>
            <a:ahLst/>
            <a:cxnLst>
              <a:cxn ang="0">
                <a:pos x="connsiteX0" y="connsiteY0"/>
              </a:cxn>
              <a:cxn ang="0">
                <a:pos x="connsiteX1" y="connsiteY1"/>
              </a:cxn>
            </a:cxnLst>
            <a:rect l="l" t="t" r="r" b="b"/>
            <a:pathLst>
              <a:path w="3753130" h="1417447">
                <a:moveTo>
                  <a:pt x="0" y="1417447"/>
                </a:moveTo>
                <a:cubicBezTo>
                  <a:pt x="48221" y="-300934"/>
                  <a:pt x="3630151" y="-340897"/>
                  <a:pt x="3753130" y="676888"/>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spTree>
    <p:extLst>
      <p:ext uri="{BB962C8B-B14F-4D97-AF65-F5344CB8AC3E}">
        <p14:creationId xmlns:p14="http://schemas.microsoft.com/office/powerpoint/2010/main" val="1371971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543425" y="818828"/>
            <a:ext cx="607305" cy="7595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sp>
        <p:nvSpPr>
          <p:cNvPr id="4" name="Slide Number Placeholder 3"/>
          <p:cNvSpPr>
            <a:spLocks noGrp="1"/>
          </p:cNvSpPr>
          <p:nvPr>
            <p:ph type="sldNum" sz="quarter" idx="12"/>
          </p:nvPr>
        </p:nvSpPr>
        <p:spPr>
          <a:xfrm>
            <a:off x="13147085" y="10220327"/>
            <a:ext cx="4267200" cy="547688"/>
          </a:xfrm>
        </p:spPr>
        <p:txBody>
          <a:bodyPr/>
          <a:lstStyle/>
          <a:p>
            <a:pPr defTabSz="1371600">
              <a:defRPr/>
            </a:pPr>
            <a:fld id="{7E95C627-D05D-4F8B-A696-7513FF4EF49B}" type="slidenum">
              <a:rPr lang="en-US" sz="1800">
                <a:solidFill>
                  <a:prstClr val="white">
                    <a:tint val="75000"/>
                  </a:prstClr>
                </a:solidFill>
                <a:latin typeface="Calibri"/>
              </a:rPr>
              <a:pPr defTabSz="1371600">
                <a:defRPr/>
              </a:pPr>
              <a:t>39</a:t>
            </a:fld>
            <a:endParaRPr lang="en-US" sz="1800" dirty="0">
              <a:solidFill>
                <a:prstClr val="white">
                  <a:tint val="75000"/>
                </a:prstClr>
              </a:solidFill>
              <a:latin typeface="Calibri"/>
            </a:endParaRPr>
          </a:p>
        </p:txBody>
      </p:sp>
      <p:sp>
        <p:nvSpPr>
          <p:cNvPr id="16" name="Title 1"/>
          <p:cNvSpPr>
            <a:spLocks noGrp="1"/>
          </p:cNvSpPr>
          <p:nvPr>
            <p:ph type="title"/>
          </p:nvPr>
        </p:nvSpPr>
        <p:spPr>
          <a:xfrm>
            <a:off x="-20503" y="421333"/>
            <a:ext cx="18329006" cy="1188243"/>
          </a:xfrm>
        </p:spPr>
        <p:txBody>
          <a:bodyPr>
            <a:noAutofit/>
          </a:bodyPr>
          <a:lstStyle/>
          <a:p>
            <a:r>
              <a:rPr lang="en-US" sz="5400" b="1" u="sng" dirty="0"/>
              <a:t>Plaintiffs’ Argument  #2</a:t>
            </a:r>
            <a:r>
              <a:rPr lang="en-US" sz="5400" b="1" dirty="0"/>
              <a:t>:</a:t>
            </a:r>
            <a:br>
              <a:rPr lang="en-US" sz="5400" b="1" dirty="0"/>
            </a:br>
            <a:r>
              <a:rPr lang="en-US" sz="5400" b="1" i="1" dirty="0"/>
              <a:t>If</a:t>
            </a:r>
            <a:r>
              <a:rPr lang="en-US" sz="5400" b="1" dirty="0"/>
              <a:t> Imaging Ordered at Hospital?</a:t>
            </a:r>
          </a:p>
        </p:txBody>
      </p:sp>
      <p:sp>
        <p:nvSpPr>
          <p:cNvPr id="2" name="Rounded Rectangle 1"/>
          <p:cNvSpPr/>
          <p:nvPr/>
        </p:nvSpPr>
        <p:spPr>
          <a:xfrm>
            <a:off x="1485900" y="2863745"/>
            <a:ext cx="6057900" cy="33147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US" sz="4500" b="1" dirty="0">
                <a:solidFill>
                  <a:srgbClr val="FFFF00"/>
                </a:solidFill>
                <a:effectLst>
                  <a:outerShdw blurRad="38100" dist="38100" dir="2700000" algn="tl">
                    <a:srgbClr val="000000">
                      <a:alpha val="43137"/>
                    </a:srgbClr>
                  </a:outerShdw>
                </a:effectLst>
                <a:latin typeface="Calibri"/>
              </a:rPr>
              <a:t>May have ordered </a:t>
            </a:r>
            <a:r>
              <a:rPr lang="en-US" sz="4500" b="1" i="1" dirty="0">
                <a:solidFill>
                  <a:srgbClr val="FFFF00"/>
                </a:solidFill>
                <a:effectLst>
                  <a:outerShdw blurRad="38100" dist="38100" dir="2700000" algn="tl">
                    <a:srgbClr val="000000">
                      <a:alpha val="43137"/>
                    </a:srgbClr>
                  </a:outerShdw>
                </a:effectLst>
                <a:latin typeface="Calibri"/>
              </a:rPr>
              <a:t>brain</a:t>
            </a:r>
            <a:r>
              <a:rPr lang="en-US" sz="4500" b="1" dirty="0">
                <a:solidFill>
                  <a:srgbClr val="FFFF00"/>
                </a:solidFill>
                <a:effectLst>
                  <a:outerShdw blurRad="38100" dist="38100" dir="2700000" algn="tl">
                    <a:srgbClr val="000000">
                      <a:alpha val="43137"/>
                    </a:srgbClr>
                  </a:outerShdw>
                </a:effectLst>
                <a:latin typeface="Calibri"/>
              </a:rPr>
              <a:t> imaging – normal; and done nothing different</a:t>
            </a:r>
          </a:p>
          <a:p>
            <a:pPr algn="ctr" defTabSz="1371600">
              <a:defRPr/>
            </a:pPr>
            <a:endParaRPr lang="en-US" sz="2100" dirty="0">
              <a:solidFill>
                <a:prstClr val="black"/>
              </a:solidFill>
              <a:effectLst>
                <a:outerShdw blurRad="38100" dist="38100" dir="2700000" algn="tl">
                  <a:srgbClr val="000000">
                    <a:alpha val="43137"/>
                  </a:srgbClr>
                </a:outerShdw>
              </a:effectLst>
              <a:latin typeface="Calibri"/>
            </a:endParaRPr>
          </a:p>
        </p:txBody>
      </p:sp>
      <p:sp>
        <p:nvSpPr>
          <p:cNvPr id="3" name="TextBox 2"/>
          <p:cNvSpPr txBox="1"/>
          <p:nvPr/>
        </p:nvSpPr>
        <p:spPr>
          <a:xfrm>
            <a:off x="3200401" y="2124318"/>
            <a:ext cx="2181495" cy="738664"/>
          </a:xfrm>
          <a:prstGeom prst="rect">
            <a:avLst/>
          </a:prstGeom>
          <a:noFill/>
        </p:spPr>
        <p:txBody>
          <a:bodyPr wrap="none" rtlCol="0">
            <a:spAutoFit/>
          </a:bodyPr>
          <a:lstStyle/>
          <a:p>
            <a:pPr defTabSz="1371600">
              <a:defRPr/>
            </a:pPr>
            <a:r>
              <a:rPr lang="en-US" sz="4200" b="1" u="sng" dirty="0">
                <a:solidFill>
                  <a:prstClr val="black"/>
                </a:solidFill>
                <a:latin typeface="Calibri"/>
              </a:rPr>
              <a:t>Option A</a:t>
            </a:r>
          </a:p>
        </p:txBody>
      </p:sp>
      <p:sp>
        <p:nvSpPr>
          <p:cNvPr id="61" name="Rounded Rectangle 60"/>
          <p:cNvSpPr/>
          <p:nvPr/>
        </p:nvSpPr>
        <p:spPr>
          <a:xfrm>
            <a:off x="10401300" y="2863745"/>
            <a:ext cx="6057900" cy="33147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4500" b="1" dirty="0">
              <a:solidFill>
                <a:srgbClr val="FFFF00"/>
              </a:solidFill>
              <a:effectLst>
                <a:outerShdw blurRad="38100" dist="38100" dir="2700000" algn="tl">
                  <a:srgbClr val="000000">
                    <a:alpha val="43137"/>
                  </a:srgbClr>
                </a:outerShdw>
              </a:effectLst>
              <a:latin typeface="Calibri"/>
            </a:endParaRPr>
          </a:p>
          <a:p>
            <a:pPr algn="ctr" defTabSz="1371600">
              <a:defRPr/>
            </a:pPr>
            <a:r>
              <a:rPr lang="en-US" sz="4500" b="1" dirty="0">
                <a:solidFill>
                  <a:srgbClr val="FFFF00"/>
                </a:solidFill>
                <a:effectLst>
                  <a:outerShdw blurRad="38100" dist="38100" dir="2700000" algn="tl">
                    <a:srgbClr val="000000">
                      <a:alpha val="43137"/>
                    </a:srgbClr>
                  </a:outerShdw>
                </a:effectLst>
                <a:latin typeface="Calibri"/>
              </a:rPr>
              <a:t>May have ordered </a:t>
            </a:r>
            <a:r>
              <a:rPr lang="en-US" sz="4500" b="1" i="1" dirty="0">
                <a:solidFill>
                  <a:srgbClr val="FFFF00"/>
                </a:solidFill>
                <a:effectLst>
                  <a:outerShdw blurRad="38100" dist="38100" dir="2700000" algn="tl">
                    <a:srgbClr val="000000">
                      <a:alpha val="43137"/>
                    </a:srgbClr>
                  </a:outerShdw>
                </a:effectLst>
                <a:latin typeface="Calibri"/>
              </a:rPr>
              <a:t>brain</a:t>
            </a:r>
            <a:r>
              <a:rPr lang="en-US" sz="4500" b="1" dirty="0">
                <a:solidFill>
                  <a:srgbClr val="FFFF00"/>
                </a:solidFill>
                <a:effectLst>
                  <a:outerShdw blurRad="38100" dist="38100" dir="2700000" algn="tl">
                    <a:srgbClr val="000000">
                      <a:alpha val="43137"/>
                    </a:srgbClr>
                  </a:outerShdw>
                </a:effectLst>
                <a:latin typeface="Calibri"/>
              </a:rPr>
              <a:t> imaging, seen </a:t>
            </a:r>
            <a:r>
              <a:rPr lang="en-US" sz="4500" b="1" dirty="0">
                <a:solidFill>
                  <a:schemeClr val="tx1"/>
                </a:solidFill>
                <a:effectLst>
                  <a:outerShdw blurRad="38100" dist="38100" dir="2700000" algn="tl">
                    <a:srgbClr val="000000">
                      <a:alpha val="43137"/>
                    </a:srgbClr>
                  </a:outerShdw>
                </a:effectLst>
                <a:latin typeface="Calibri"/>
              </a:rPr>
              <a:t>hemosiderin</a:t>
            </a:r>
            <a:r>
              <a:rPr lang="en-US" sz="4500" b="1" dirty="0">
                <a:solidFill>
                  <a:srgbClr val="FFFF00"/>
                </a:solidFill>
                <a:effectLst>
                  <a:outerShdw blurRad="38100" dist="38100" dir="2700000" algn="tl">
                    <a:srgbClr val="000000">
                      <a:alpha val="43137"/>
                    </a:srgbClr>
                  </a:outerShdw>
                </a:effectLst>
                <a:latin typeface="Calibri"/>
              </a:rPr>
              <a:t>; and done nothing different</a:t>
            </a:r>
          </a:p>
          <a:p>
            <a:pPr algn="ctr" defTabSz="1371600">
              <a:defRPr/>
            </a:pPr>
            <a:endParaRPr lang="en-US" sz="4500" b="1" dirty="0">
              <a:solidFill>
                <a:srgbClr val="FFFF00"/>
              </a:solidFill>
              <a:effectLst>
                <a:outerShdw blurRad="38100" dist="38100" dir="2700000" algn="tl">
                  <a:srgbClr val="000000">
                    <a:alpha val="43137"/>
                  </a:srgbClr>
                </a:outerShdw>
              </a:effectLst>
              <a:latin typeface="Calibri"/>
            </a:endParaRPr>
          </a:p>
        </p:txBody>
      </p:sp>
      <p:sp>
        <p:nvSpPr>
          <p:cNvPr id="62" name="TextBox 61"/>
          <p:cNvSpPr txBox="1"/>
          <p:nvPr/>
        </p:nvSpPr>
        <p:spPr>
          <a:xfrm>
            <a:off x="12344927" y="2124318"/>
            <a:ext cx="2155847" cy="738664"/>
          </a:xfrm>
          <a:prstGeom prst="rect">
            <a:avLst/>
          </a:prstGeom>
          <a:noFill/>
        </p:spPr>
        <p:txBody>
          <a:bodyPr wrap="none" rtlCol="0">
            <a:spAutoFit/>
          </a:bodyPr>
          <a:lstStyle>
            <a:defPPr>
              <a:defRPr lang="en-US"/>
            </a:defPPr>
            <a:lvl1pPr>
              <a:defRPr sz="2800" b="1" u="sng">
                <a:solidFill>
                  <a:schemeClr val="bg1"/>
                </a:solidFill>
              </a:defRPr>
            </a:lvl1pPr>
          </a:lstStyle>
          <a:p>
            <a:pPr defTabSz="1371600">
              <a:defRPr/>
            </a:pPr>
            <a:r>
              <a:rPr lang="en-US" sz="4200" dirty="0">
                <a:solidFill>
                  <a:prstClr val="black"/>
                </a:solidFill>
                <a:latin typeface="Calibri"/>
              </a:rPr>
              <a:t>Option B</a:t>
            </a:r>
          </a:p>
        </p:txBody>
      </p:sp>
      <p:sp>
        <p:nvSpPr>
          <p:cNvPr id="5" name="Freeform 4"/>
          <p:cNvSpPr/>
          <p:nvPr/>
        </p:nvSpPr>
        <p:spPr>
          <a:xfrm>
            <a:off x="10609028" y="6183582"/>
            <a:ext cx="2860391" cy="2172984"/>
          </a:xfrm>
          <a:custGeom>
            <a:avLst/>
            <a:gdLst>
              <a:gd name="connsiteX0" fmla="*/ 2137024 w 2137024"/>
              <a:gd name="connsiteY0" fmla="*/ 0 h 1448656"/>
              <a:gd name="connsiteX1" fmla="*/ 2137024 w 2137024"/>
              <a:gd name="connsiteY1" fmla="*/ 1448656 h 1448656"/>
              <a:gd name="connsiteX2" fmla="*/ 0 w 2137024"/>
              <a:gd name="connsiteY2" fmla="*/ 1448656 h 1448656"/>
            </a:gdLst>
            <a:ahLst/>
            <a:cxnLst>
              <a:cxn ang="0">
                <a:pos x="connsiteX0" y="connsiteY0"/>
              </a:cxn>
              <a:cxn ang="0">
                <a:pos x="connsiteX1" y="connsiteY1"/>
              </a:cxn>
              <a:cxn ang="0">
                <a:pos x="connsiteX2" y="connsiteY2"/>
              </a:cxn>
            </a:cxnLst>
            <a:rect l="l" t="t" r="r" b="b"/>
            <a:pathLst>
              <a:path w="2137024" h="1448656">
                <a:moveTo>
                  <a:pt x="2137024" y="0"/>
                </a:moveTo>
                <a:lnTo>
                  <a:pt x="2137024" y="1448656"/>
                </a:lnTo>
                <a:lnTo>
                  <a:pt x="0" y="1448656"/>
                </a:ln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sp>
        <p:nvSpPr>
          <p:cNvPr id="64" name="Freeform 63"/>
          <p:cNvSpPr/>
          <p:nvPr/>
        </p:nvSpPr>
        <p:spPr>
          <a:xfrm flipH="1">
            <a:off x="4514850" y="6198993"/>
            <a:ext cx="2888643" cy="2172984"/>
          </a:xfrm>
          <a:custGeom>
            <a:avLst/>
            <a:gdLst>
              <a:gd name="connsiteX0" fmla="*/ 2137024 w 2137024"/>
              <a:gd name="connsiteY0" fmla="*/ 0 h 1448656"/>
              <a:gd name="connsiteX1" fmla="*/ 2137024 w 2137024"/>
              <a:gd name="connsiteY1" fmla="*/ 1448656 h 1448656"/>
              <a:gd name="connsiteX2" fmla="*/ 0 w 2137024"/>
              <a:gd name="connsiteY2" fmla="*/ 1448656 h 1448656"/>
            </a:gdLst>
            <a:ahLst/>
            <a:cxnLst>
              <a:cxn ang="0">
                <a:pos x="connsiteX0" y="connsiteY0"/>
              </a:cxn>
              <a:cxn ang="0">
                <a:pos x="connsiteX1" y="connsiteY1"/>
              </a:cxn>
              <a:cxn ang="0">
                <a:pos x="connsiteX2" y="connsiteY2"/>
              </a:cxn>
            </a:cxnLst>
            <a:rect l="l" t="t" r="r" b="b"/>
            <a:pathLst>
              <a:path w="2137024" h="1448656">
                <a:moveTo>
                  <a:pt x="2137024" y="0"/>
                </a:moveTo>
                <a:lnTo>
                  <a:pt x="2137024" y="1448656"/>
                </a:lnTo>
                <a:lnTo>
                  <a:pt x="0" y="1448656"/>
                </a:ln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a:endParaRPr>
          </a:p>
        </p:txBody>
      </p:sp>
      <p:sp>
        <p:nvSpPr>
          <p:cNvPr id="6" name="Oval 5"/>
          <p:cNvSpPr/>
          <p:nvPr/>
        </p:nvSpPr>
        <p:spPr>
          <a:xfrm>
            <a:off x="7403494" y="7054370"/>
            <a:ext cx="3177284" cy="251460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371600">
              <a:defRPr/>
            </a:pPr>
            <a:r>
              <a:rPr lang="en-US" sz="4200" b="1" dirty="0">
                <a:solidFill>
                  <a:prstClr val="black"/>
                </a:solidFill>
                <a:latin typeface="Calibri"/>
              </a:rPr>
              <a:t>Same Outcome</a:t>
            </a:r>
          </a:p>
        </p:txBody>
      </p:sp>
      <p:sp>
        <p:nvSpPr>
          <p:cNvPr id="15" name="Slide Number Placeholder 1"/>
          <p:cNvSpPr txBox="1">
            <a:spLocks/>
          </p:cNvSpPr>
          <p:nvPr/>
        </p:nvSpPr>
        <p:spPr>
          <a:xfrm>
            <a:off x="13601700" y="9558074"/>
            <a:ext cx="4267200" cy="547688"/>
          </a:xfrm>
          <a:prstGeom prst="rect">
            <a:avLst/>
          </a:prstGeom>
        </p:spPr>
        <p:txBody>
          <a:bodyPr vert="horz" lIns="137160" tIns="68580" rIns="137160" bIns="685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371600">
              <a:defRPr/>
            </a:pPr>
            <a:fld id="{7E95C627-D05D-4F8B-A696-7513FF4EF49B}" type="slidenum">
              <a:rPr lang="en-US" sz="1800">
                <a:solidFill>
                  <a:prstClr val="black"/>
                </a:solidFill>
                <a:latin typeface="Calibri"/>
              </a:rPr>
              <a:pPr defTabSz="1371600">
                <a:defRPr/>
              </a:pPr>
              <a:t>39</a:t>
            </a:fld>
            <a:endParaRPr lang="en-US" sz="1800" dirty="0">
              <a:solidFill>
                <a:prstClr val="black"/>
              </a:solidFill>
              <a:latin typeface="Calibri"/>
            </a:endParaRPr>
          </a:p>
        </p:txBody>
      </p:sp>
    </p:spTree>
    <p:extLst>
      <p:ext uri="{BB962C8B-B14F-4D97-AF65-F5344CB8AC3E}">
        <p14:creationId xmlns:p14="http://schemas.microsoft.com/office/powerpoint/2010/main" val="4281944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047750"/>
            <a:ext cx="15590520" cy="986409"/>
          </a:xfrm>
          <a:prstGeom prst="rect">
            <a:avLst/>
          </a:prstGeom>
        </p:spPr>
        <p:txBody>
          <a:bodyPr lIns="0" tIns="0" rIns="0" bIns="0" rtlCol="0" anchor="t">
            <a:spAutoFit/>
          </a:bodyPr>
          <a:lstStyle/>
          <a:p>
            <a:pPr algn="ctr">
              <a:lnSpc>
                <a:spcPts val="7128"/>
              </a:lnSpc>
            </a:pPr>
            <a:r>
              <a:rPr lang="en-US" sz="6600" spc="-263">
                <a:solidFill>
                  <a:srgbClr val="000000"/>
                </a:solidFill>
                <a:latin typeface="Poppins Bold"/>
              </a:rPr>
              <a:t>Six Stages of Settlement Advocacy</a:t>
            </a:r>
          </a:p>
        </p:txBody>
      </p:sp>
      <p:sp>
        <p:nvSpPr>
          <p:cNvPr id="3" name="TextBox 3"/>
          <p:cNvSpPr txBox="1"/>
          <p:nvPr/>
        </p:nvSpPr>
        <p:spPr>
          <a:xfrm>
            <a:off x="674370" y="2590483"/>
            <a:ext cx="16939260" cy="6718405"/>
          </a:xfrm>
          <a:prstGeom prst="rect">
            <a:avLst/>
          </a:prstGeom>
        </p:spPr>
        <p:txBody>
          <a:bodyPr lIns="0" tIns="0" rIns="0" bIns="0" rtlCol="0" anchor="t">
            <a:spAutoFit/>
          </a:bodyPr>
          <a:lstStyle/>
          <a:p>
            <a:pPr algn="ctr">
              <a:lnSpc>
                <a:spcPts val="8761"/>
              </a:lnSpc>
            </a:pPr>
            <a:r>
              <a:rPr lang="en-US" sz="7822" spc="-311" dirty="0">
                <a:solidFill>
                  <a:srgbClr val="000000"/>
                </a:solidFill>
                <a:latin typeface="Poppins"/>
              </a:rPr>
              <a:t>PREPARING</a:t>
            </a:r>
          </a:p>
          <a:p>
            <a:pPr algn="ctr">
              <a:lnSpc>
                <a:spcPts val="8761"/>
              </a:lnSpc>
            </a:pPr>
            <a:r>
              <a:rPr lang="en-US" sz="7822" spc="-311" dirty="0">
                <a:solidFill>
                  <a:srgbClr val="000000"/>
                </a:solidFill>
                <a:latin typeface="Poppins"/>
              </a:rPr>
              <a:t>CONVENING</a:t>
            </a:r>
          </a:p>
          <a:p>
            <a:pPr algn="ctr">
              <a:lnSpc>
                <a:spcPts val="8761"/>
              </a:lnSpc>
            </a:pPr>
            <a:r>
              <a:rPr lang="en-US" sz="7822" spc="-311" dirty="0">
                <a:solidFill>
                  <a:srgbClr val="000000"/>
                </a:solidFill>
                <a:latin typeface="Poppins"/>
              </a:rPr>
              <a:t>OPENING</a:t>
            </a:r>
          </a:p>
          <a:p>
            <a:pPr algn="ctr">
              <a:lnSpc>
                <a:spcPts val="8761"/>
              </a:lnSpc>
            </a:pPr>
            <a:r>
              <a:rPr lang="en-US" sz="7822" spc="-311" dirty="0">
                <a:solidFill>
                  <a:srgbClr val="000000"/>
                </a:solidFill>
                <a:latin typeface="Poppins"/>
              </a:rPr>
              <a:t>POSITIONING</a:t>
            </a:r>
          </a:p>
          <a:p>
            <a:pPr algn="ctr">
              <a:lnSpc>
                <a:spcPts val="8761"/>
              </a:lnSpc>
            </a:pPr>
            <a:r>
              <a:rPr lang="en-US" sz="7822" spc="-311" dirty="0">
                <a:solidFill>
                  <a:srgbClr val="000000"/>
                </a:solidFill>
                <a:latin typeface="Poppins"/>
              </a:rPr>
              <a:t>NEGOTIATING</a:t>
            </a:r>
          </a:p>
          <a:p>
            <a:pPr algn="ctr">
              <a:lnSpc>
                <a:spcPts val="8761"/>
              </a:lnSpc>
            </a:pPr>
            <a:r>
              <a:rPr lang="en-US" sz="7822" spc="-311" dirty="0">
                <a:solidFill>
                  <a:srgbClr val="000000"/>
                </a:solidFill>
                <a:latin typeface="Poppins"/>
              </a:rPr>
              <a:t>CLOSING </a:t>
            </a:r>
          </a:p>
        </p:txBody>
      </p:sp>
      <p:grpSp>
        <p:nvGrpSpPr>
          <p:cNvPr id="4" name="Group 4"/>
          <p:cNvGrpSpPr/>
          <p:nvPr/>
        </p:nvGrpSpPr>
        <p:grpSpPr>
          <a:xfrm>
            <a:off x="0" y="0"/>
            <a:ext cx="502785" cy="7879820"/>
            <a:chOff x="0" y="0"/>
            <a:chExt cx="183417" cy="2874580"/>
          </a:xfrm>
        </p:grpSpPr>
        <p:sp>
          <p:nvSpPr>
            <p:cNvPr id="5" name="Freeform 5"/>
            <p:cNvSpPr/>
            <p:nvPr/>
          </p:nvSpPr>
          <p:spPr>
            <a:xfrm>
              <a:off x="0" y="0"/>
              <a:ext cx="183417" cy="2874580"/>
            </a:xfrm>
            <a:custGeom>
              <a:avLst/>
              <a:gdLst/>
              <a:ahLst/>
              <a:cxnLst/>
              <a:rect l="l" t="t" r="r" b="b"/>
              <a:pathLst>
                <a:path w="183417" h="2874580">
                  <a:moveTo>
                    <a:pt x="0" y="0"/>
                  </a:moveTo>
                  <a:lnTo>
                    <a:pt x="183417" y="0"/>
                  </a:lnTo>
                  <a:lnTo>
                    <a:pt x="183417" y="2874580"/>
                  </a:lnTo>
                  <a:lnTo>
                    <a:pt x="0" y="2874580"/>
                  </a:lnTo>
                  <a:close/>
                </a:path>
              </a:pathLst>
            </a:custGeom>
            <a:solidFill>
              <a:srgbClr val="C3E0E5"/>
            </a:solid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571501" y="1038129"/>
          <a:ext cx="17213757" cy="9116668"/>
        </p:xfrm>
        <a:graphic>
          <a:graphicData uri="http://schemas.openxmlformats.org/drawingml/2006/table">
            <a:tbl>
              <a:tblPr firstRow="1" bandRow="1">
                <a:tableStyleId>{69CF1AB2-1976-4502-BF36-3FF5EA218861}</a:tableStyleId>
              </a:tblPr>
              <a:tblGrid>
                <a:gridCol w="984650">
                  <a:extLst>
                    <a:ext uri="{9D8B030D-6E8A-4147-A177-3AD203B41FA5}">
                      <a16:colId xmlns:a16="http://schemas.microsoft.com/office/drawing/2014/main" val="3096791057"/>
                    </a:ext>
                  </a:extLst>
                </a:gridCol>
                <a:gridCol w="14415380">
                  <a:extLst>
                    <a:ext uri="{9D8B030D-6E8A-4147-A177-3AD203B41FA5}">
                      <a16:colId xmlns:a16="http://schemas.microsoft.com/office/drawing/2014/main" val="2522943784"/>
                    </a:ext>
                  </a:extLst>
                </a:gridCol>
                <a:gridCol w="1813727">
                  <a:extLst>
                    <a:ext uri="{9D8B030D-6E8A-4147-A177-3AD203B41FA5}">
                      <a16:colId xmlns:a16="http://schemas.microsoft.com/office/drawing/2014/main" val="889524931"/>
                    </a:ext>
                  </a:extLst>
                </a:gridCol>
              </a:tblGrid>
              <a:tr h="1048082">
                <a:tc>
                  <a:txBody>
                    <a:bodyPr/>
                    <a:lstStyle/>
                    <a:p>
                      <a:endParaRPr lang="en-US" sz="2700" dirty="0"/>
                    </a:p>
                  </a:txBody>
                  <a:tcPr marL="137160" marR="137160" marT="68580" marB="68580"/>
                </a:tc>
                <a:tc>
                  <a:txBody>
                    <a:bodyPr/>
                    <a:lstStyle/>
                    <a:p>
                      <a:endParaRPr lang="en-US" sz="2700" dirty="0"/>
                    </a:p>
                  </a:txBody>
                  <a:tcPr marL="137160" marR="137160" marT="68580" marB="68580"/>
                </a:tc>
                <a:tc>
                  <a:txBody>
                    <a:bodyPr/>
                    <a:lstStyle/>
                    <a:p>
                      <a:endParaRPr lang="en-US" sz="2700" dirty="0"/>
                    </a:p>
                  </a:txBody>
                  <a:tcPr marL="137160" marR="137160" marT="68580" marB="68580"/>
                </a:tc>
                <a:extLst>
                  <a:ext uri="{0D108BD9-81ED-4DB2-BD59-A6C34878D82A}">
                    <a16:rowId xmlns:a16="http://schemas.microsoft.com/office/drawing/2014/main" val="3396615159"/>
                  </a:ext>
                </a:extLst>
              </a:tr>
              <a:tr h="1276623">
                <a:tc>
                  <a:txBody>
                    <a:bodyPr/>
                    <a:lstStyle/>
                    <a:p>
                      <a:endParaRPr lang="en-US" sz="2700" dirty="0"/>
                    </a:p>
                  </a:txBody>
                  <a:tcPr marL="137160" marR="137160" marT="68580" marB="68580"/>
                </a:tc>
                <a:tc>
                  <a:txBody>
                    <a:bodyPr/>
                    <a:lstStyle/>
                    <a:p>
                      <a:endParaRPr lang="en-US" sz="2700" dirty="0"/>
                    </a:p>
                  </a:txBody>
                  <a:tcPr marL="137160" marR="137160" marT="68580" marB="68580"/>
                </a:tc>
                <a:tc>
                  <a:txBody>
                    <a:bodyPr/>
                    <a:lstStyle/>
                    <a:p>
                      <a:endParaRPr lang="en-US" sz="2700" dirty="0"/>
                    </a:p>
                  </a:txBody>
                  <a:tcPr marL="137160" marR="137160" marT="68580" marB="68580"/>
                </a:tc>
                <a:extLst>
                  <a:ext uri="{0D108BD9-81ED-4DB2-BD59-A6C34878D82A}">
                    <a16:rowId xmlns:a16="http://schemas.microsoft.com/office/drawing/2014/main" val="913554115"/>
                  </a:ext>
                </a:extLst>
              </a:tr>
              <a:tr h="860832">
                <a:tc>
                  <a:txBody>
                    <a:bodyPr/>
                    <a:lstStyle/>
                    <a:p>
                      <a:endParaRPr lang="en-US" sz="2700" dirty="0"/>
                    </a:p>
                  </a:txBody>
                  <a:tcPr marL="137160" marR="137160" marT="68580" marB="68580"/>
                </a:tc>
                <a:tc>
                  <a:txBody>
                    <a:bodyPr/>
                    <a:lstStyle/>
                    <a:p>
                      <a:endParaRPr lang="en-US" sz="2700" dirty="0"/>
                    </a:p>
                  </a:txBody>
                  <a:tcPr marL="137160" marR="137160" marT="68580" marB="68580"/>
                </a:tc>
                <a:tc>
                  <a:txBody>
                    <a:bodyPr/>
                    <a:lstStyle/>
                    <a:p>
                      <a:endParaRPr lang="en-US" sz="2700" dirty="0"/>
                    </a:p>
                  </a:txBody>
                  <a:tcPr marL="137160" marR="137160" marT="68580" marB="68580"/>
                </a:tc>
                <a:extLst>
                  <a:ext uri="{0D108BD9-81ED-4DB2-BD59-A6C34878D82A}">
                    <a16:rowId xmlns:a16="http://schemas.microsoft.com/office/drawing/2014/main" val="3908118395"/>
                  </a:ext>
                </a:extLst>
              </a:tr>
              <a:tr h="1009299">
                <a:tc>
                  <a:txBody>
                    <a:bodyPr/>
                    <a:lstStyle/>
                    <a:p>
                      <a:endParaRPr lang="en-US" sz="2700" dirty="0"/>
                    </a:p>
                  </a:txBody>
                  <a:tcPr marL="137160" marR="137160" marT="68580" marB="68580"/>
                </a:tc>
                <a:tc>
                  <a:txBody>
                    <a:bodyPr/>
                    <a:lstStyle/>
                    <a:p>
                      <a:endParaRPr lang="en-US" sz="2700" dirty="0"/>
                    </a:p>
                  </a:txBody>
                  <a:tcPr marL="137160" marR="137160" marT="68580" marB="68580"/>
                </a:tc>
                <a:tc>
                  <a:txBody>
                    <a:bodyPr/>
                    <a:lstStyle/>
                    <a:p>
                      <a:endParaRPr lang="en-US" sz="2700" dirty="0"/>
                    </a:p>
                  </a:txBody>
                  <a:tcPr marL="137160" marR="137160" marT="68580" marB="68580"/>
                </a:tc>
                <a:extLst>
                  <a:ext uri="{0D108BD9-81ED-4DB2-BD59-A6C34878D82A}">
                    <a16:rowId xmlns:a16="http://schemas.microsoft.com/office/drawing/2014/main" val="2954950705"/>
                  </a:ext>
                </a:extLst>
              </a:tr>
              <a:tr h="1506459">
                <a:tc>
                  <a:txBody>
                    <a:bodyPr/>
                    <a:lstStyle/>
                    <a:p>
                      <a:endParaRPr lang="en-US" sz="2700" dirty="0"/>
                    </a:p>
                  </a:txBody>
                  <a:tcPr marL="137160" marR="137160" marT="68580" marB="68580"/>
                </a:tc>
                <a:tc>
                  <a:txBody>
                    <a:bodyPr/>
                    <a:lstStyle/>
                    <a:p>
                      <a:endParaRPr lang="en-US" sz="2700" dirty="0"/>
                    </a:p>
                  </a:txBody>
                  <a:tcPr marL="137160" marR="137160" marT="68580" marB="68580"/>
                </a:tc>
                <a:tc>
                  <a:txBody>
                    <a:bodyPr/>
                    <a:lstStyle/>
                    <a:p>
                      <a:endParaRPr lang="en-US" sz="2700" dirty="0"/>
                    </a:p>
                  </a:txBody>
                  <a:tcPr marL="137160" marR="137160" marT="68580" marB="68580"/>
                </a:tc>
                <a:extLst>
                  <a:ext uri="{0D108BD9-81ED-4DB2-BD59-A6C34878D82A}">
                    <a16:rowId xmlns:a16="http://schemas.microsoft.com/office/drawing/2014/main" val="783143125"/>
                  </a:ext>
                </a:extLst>
              </a:tr>
              <a:tr h="1506459">
                <a:tc>
                  <a:txBody>
                    <a:bodyPr/>
                    <a:lstStyle/>
                    <a:p>
                      <a:endParaRPr lang="en-US" sz="2700" dirty="0"/>
                    </a:p>
                  </a:txBody>
                  <a:tcPr marL="137160" marR="137160" marT="68580" marB="68580"/>
                </a:tc>
                <a:tc>
                  <a:txBody>
                    <a:bodyPr/>
                    <a:lstStyle/>
                    <a:p>
                      <a:endParaRPr lang="en-US" sz="2700" dirty="0"/>
                    </a:p>
                  </a:txBody>
                  <a:tcPr marL="137160" marR="137160" marT="68580" marB="68580"/>
                </a:tc>
                <a:tc>
                  <a:txBody>
                    <a:bodyPr/>
                    <a:lstStyle/>
                    <a:p>
                      <a:endParaRPr lang="en-US" sz="2700" dirty="0"/>
                    </a:p>
                  </a:txBody>
                  <a:tcPr marL="137160" marR="137160" marT="68580" marB="68580"/>
                </a:tc>
                <a:extLst>
                  <a:ext uri="{0D108BD9-81ED-4DB2-BD59-A6C34878D82A}">
                    <a16:rowId xmlns:a16="http://schemas.microsoft.com/office/drawing/2014/main" val="572855220"/>
                  </a:ext>
                </a:extLst>
              </a:tr>
              <a:tr h="860832">
                <a:tc>
                  <a:txBody>
                    <a:bodyPr/>
                    <a:lstStyle/>
                    <a:p>
                      <a:endParaRPr lang="en-US" sz="2700" dirty="0"/>
                    </a:p>
                  </a:txBody>
                  <a:tcPr marL="137160" marR="137160" marT="68580" marB="68580"/>
                </a:tc>
                <a:tc>
                  <a:txBody>
                    <a:bodyPr/>
                    <a:lstStyle/>
                    <a:p>
                      <a:endParaRPr lang="en-US" sz="2700" dirty="0"/>
                    </a:p>
                  </a:txBody>
                  <a:tcPr marL="137160" marR="137160" marT="68580" marB="68580"/>
                </a:tc>
                <a:tc>
                  <a:txBody>
                    <a:bodyPr/>
                    <a:lstStyle/>
                    <a:p>
                      <a:endParaRPr lang="en-US" sz="2700" dirty="0"/>
                    </a:p>
                  </a:txBody>
                  <a:tcPr marL="137160" marR="137160" marT="68580" marB="68580"/>
                </a:tc>
                <a:extLst>
                  <a:ext uri="{0D108BD9-81ED-4DB2-BD59-A6C34878D82A}">
                    <a16:rowId xmlns:a16="http://schemas.microsoft.com/office/drawing/2014/main" val="3670898640"/>
                  </a:ext>
                </a:extLst>
              </a:tr>
              <a:tr h="1048082">
                <a:tc>
                  <a:txBody>
                    <a:bodyPr/>
                    <a:lstStyle/>
                    <a:p>
                      <a:endParaRPr lang="en-US" sz="2700" dirty="0"/>
                    </a:p>
                  </a:txBody>
                  <a:tcPr marL="137160" marR="137160" marT="68580" marB="68580"/>
                </a:tc>
                <a:tc>
                  <a:txBody>
                    <a:bodyPr/>
                    <a:lstStyle/>
                    <a:p>
                      <a:endParaRPr lang="en-US" sz="2700" dirty="0"/>
                    </a:p>
                  </a:txBody>
                  <a:tcPr marL="137160" marR="137160" marT="68580" marB="68580"/>
                </a:tc>
                <a:tc>
                  <a:txBody>
                    <a:bodyPr/>
                    <a:lstStyle/>
                    <a:p>
                      <a:endParaRPr lang="en-US" sz="2700" dirty="0"/>
                    </a:p>
                  </a:txBody>
                  <a:tcPr marL="137160" marR="137160" marT="68580" marB="68580"/>
                </a:tc>
                <a:extLst>
                  <a:ext uri="{0D108BD9-81ED-4DB2-BD59-A6C34878D82A}">
                    <a16:rowId xmlns:a16="http://schemas.microsoft.com/office/drawing/2014/main" val="2683295472"/>
                  </a:ext>
                </a:extLst>
              </a:tr>
            </a:tbl>
          </a:graphicData>
        </a:graphic>
      </p:graphicFrame>
      <p:sp>
        <p:nvSpPr>
          <p:cNvPr id="2" name="Title 1"/>
          <p:cNvSpPr>
            <a:spLocks noGrp="1"/>
          </p:cNvSpPr>
          <p:nvPr>
            <p:ph type="title"/>
          </p:nvPr>
        </p:nvSpPr>
        <p:spPr>
          <a:xfrm>
            <a:off x="914400" y="-131265"/>
            <a:ext cx="16459200" cy="1188243"/>
          </a:xfrm>
        </p:spPr>
        <p:txBody>
          <a:bodyPr/>
          <a:lstStyle/>
          <a:p>
            <a:r>
              <a:rPr lang="en-US" b="1" dirty="0"/>
              <a:t>The Evidence Answers 8 Questions</a:t>
            </a:r>
          </a:p>
        </p:txBody>
      </p:sp>
      <p:sp>
        <p:nvSpPr>
          <p:cNvPr id="3" name="Content Placeholder 2"/>
          <p:cNvSpPr>
            <a:spLocks noGrp="1"/>
          </p:cNvSpPr>
          <p:nvPr>
            <p:ph idx="1"/>
          </p:nvPr>
        </p:nvSpPr>
        <p:spPr>
          <a:xfrm>
            <a:off x="850152" y="1143934"/>
            <a:ext cx="15201900" cy="7720013"/>
          </a:xfrm>
        </p:spPr>
        <p:txBody>
          <a:bodyPr>
            <a:noAutofit/>
          </a:bodyPr>
          <a:lstStyle/>
          <a:p>
            <a:pPr marL="771525" indent="-771525">
              <a:spcAft>
                <a:spcPts val="900"/>
              </a:spcAft>
              <a:buFont typeface="+mj-lt"/>
              <a:buAutoNum type="arabicPeriod"/>
            </a:pPr>
            <a:r>
              <a:rPr lang="en-US" sz="4200" dirty="0"/>
              <a:t>Did the child have </a:t>
            </a:r>
            <a:r>
              <a:rPr lang="en-US" sz="4200" dirty="0">
                <a:solidFill>
                  <a:srgbClr val="0000FF"/>
                </a:solidFill>
              </a:rPr>
              <a:t>seizures</a:t>
            </a:r>
            <a:r>
              <a:rPr lang="en-US" sz="4200" dirty="0"/>
              <a:t> in first ER visit?</a:t>
            </a:r>
          </a:p>
          <a:p>
            <a:pPr marL="771525" indent="-771525">
              <a:spcAft>
                <a:spcPts val="900"/>
              </a:spcAft>
              <a:buFont typeface="+mj-lt"/>
              <a:buAutoNum type="arabicPeriod"/>
            </a:pPr>
            <a:r>
              <a:rPr lang="en-US" sz="4200" dirty="0"/>
              <a:t>Did the child have any </a:t>
            </a:r>
            <a:r>
              <a:rPr lang="en-US" sz="4200" dirty="0">
                <a:solidFill>
                  <a:srgbClr val="0000FF"/>
                </a:solidFill>
              </a:rPr>
              <a:t>abnormal neurologic findings </a:t>
            </a:r>
            <a:r>
              <a:rPr lang="en-US" sz="4200" dirty="0"/>
              <a:t>in the first visit?</a:t>
            </a:r>
          </a:p>
          <a:p>
            <a:pPr marL="771525" indent="-771525">
              <a:spcAft>
                <a:spcPts val="900"/>
              </a:spcAft>
              <a:buFont typeface="+mj-lt"/>
              <a:buAutoNum type="arabicPeriod"/>
            </a:pPr>
            <a:r>
              <a:rPr lang="en-US" sz="4200" dirty="0"/>
              <a:t>Was the child </a:t>
            </a:r>
            <a:r>
              <a:rPr lang="en-US" sz="4200" dirty="0">
                <a:solidFill>
                  <a:srgbClr val="0000FF"/>
                </a:solidFill>
              </a:rPr>
              <a:t>consolable</a:t>
            </a:r>
            <a:r>
              <a:rPr lang="en-US" sz="4200" dirty="0">
                <a:solidFill>
                  <a:schemeClr val="bg1"/>
                </a:solidFill>
              </a:rPr>
              <a:t> </a:t>
            </a:r>
            <a:r>
              <a:rPr lang="en-US" sz="4200" dirty="0"/>
              <a:t>in the first ER visit?</a:t>
            </a:r>
          </a:p>
          <a:p>
            <a:pPr marL="771525" indent="-771525">
              <a:spcAft>
                <a:spcPts val="900"/>
              </a:spcAft>
              <a:buFont typeface="+mj-lt"/>
              <a:buAutoNum type="arabicPeriod"/>
            </a:pPr>
            <a:r>
              <a:rPr lang="en-US" sz="4200" dirty="0"/>
              <a:t>Did the child have any </a:t>
            </a:r>
            <a:r>
              <a:rPr lang="en-US" sz="4200" dirty="0">
                <a:solidFill>
                  <a:srgbClr val="0000FF"/>
                </a:solidFill>
              </a:rPr>
              <a:t>problems with her legs </a:t>
            </a:r>
            <a:r>
              <a:rPr lang="en-US" sz="4200" dirty="0"/>
              <a:t>in the first ER visit?</a:t>
            </a:r>
          </a:p>
          <a:p>
            <a:pPr marL="771525" indent="-771525">
              <a:spcAft>
                <a:spcPts val="900"/>
              </a:spcAft>
              <a:buFont typeface="+mj-lt"/>
              <a:buAutoNum type="arabicPeriod"/>
            </a:pPr>
            <a:r>
              <a:rPr lang="en-US" sz="4200" dirty="0"/>
              <a:t>During the first ER visit did </a:t>
            </a:r>
            <a:r>
              <a:rPr lang="en-US" sz="4200" dirty="0">
                <a:solidFill>
                  <a:srgbClr val="0000FF"/>
                </a:solidFill>
              </a:rPr>
              <a:t>5 different healthcare providers </a:t>
            </a:r>
            <a:r>
              <a:rPr lang="en-US" sz="4200" dirty="0"/>
              <a:t>see the child?</a:t>
            </a:r>
          </a:p>
          <a:p>
            <a:pPr marL="771525" indent="-771525">
              <a:spcAft>
                <a:spcPts val="900"/>
              </a:spcAft>
              <a:buFont typeface="+mj-lt"/>
              <a:buAutoNum type="arabicPeriod"/>
            </a:pPr>
            <a:r>
              <a:rPr lang="en-US" sz="4200" dirty="0"/>
              <a:t>Did the </a:t>
            </a:r>
            <a:r>
              <a:rPr lang="en-US" sz="4200" dirty="0">
                <a:solidFill>
                  <a:srgbClr val="0000FF"/>
                </a:solidFill>
              </a:rPr>
              <a:t>parents say </a:t>
            </a:r>
            <a:r>
              <a:rPr lang="en-US" sz="4200" dirty="0"/>
              <a:t>anything about </a:t>
            </a:r>
            <a:r>
              <a:rPr lang="en-US" sz="4200" dirty="0">
                <a:solidFill>
                  <a:srgbClr val="0000FF"/>
                </a:solidFill>
              </a:rPr>
              <a:t>seizures</a:t>
            </a:r>
            <a:r>
              <a:rPr lang="en-US" sz="4200" dirty="0">
                <a:solidFill>
                  <a:schemeClr val="bg1"/>
                </a:solidFill>
              </a:rPr>
              <a:t> </a:t>
            </a:r>
            <a:r>
              <a:rPr lang="en-US" sz="4200" dirty="0"/>
              <a:t>to these healthcare providers during the first visit?</a:t>
            </a:r>
          </a:p>
          <a:p>
            <a:pPr marL="771525" indent="-771525">
              <a:spcAft>
                <a:spcPts val="900"/>
              </a:spcAft>
              <a:buFont typeface="+mj-lt"/>
              <a:buAutoNum type="arabicPeriod"/>
            </a:pPr>
            <a:r>
              <a:rPr lang="en-US" sz="4200" dirty="0"/>
              <a:t>Any reason to </a:t>
            </a:r>
            <a:r>
              <a:rPr lang="en-US" sz="4200" dirty="0">
                <a:solidFill>
                  <a:srgbClr val="0000FF"/>
                </a:solidFill>
              </a:rPr>
              <a:t>sedate child </a:t>
            </a:r>
            <a:r>
              <a:rPr lang="en-US" sz="4200" dirty="0"/>
              <a:t>and stick </a:t>
            </a:r>
            <a:r>
              <a:rPr lang="en-US" sz="4200" dirty="0">
                <a:solidFill>
                  <a:srgbClr val="0000FF"/>
                </a:solidFill>
              </a:rPr>
              <a:t>needle in her lower back</a:t>
            </a:r>
            <a:r>
              <a:rPr lang="en-US" sz="4200" dirty="0"/>
              <a:t>?</a:t>
            </a:r>
          </a:p>
          <a:p>
            <a:pPr marL="771525" indent="-771525">
              <a:spcAft>
                <a:spcPts val="900"/>
              </a:spcAft>
              <a:buFont typeface="+mj-lt"/>
              <a:buAutoNum type="arabicPeriod"/>
            </a:pPr>
            <a:r>
              <a:rPr lang="en-US" sz="4200" dirty="0"/>
              <a:t>Are there </a:t>
            </a:r>
            <a:r>
              <a:rPr lang="en-US" sz="4200" dirty="0">
                <a:solidFill>
                  <a:srgbClr val="0000FF"/>
                </a:solidFill>
              </a:rPr>
              <a:t>consequences</a:t>
            </a:r>
            <a:r>
              <a:rPr lang="en-US" sz="4200" dirty="0">
                <a:solidFill>
                  <a:schemeClr val="bg1"/>
                </a:solidFill>
              </a:rPr>
              <a:t> </a:t>
            </a:r>
            <a:r>
              <a:rPr lang="en-US" sz="4200" dirty="0"/>
              <a:t>to</a:t>
            </a:r>
            <a:r>
              <a:rPr lang="en-US" sz="4200" dirty="0">
                <a:solidFill>
                  <a:schemeClr val="bg1"/>
                </a:solidFill>
              </a:rPr>
              <a:t> </a:t>
            </a:r>
            <a:r>
              <a:rPr lang="en-US" sz="4200" dirty="0">
                <a:solidFill>
                  <a:srgbClr val="0000FF"/>
                </a:solidFill>
              </a:rPr>
              <a:t>CT and MRI scans</a:t>
            </a:r>
            <a:r>
              <a:rPr lang="en-US" sz="4200" dirty="0"/>
              <a:t>?</a:t>
            </a:r>
          </a:p>
        </p:txBody>
      </p:sp>
      <p:sp>
        <p:nvSpPr>
          <p:cNvPr id="4" name="Slide Number Placeholder 3"/>
          <p:cNvSpPr>
            <a:spLocks noGrp="1"/>
          </p:cNvSpPr>
          <p:nvPr>
            <p:ph type="sldNum" sz="quarter" idx="12"/>
          </p:nvPr>
        </p:nvSpPr>
        <p:spPr>
          <a:xfrm>
            <a:off x="14127813" y="9607109"/>
            <a:ext cx="4267200" cy="547688"/>
          </a:xfrm>
        </p:spPr>
        <p:txBody>
          <a:bodyPr/>
          <a:lstStyle/>
          <a:p>
            <a:pPr defTabSz="1371600">
              <a:defRPr/>
            </a:pPr>
            <a:fld id="{7E95C627-D05D-4F8B-A696-7513FF4EF49B}" type="slidenum">
              <a:rPr lang="en-US" sz="1800">
                <a:solidFill>
                  <a:prstClr val="white">
                    <a:tint val="75000"/>
                  </a:prstClr>
                </a:solidFill>
                <a:latin typeface="Calibri"/>
              </a:rPr>
              <a:pPr defTabSz="1371600">
                <a:defRPr/>
              </a:pPr>
              <a:t>40</a:t>
            </a:fld>
            <a:endParaRPr lang="en-US" sz="1800" dirty="0">
              <a:solidFill>
                <a:prstClr val="white">
                  <a:tint val="75000"/>
                </a:prstClr>
              </a:solidFill>
              <a:latin typeface="Calibri"/>
            </a:endParaRPr>
          </a:p>
        </p:txBody>
      </p:sp>
      <p:sp>
        <p:nvSpPr>
          <p:cNvPr id="5" name="TextBox 4"/>
          <p:cNvSpPr txBox="1"/>
          <p:nvPr/>
        </p:nvSpPr>
        <p:spPr>
          <a:xfrm>
            <a:off x="16260596" y="1076899"/>
            <a:ext cx="1212191" cy="1015663"/>
          </a:xfrm>
          <a:prstGeom prst="rect">
            <a:avLst/>
          </a:prstGeom>
          <a:noFill/>
        </p:spPr>
        <p:txBody>
          <a:bodyPr wrap="none" rtlCol="0">
            <a:spAutoFit/>
          </a:bodyPr>
          <a:lstStyle/>
          <a:p>
            <a:pPr defTabSz="1371600">
              <a:defRPr/>
            </a:pPr>
            <a:r>
              <a:rPr lang="en-US" sz="6000" b="1" dirty="0">
                <a:solidFill>
                  <a:srgbClr val="C00000"/>
                </a:solidFill>
                <a:latin typeface="Calibri"/>
              </a:rPr>
              <a:t>NO</a:t>
            </a:r>
          </a:p>
        </p:txBody>
      </p:sp>
      <p:sp>
        <p:nvSpPr>
          <p:cNvPr id="6" name="TextBox 5"/>
          <p:cNvSpPr txBox="1"/>
          <p:nvPr/>
        </p:nvSpPr>
        <p:spPr>
          <a:xfrm>
            <a:off x="16260596" y="2254328"/>
            <a:ext cx="1212191" cy="1015663"/>
          </a:xfrm>
          <a:prstGeom prst="rect">
            <a:avLst/>
          </a:prstGeom>
          <a:noFill/>
        </p:spPr>
        <p:txBody>
          <a:bodyPr wrap="none" rtlCol="0">
            <a:spAutoFit/>
          </a:bodyPr>
          <a:lstStyle/>
          <a:p>
            <a:pPr defTabSz="1371600">
              <a:defRPr/>
            </a:pPr>
            <a:r>
              <a:rPr lang="en-US" sz="6000" b="1" dirty="0">
                <a:solidFill>
                  <a:srgbClr val="C00000"/>
                </a:solidFill>
                <a:latin typeface="Calibri"/>
              </a:rPr>
              <a:t>NO</a:t>
            </a:r>
          </a:p>
        </p:txBody>
      </p:sp>
      <p:sp>
        <p:nvSpPr>
          <p:cNvPr id="7" name="TextBox 6"/>
          <p:cNvSpPr txBox="1"/>
          <p:nvPr/>
        </p:nvSpPr>
        <p:spPr>
          <a:xfrm>
            <a:off x="16209044" y="3374687"/>
            <a:ext cx="1315296" cy="1015663"/>
          </a:xfrm>
          <a:prstGeom prst="rect">
            <a:avLst/>
          </a:prstGeom>
          <a:noFill/>
        </p:spPr>
        <p:txBody>
          <a:bodyPr wrap="none" rtlCol="0">
            <a:spAutoFit/>
          </a:bodyPr>
          <a:lstStyle/>
          <a:p>
            <a:pPr defTabSz="1371600">
              <a:defRPr/>
            </a:pPr>
            <a:r>
              <a:rPr lang="en-US" sz="6000" b="1" dirty="0">
                <a:solidFill>
                  <a:srgbClr val="C00000"/>
                </a:solidFill>
                <a:latin typeface="Calibri"/>
              </a:rPr>
              <a:t>YES</a:t>
            </a:r>
          </a:p>
        </p:txBody>
      </p:sp>
      <p:sp>
        <p:nvSpPr>
          <p:cNvPr id="8" name="TextBox 7"/>
          <p:cNvSpPr txBox="1"/>
          <p:nvPr/>
        </p:nvSpPr>
        <p:spPr>
          <a:xfrm>
            <a:off x="16260596" y="4207976"/>
            <a:ext cx="1212191" cy="1015663"/>
          </a:xfrm>
          <a:prstGeom prst="rect">
            <a:avLst/>
          </a:prstGeom>
          <a:noFill/>
        </p:spPr>
        <p:txBody>
          <a:bodyPr wrap="none" rtlCol="0">
            <a:spAutoFit/>
          </a:bodyPr>
          <a:lstStyle/>
          <a:p>
            <a:pPr defTabSz="1371600">
              <a:defRPr/>
            </a:pPr>
            <a:r>
              <a:rPr lang="en-US" sz="6000" b="1" dirty="0">
                <a:solidFill>
                  <a:srgbClr val="C00000"/>
                </a:solidFill>
                <a:latin typeface="Calibri"/>
              </a:rPr>
              <a:t>NO</a:t>
            </a:r>
          </a:p>
        </p:txBody>
      </p:sp>
      <p:sp>
        <p:nvSpPr>
          <p:cNvPr id="9" name="TextBox 8"/>
          <p:cNvSpPr txBox="1"/>
          <p:nvPr/>
        </p:nvSpPr>
        <p:spPr>
          <a:xfrm>
            <a:off x="16209044" y="5531836"/>
            <a:ext cx="1315296" cy="1015663"/>
          </a:xfrm>
          <a:prstGeom prst="rect">
            <a:avLst/>
          </a:prstGeom>
          <a:noFill/>
        </p:spPr>
        <p:txBody>
          <a:bodyPr wrap="none" rtlCol="0">
            <a:spAutoFit/>
          </a:bodyPr>
          <a:lstStyle/>
          <a:p>
            <a:pPr defTabSz="1371600">
              <a:defRPr/>
            </a:pPr>
            <a:r>
              <a:rPr lang="en-US" sz="6000" b="1" dirty="0">
                <a:solidFill>
                  <a:srgbClr val="C00000"/>
                </a:solidFill>
                <a:latin typeface="Calibri"/>
              </a:rPr>
              <a:t>YES</a:t>
            </a:r>
          </a:p>
        </p:txBody>
      </p:sp>
      <p:sp>
        <p:nvSpPr>
          <p:cNvPr id="10" name="TextBox 9"/>
          <p:cNvSpPr txBox="1"/>
          <p:nvPr/>
        </p:nvSpPr>
        <p:spPr>
          <a:xfrm>
            <a:off x="16260596" y="6881065"/>
            <a:ext cx="1212191" cy="1015663"/>
          </a:xfrm>
          <a:prstGeom prst="rect">
            <a:avLst/>
          </a:prstGeom>
          <a:noFill/>
        </p:spPr>
        <p:txBody>
          <a:bodyPr wrap="none" rtlCol="0">
            <a:spAutoFit/>
          </a:bodyPr>
          <a:lstStyle/>
          <a:p>
            <a:pPr defTabSz="1371600">
              <a:defRPr/>
            </a:pPr>
            <a:r>
              <a:rPr lang="en-US" sz="6000" b="1" dirty="0">
                <a:solidFill>
                  <a:srgbClr val="C00000"/>
                </a:solidFill>
                <a:latin typeface="Calibri"/>
              </a:rPr>
              <a:t>NO</a:t>
            </a:r>
          </a:p>
        </p:txBody>
      </p:sp>
      <p:sp>
        <p:nvSpPr>
          <p:cNvPr id="11" name="TextBox 10"/>
          <p:cNvSpPr txBox="1"/>
          <p:nvPr/>
        </p:nvSpPr>
        <p:spPr>
          <a:xfrm>
            <a:off x="16260596" y="8173699"/>
            <a:ext cx="1212191" cy="1015663"/>
          </a:xfrm>
          <a:prstGeom prst="rect">
            <a:avLst/>
          </a:prstGeom>
          <a:noFill/>
        </p:spPr>
        <p:txBody>
          <a:bodyPr wrap="none" rtlCol="0">
            <a:spAutoFit/>
          </a:bodyPr>
          <a:lstStyle/>
          <a:p>
            <a:pPr defTabSz="1371600">
              <a:defRPr/>
            </a:pPr>
            <a:r>
              <a:rPr lang="en-US" sz="6000" b="1" dirty="0">
                <a:solidFill>
                  <a:srgbClr val="C00000"/>
                </a:solidFill>
                <a:latin typeface="Calibri"/>
              </a:rPr>
              <a:t>NO</a:t>
            </a:r>
          </a:p>
        </p:txBody>
      </p:sp>
      <p:sp>
        <p:nvSpPr>
          <p:cNvPr id="12" name="TextBox 11"/>
          <p:cNvSpPr txBox="1"/>
          <p:nvPr/>
        </p:nvSpPr>
        <p:spPr>
          <a:xfrm>
            <a:off x="16209044" y="9154633"/>
            <a:ext cx="1315296" cy="1015663"/>
          </a:xfrm>
          <a:prstGeom prst="rect">
            <a:avLst/>
          </a:prstGeom>
          <a:noFill/>
        </p:spPr>
        <p:txBody>
          <a:bodyPr wrap="none" rtlCol="0">
            <a:spAutoFit/>
          </a:bodyPr>
          <a:lstStyle/>
          <a:p>
            <a:pPr defTabSz="1371600">
              <a:defRPr/>
            </a:pPr>
            <a:r>
              <a:rPr lang="en-US" sz="6000" b="1" dirty="0">
                <a:solidFill>
                  <a:srgbClr val="C00000"/>
                </a:solidFill>
                <a:latin typeface="Calibri"/>
              </a:rPr>
              <a:t>YES</a:t>
            </a:r>
          </a:p>
        </p:txBody>
      </p:sp>
    </p:spTree>
    <p:extLst>
      <p:ext uri="{BB962C8B-B14F-4D97-AF65-F5344CB8AC3E}">
        <p14:creationId xmlns:p14="http://schemas.microsoft.com/office/powerpoint/2010/main" val="40473999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F85F6-129C-4776-8F99-D0CF4FCA749E}"/>
              </a:ext>
            </a:extLst>
          </p:cNvPr>
          <p:cNvSpPr>
            <a:spLocks noGrp="1"/>
          </p:cNvSpPr>
          <p:nvPr>
            <p:ph type="title"/>
          </p:nvPr>
        </p:nvSpPr>
        <p:spPr>
          <a:xfrm>
            <a:off x="3619500" y="3990109"/>
            <a:ext cx="11049000" cy="1143000"/>
          </a:xfrm>
        </p:spPr>
        <p:txBody>
          <a:bodyPr>
            <a:noAutofit/>
          </a:bodyPr>
          <a:lstStyle/>
          <a:p>
            <a:r>
              <a:rPr lang="en-US" sz="9600" dirty="0"/>
              <a:t>Cord Prolapse Case</a:t>
            </a:r>
          </a:p>
        </p:txBody>
      </p:sp>
      <p:sp>
        <p:nvSpPr>
          <p:cNvPr id="4" name="Slide Number Placeholder 3">
            <a:extLst>
              <a:ext uri="{FF2B5EF4-FFF2-40B4-BE49-F238E27FC236}">
                <a16:creationId xmlns:a16="http://schemas.microsoft.com/office/drawing/2014/main" id="{9D7DADD9-1A9F-436D-AA4B-F9D88F7BA1C3}"/>
              </a:ext>
            </a:extLst>
          </p:cNvPr>
          <p:cNvSpPr>
            <a:spLocks noGrp="1"/>
          </p:cNvSpPr>
          <p:nvPr>
            <p:ph type="sldNum" sz="quarter" idx="12"/>
          </p:nvPr>
        </p:nvSpPr>
        <p:spPr/>
        <p:txBody>
          <a:bodyPr/>
          <a:lstStyle/>
          <a:p>
            <a:fld id="{7E95C627-D05D-4F8B-A696-7513FF4EF49B}" type="slidenum">
              <a:rPr lang="en-US" smtClean="0"/>
              <a:t>41</a:t>
            </a:fld>
            <a:endParaRPr lang="en-US" dirty="0"/>
          </a:p>
        </p:txBody>
      </p:sp>
    </p:spTree>
    <p:extLst>
      <p:ext uri="{BB962C8B-B14F-4D97-AF65-F5344CB8AC3E}">
        <p14:creationId xmlns:p14="http://schemas.microsoft.com/office/powerpoint/2010/main" val="2494080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13716000" cy="2057400"/>
          </a:xfrm>
        </p:spPr>
        <p:txBody>
          <a:bodyPr>
            <a:normAutofit/>
          </a:bodyPr>
          <a:lstStyle/>
          <a:p>
            <a:pPr>
              <a:lnSpc>
                <a:spcPts val="5700"/>
              </a:lnSpc>
            </a:pPr>
            <a:r>
              <a:rPr lang="en-US" sz="6000" b="1" dirty="0"/>
              <a:t>A Poor Medical Result — No Evidence of Wrongdoing by Healthcare Providers </a:t>
            </a:r>
          </a:p>
        </p:txBody>
      </p:sp>
      <p:sp>
        <p:nvSpPr>
          <p:cNvPr id="3" name="Content Placeholder 2"/>
          <p:cNvSpPr>
            <a:spLocks noGrp="1"/>
          </p:cNvSpPr>
          <p:nvPr>
            <p:ph idx="1"/>
          </p:nvPr>
        </p:nvSpPr>
        <p:spPr>
          <a:xfrm>
            <a:off x="2971800" y="2743200"/>
            <a:ext cx="12344400" cy="7543800"/>
          </a:xfrm>
        </p:spPr>
        <p:txBody>
          <a:bodyPr>
            <a:normAutofit/>
          </a:bodyPr>
          <a:lstStyle/>
          <a:p>
            <a:pPr marL="1033463" indent="-1033463">
              <a:lnSpc>
                <a:spcPts val="4500"/>
              </a:lnSpc>
              <a:spcBef>
                <a:spcPts val="1350"/>
              </a:spcBef>
              <a:spcAft>
                <a:spcPts val="1350"/>
              </a:spcAft>
              <a:buClr>
                <a:srgbClr val="FFFF00"/>
              </a:buClr>
            </a:pPr>
            <a:r>
              <a:rPr lang="en-US" i="1" dirty="0">
                <a:effectLst>
                  <a:outerShdw blurRad="38100" dist="38100" dir="2700000" algn="tl">
                    <a:srgbClr val="000000">
                      <a:alpha val="43137"/>
                    </a:srgbClr>
                  </a:outerShdw>
                </a:effectLst>
              </a:rPr>
              <a:t>Cord Prolapse </a:t>
            </a:r>
            <a:r>
              <a:rPr lang="en-US" i="1" dirty="0">
                <a:solidFill>
                  <a:srgbClr val="FF0000"/>
                </a:solidFill>
                <a:effectLst>
                  <a:outerShdw blurRad="38100" dist="38100" dir="2700000" algn="tl">
                    <a:srgbClr val="000000">
                      <a:alpha val="43137"/>
                    </a:srgbClr>
                  </a:outerShdw>
                </a:effectLst>
              </a:rPr>
              <a:t>rare and uncommon</a:t>
            </a:r>
            <a:endParaRPr lang="en-US" dirty="0">
              <a:solidFill>
                <a:srgbClr val="FF0000"/>
              </a:solidFill>
              <a:effectLst>
                <a:outerShdw blurRad="38100" dist="38100" dir="2700000" algn="tl">
                  <a:srgbClr val="000000">
                    <a:alpha val="43137"/>
                  </a:srgbClr>
                </a:outerShdw>
              </a:effectLst>
            </a:endParaRPr>
          </a:p>
          <a:p>
            <a:pPr marL="1033463" indent="-1033463">
              <a:lnSpc>
                <a:spcPts val="4500"/>
              </a:lnSpc>
              <a:spcBef>
                <a:spcPts val="1350"/>
              </a:spcBef>
              <a:spcAft>
                <a:spcPts val="1350"/>
              </a:spcAft>
              <a:buClr>
                <a:srgbClr val="FFFF00"/>
              </a:buClr>
            </a:pPr>
            <a:r>
              <a:rPr lang="en-US" i="1" dirty="0">
                <a:solidFill>
                  <a:srgbClr val="FF0000"/>
                </a:solidFill>
                <a:effectLst>
                  <a:outerShdw blurRad="38100" dist="38100" dir="2700000" algn="tl">
                    <a:srgbClr val="000000">
                      <a:alpha val="43137"/>
                    </a:srgbClr>
                  </a:outerShdw>
                </a:effectLst>
              </a:rPr>
              <a:t>Happens with </a:t>
            </a:r>
            <a:r>
              <a:rPr lang="en-US" i="1" dirty="0">
                <a:effectLst>
                  <a:outerShdw blurRad="38100" dist="38100" dir="2700000" algn="tl">
                    <a:srgbClr val="000000">
                      <a:alpha val="43137"/>
                    </a:srgbClr>
                  </a:outerShdw>
                </a:effectLst>
              </a:rPr>
              <a:t>normal rupture of membranes</a:t>
            </a:r>
          </a:p>
          <a:p>
            <a:pPr marL="1033463" indent="-1033463">
              <a:lnSpc>
                <a:spcPts val="4500"/>
              </a:lnSpc>
              <a:spcBef>
                <a:spcPts val="1350"/>
              </a:spcBef>
              <a:spcAft>
                <a:spcPts val="1350"/>
              </a:spcAft>
              <a:buClr>
                <a:srgbClr val="FFFF00"/>
              </a:buClr>
            </a:pPr>
            <a:r>
              <a:rPr lang="en-US" i="1" dirty="0">
                <a:solidFill>
                  <a:srgbClr val="FF0000"/>
                </a:solidFill>
                <a:effectLst>
                  <a:outerShdw blurRad="38100" dist="38100" dir="2700000" algn="tl">
                    <a:srgbClr val="000000">
                      <a:alpha val="43137"/>
                    </a:srgbClr>
                  </a:outerShdw>
                </a:effectLst>
              </a:rPr>
              <a:t>Happens with </a:t>
            </a:r>
            <a:r>
              <a:rPr lang="en-US" i="1" dirty="0">
                <a:effectLst>
                  <a:outerShdw blurRad="38100" dist="38100" dir="2700000" algn="tl">
                    <a:srgbClr val="000000">
                      <a:alpha val="43137"/>
                    </a:srgbClr>
                  </a:outerShdw>
                </a:effectLst>
              </a:rPr>
              <a:t>normal vaginal deliveries</a:t>
            </a:r>
          </a:p>
          <a:p>
            <a:pPr marL="1033463" indent="-1033463">
              <a:lnSpc>
                <a:spcPts val="4500"/>
              </a:lnSpc>
              <a:spcBef>
                <a:spcPts val="1350"/>
              </a:spcBef>
              <a:spcAft>
                <a:spcPts val="1350"/>
              </a:spcAft>
              <a:buClr>
                <a:srgbClr val="FFFF00"/>
              </a:buClr>
            </a:pPr>
            <a:r>
              <a:rPr lang="en-US" i="1" dirty="0">
                <a:solidFill>
                  <a:srgbClr val="FF0000"/>
                </a:solidFill>
                <a:effectLst>
                  <a:outerShdw blurRad="38100" dist="38100" dir="2700000" algn="tl">
                    <a:srgbClr val="000000">
                      <a:alpha val="43137"/>
                    </a:srgbClr>
                  </a:outerShdw>
                </a:effectLst>
              </a:rPr>
              <a:t>Happens</a:t>
            </a:r>
            <a:r>
              <a:rPr lang="en-US" i="1" dirty="0">
                <a:effectLst>
                  <a:outerShdw blurRad="38100" dist="38100" dir="2700000" algn="tl">
                    <a:srgbClr val="000000">
                      <a:alpha val="43137"/>
                    </a:srgbClr>
                  </a:outerShdw>
                </a:effectLst>
              </a:rPr>
              <a:t> to pregnant women at home</a:t>
            </a:r>
          </a:p>
          <a:p>
            <a:pPr marL="1033463" indent="-1033463">
              <a:lnSpc>
                <a:spcPts val="4500"/>
              </a:lnSpc>
              <a:spcBef>
                <a:spcPts val="1350"/>
              </a:spcBef>
              <a:spcAft>
                <a:spcPts val="1350"/>
              </a:spcAft>
              <a:buClr>
                <a:srgbClr val="FFFF00"/>
              </a:buClr>
            </a:pPr>
            <a:r>
              <a:rPr lang="en-US" b="1" u="sng" dirty="0">
                <a:solidFill>
                  <a:srgbClr val="FF0000"/>
                </a:solidFill>
                <a:effectLst>
                  <a:outerShdw blurRad="38100" dist="38100" dir="2700000" algn="tl">
                    <a:srgbClr val="000000">
                      <a:alpha val="43137"/>
                    </a:srgbClr>
                  </a:outerShdw>
                </a:effectLst>
              </a:rPr>
              <a:t>Does not mean</a:t>
            </a:r>
            <a:r>
              <a:rPr lang="en-US" dirty="0">
                <a:solidFill>
                  <a:srgbClr val="FF0000"/>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anyone did anything wrong</a:t>
            </a:r>
            <a:endParaRPr lang="en-US" sz="5400" dirty="0"/>
          </a:p>
          <a:p>
            <a:pPr marL="0" indent="0">
              <a:buNone/>
            </a:pPr>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7E95C627-D05D-4F8B-A696-7513FF4EF49B}" type="slidenum">
              <a:rPr lang="en-US" smtClean="0"/>
              <a:t>42</a:t>
            </a:fld>
            <a:endParaRPr lang="en-US" dirty="0"/>
          </a:p>
        </p:txBody>
      </p:sp>
      <p:grpSp>
        <p:nvGrpSpPr>
          <p:cNvPr id="7" name="Group 6"/>
          <p:cNvGrpSpPr/>
          <p:nvPr/>
        </p:nvGrpSpPr>
        <p:grpSpPr>
          <a:xfrm>
            <a:off x="3465881" y="7600950"/>
            <a:ext cx="11274597" cy="2114550"/>
            <a:chOff x="914400" y="4457700"/>
            <a:chExt cx="7516398" cy="1409700"/>
          </a:xfrm>
        </p:grpSpPr>
        <p:sp>
          <p:nvSpPr>
            <p:cNvPr id="4" name="Rectangle 3"/>
            <p:cNvSpPr/>
            <p:nvPr/>
          </p:nvSpPr>
          <p:spPr>
            <a:xfrm>
              <a:off x="914400" y="4457700"/>
              <a:ext cx="7239000" cy="1409700"/>
            </a:xfrm>
            <a:prstGeom prst="rect">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350"/>
                </a:lnSpc>
                <a:spcBef>
                  <a:spcPts val="900"/>
                </a:spcBef>
                <a:spcAft>
                  <a:spcPts val="900"/>
                </a:spcAft>
              </a:pPr>
              <a:r>
                <a:rPr lang="en-US" sz="4200" b="1" dirty="0">
                  <a:solidFill>
                    <a:schemeClr val="bg1"/>
                  </a:solidFill>
                </a:rPr>
                <a:t>“[T]he reality of medical practice is sometimes things are done perfectly correctly and yet something tragic happens.”</a:t>
              </a:r>
            </a:p>
          </p:txBody>
        </p:sp>
        <p:sp>
          <p:nvSpPr>
            <p:cNvPr id="6" name="Rectangle 5"/>
            <p:cNvSpPr/>
            <p:nvPr/>
          </p:nvSpPr>
          <p:spPr>
            <a:xfrm>
              <a:off x="6068598" y="5638800"/>
              <a:ext cx="2362200" cy="152400"/>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bg1"/>
                  </a:solidFill>
                </a:rPr>
                <a:t>H. Miller Depo. 125:6-8</a:t>
              </a:r>
            </a:p>
          </p:txBody>
        </p:sp>
      </p:grpSp>
      <p:sp>
        <p:nvSpPr>
          <p:cNvPr id="8" name="Flowchart: Collate 7"/>
          <p:cNvSpPr/>
          <p:nvPr/>
        </p:nvSpPr>
        <p:spPr>
          <a:xfrm>
            <a:off x="2286000" y="1902618"/>
            <a:ext cx="13716000" cy="154782"/>
          </a:xfrm>
          <a:prstGeom prst="flowChartCollate">
            <a:avLst/>
          </a:prstGeom>
          <a:solidFill>
            <a:srgbClr val="C00000"/>
          </a:soli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cxnSp>
        <p:nvCxnSpPr>
          <p:cNvPr id="10" name="Straight Connector 9"/>
          <p:cNvCxnSpPr/>
          <p:nvPr/>
        </p:nvCxnSpPr>
        <p:spPr>
          <a:xfrm>
            <a:off x="2286000" y="2057400"/>
            <a:ext cx="13716000" cy="0"/>
          </a:xfrm>
          <a:prstGeom prst="line">
            <a:avLst/>
          </a:prstGeom>
          <a:ln w="38100">
            <a:solidFill>
              <a:srgbClr val="60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081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57425" y="0"/>
            <a:ext cx="13716000" cy="1714500"/>
          </a:xfrm>
        </p:spPr>
        <p:txBody>
          <a:bodyPr>
            <a:noAutofit/>
          </a:bodyPr>
          <a:lstStyle/>
          <a:p>
            <a:pPr>
              <a:lnSpc>
                <a:spcPts val="5700"/>
              </a:lnSpc>
            </a:pPr>
            <a:r>
              <a:rPr lang="en-US" sz="6000" b="1" dirty="0">
                <a:effectLst>
                  <a:outerShdw blurRad="38100" dist="38100" dir="2700000" algn="tl">
                    <a:srgbClr val="000000">
                      <a:alpha val="43137"/>
                    </a:srgbClr>
                  </a:outerShdw>
                </a:effectLst>
              </a:rPr>
              <a:t>Reasonable for Mother to Choose Labor Induction and AROM</a:t>
            </a:r>
          </a:p>
        </p:txBody>
      </p:sp>
      <p:sp>
        <p:nvSpPr>
          <p:cNvPr id="6" name="Subtitle 5"/>
          <p:cNvSpPr>
            <a:spLocks noGrp="1"/>
          </p:cNvSpPr>
          <p:nvPr>
            <p:ph type="subTitle" idx="1"/>
          </p:nvPr>
        </p:nvSpPr>
        <p:spPr>
          <a:xfrm>
            <a:off x="2857500" y="1973907"/>
            <a:ext cx="13030200" cy="7886700"/>
          </a:xfrm>
        </p:spPr>
        <p:txBody>
          <a:bodyPr>
            <a:normAutofit/>
          </a:bodyPr>
          <a:lstStyle/>
          <a:p>
            <a:pPr marL="685800" indent="-685800" algn="l">
              <a:lnSpc>
                <a:spcPts val="5700"/>
              </a:lnSpc>
              <a:spcBef>
                <a:spcPts val="1800"/>
              </a:spcBef>
              <a:spcAft>
                <a:spcPts val="1800"/>
              </a:spcAft>
              <a:buClr>
                <a:srgbClr val="FFFF00"/>
              </a:buClr>
              <a:buFont typeface="Arial" panose="020B0604020202020204" pitchFamily="34" charset="0"/>
              <a:buChar char="•"/>
            </a:pPr>
            <a:r>
              <a:rPr lang="en-US" sz="5250" dirty="0">
                <a:solidFill>
                  <a:schemeClr val="tx1"/>
                </a:solidFill>
              </a:rPr>
              <a:t>39 weeks (term)</a:t>
            </a:r>
          </a:p>
          <a:p>
            <a:pPr marL="685800" indent="-685800" algn="l">
              <a:lnSpc>
                <a:spcPts val="5700"/>
              </a:lnSpc>
              <a:spcBef>
                <a:spcPts val="1800"/>
              </a:spcBef>
              <a:spcAft>
                <a:spcPts val="1800"/>
              </a:spcAft>
              <a:buClr>
                <a:srgbClr val="FFFF00"/>
              </a:buClr>
              <a:buFont typeface="Arial" panose="020B0604020202020204" pitchFamily="34" charset="0"/>
              <a:buChar char="•"/>
            </a:pPr>
            <a:r>
              <a:rPr lang="en-US" sz="5250" dirty="0">
                <a:solidFill>
                  <a:schemeClr val="tx1"/>
                </a:solidFill>
              </a:rPr>
              <a:t>2 prior vaginal deliveries (no complications), </a:t>
            </a:r>
            <a:r>
              <a:rPr lang="en-US" sz="5250" b="1" i="1" u="sng" dirty="0">
                <a:solidFill>
                  <a:schemeClr val="tx1"/>
                </a:solidFill>
              </a:rPr>
              <a:t>including prior induction and </a:t>
            </a:r>
            <a:r>
              <a:rPr lang="en-US" sz="5250" b="1" i="1" u="sng" dirty="0" err="1">
                <a:solidFill>
                  <a:schemeClr val="tx1"/>
                </a:solidFill>
              </a:rPr>
              <a:t>AROM</a:t>
            </a:r>
            <a:endParaRPr lang="en-US" sz="5250" b="1" i="1" u="sng" dirty="0">
              <a:solidFill>
                <a:schemeClr val="tx1"/>
              </a:solidFill>
            </a:endParaRPr>
          </a:p>
          <a:p>
            <a:pPr marL="685800" indent="-685800" algn="l">
              <a:lnSpc>
                <a:spcPts val="5700"/>
              </a:lnSpc>
              <a:spcBef>
                <a:spcPts val="1800"/>
              </a:spcBef>
              <a:spcAft>
                <a:spcPts val="1800"/>
              </a:spcAft>
              <a:buClr>
                <a:srgbClr val="FFFF00"/>
              </a:buClr>
              <a:buFont typeface="Arial" panose="020B0604020202020204" pitchFamily="34" charset="0"/>
              <a:buChar char="•"/>
            </a:pPr>
            <a:r>
              <a:rPr lang="en-US" sz="5250" dirty="0">
                <a:solidFill>
                  <a:schemeClr val="tx1"/>
                </a:solidFill>
              </a:rPr>
              <a:t>Mother young and healthy – 26 years old</a:t>
            </a:r>
          </a:p>
          <a:p>
            <a:pPr marL="685800" indent="-685800" algn="l">
              <a:lnSpc>
                <a:spcPts val="5700"/>
              </a:lnSpc>
              <a:spcBef>
                <a:spcPts val="1800"/>
              </a:spcBef>
              <a:spcAft>
                <a:spcPts val="1800"/>
              </a:spcAft>
              <a:buClr>
                <a:srgbClr val="FFFF00"/>
              </a:buClr>
              <a:buFont typeface="Arial" panose="020B0604020202020204" pitchFamily="34" charset="0"/>
              <a:buChar char="•"/>
            </a:pPr>
            <a:r>
              <a:rPr lang="en-US" sz="5250" dirty="0">
                <a:solidFill>
                  <a:schemeClr val="tx1"/>
                </a:solidFill>
              </a:rPr>
              <a:t>Closely followed by </a:t>
            </a:r>
            <a:r>
              <a:rPr lang="en-US" sz="5250" dirty="0" err="1">
                <a:solidFill>
                  <a:schemeClr val="tx1"/>
                </a:solidFill>
              </a:rPr>
              <a:t>CNM</a:t>
            </a:r>
            <a:r>
              <a:rPr lang="en-US" sz="5250" dirty="0">
                <a:solidFill>
                  <a:schemeClr val="tx1"/>
                </a:solidFill>
              </a:rPr>
              <a:t> K during pregnancy care (after mother switched care)</a:t>
            </a:r>
          </a:p>
          <a:p>
            <a:pPr marL="685800" indent="-685800" algn="l">
              <a:lnSpc>
                <a:spcPts val="5700"/>
              </a:lnSpc>
              <a:spcBef>
                <a:spcPts val="1800"/>
              </a:spcBef>
              <a:spcAft>
                <a:spcPts val="1800"/>
              </a:spcAft>
              <a:buClr>
                <a:srgbClr val="FFFF00"/>
              </a:buClr>
              <a:buFont typeface="Arial" panose="020B0604020202020204" pitchFamily="34" charset="0"/>
              <a:buChar char="•"/>
            </a:pPr>
            <a:r>
              <a:rPr lang="en-US" sz="5250" dirty="0">
                <a:solidFill>
                  <a:schemeClr val="tx1"/>
                </a:solidFill>
              </a:rPr>
              <a:t>Mother wanted induction and AROM</a:t>
            </a:r>
            <a:endParaRPr lang="en-US" dirty="0">
              <a:solidFill>
                <a:schemeClr val="tx1"/>
              </a:solidFill>
            </a:endParaRPr>
          </a:p>
          <a:p>
            <a:pPr marL="685800" indent="-685800" algn="l">
              <a:buClr>
                <a:srgbClr val="FFFF00"/>
              </a:buClr>
              <a:buFont typeface="Arial" panose="020B0604020202020204" pitchFamily="34" charset="0"/>
              <a:buChar char="•"/>
            </a:pPr>
            <a:endParaRPr lang="en-US" dirty="0"/>
          </a:p>
        </p:txBody>
      </p:sp>
      <p:sp>
        <p:nvSpPr>
          <p:cNvPr id="2" name="TextBox 1"/>
          <p:cNvSpPr txBox="1"/>
          <p:nvPr/>
        </p:nvSpPr>
        <p:spPr>
          <a:xfrm>
            <a:off x="14516100" y="9601202"/>
            <a:ext cx="1028700" cy="415498"/>
          </a:xfrm>
          <a:prstGeom prst="rect">
            <a:avLst/>
          </a:prstGeom>
          <a:noFill/>
        </p:spPr>
        <p:txBody>
          <a:bodyPr wrap="square" rtlCol="0">
            <a:spAutoFit/>
          </a:bodyPr>
          <a:lstStyle/>
          <a:p>
            <a:r>
              <a:rPr lang="en-US" sz="2100" dirty="0"/>
              <a:t>11</a:t>
            </a:r>
          </a:p>
        </p:txBody>
      </p:sp>
      <p:cxnSp>
        <p:nvCxnSpPr>
          <p:cNvPr id="7" name="Straight Connector 6"/>
          <p:cNvCxnSpPr/>
          <p:nvPr/>
        </p:nvCxnSpPr>
        <p:spPr>
          <a:xfrm>
            <a:off x="2286000" y="1714500"/>
            <a:ext cx="13716000" cy="0"/>
          </a:xfrm>
          <a:prstGeom prst="line">
            <a:avLst/>
          </a:prstGeom>
          <a:ln w="38100">
            <a:solidFill>
              <a:srgbClr val="60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011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rotWithShape="1">
          <a:blip r:embed="rId3" cstate="print">
            <a:extLst>
              <a:ext uri="{28A0092B-C50C-407E-A947-70E740481C1C}">
                <a14:useLocalDpi xmlns:a14="http://schemas.microsoft.com/office/drawing/2010/main" val="0"/>
              </a:ext>
            </a:extLst>
          </a:blip>
          <a:srcRect b="44600"/>
          <a:stretch/>
        </p:blipFill>
        <p:spPr>
          <a:xfrm>
            <a:off x="6853652" y="1714502"/>
            <a:ext cx="4946922" cy="2962175"/>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65769"/>
          <a:stretch/>
        </p:blipFill>
        <p:spPr>
          <a:xfrm>
            <a:off x="6825978" y="7317789"/>
            <a:ext cx="4946922" cy="2283411"/>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2971800" y="114300"/>
            <a:ext cx="12344400" cy="1714500"/>
          </a:xfrm>
        </p:spPr>
        <p:txBody>
          <a:bodyPr>
            <a:noAutofit/>
          </a:bodyPr>
          <a:lstStyle/>
          <a:p>
            <a:pPr>
              <a:lnSpc>
                <a:spcPts val="5700"/>
              </a:lnSpc>
            </a:pPr>
            <a:r>
              <a:rPr lang="en-US" sz="5400" dirty="0"/>
              <a:t>Mother’s Signed Consent to Induction       of Labor </a:t>
            </a:r>
          </a:p>
        </p:txBody>
      </p:sp>
      <p:sp>
        <p:nvSpPr>
          <p:cNvPr id="5" name="Slide Number Placeholder 4"/>
          <p:cNvSpPr>
            <a:spLocks noGrp="1"/>
          </p:cNvSpPr>
          <p:nvPr>
            <p:ph type="sldNum" sz="quarter" idx="12"/>
          </p:nvPr>
        </p:nvSpPr>
        <p:spPr/>
        <p:txBody>
          <a:bodyPr/>
          <a:lstStyle/>
          <a:p>
            <a:fld id="{7E95C627-D05D-4F8B-A696-7513FF4EF49B}" type="slidenum">
              <a:rPr lang="en-US" smtClean="0"/>
              <a:t>44</a:t>
            </a:fld>
            <a:endParaRPr lang="en-US" dirty="0"/>
          </a:p>
        </p:txBody>
      </p:sp>
      <p:sp>
        <p:nvSpPr>
          <p:cNvPr id="35" name="Trapezoid 34"/>
          <p:cNvSpPr/>
          <p:nvPr/>
        </p:nvSpPr>
        <p:spPr>
          <a:xfrm>
            <a:off x="2535054" y="3771900"/>
            <a:ext cx="13373100" cy="1028700"/>
          </a:xfrm>
          <a:prstGeom prst="trapezoid">
            <a:avLst>
              <a:gd name="adj" fmla="val 454365"/>
            </a:avLst>
          </a:prstGeom>
          <a:solidFill>
            <a:schemeClr val="tx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pic>
        <p:nvPicPr>
          <p:cNvPr id="37" name="Picture 36"/>
          <p:cNvPicPr>
            <a:picLocks noChangeAspect="1"/>
          </p:cNvPicPr>
          <p:nvPr/>
        </p:nvPicPr>
        <p:blipFill rotWithShape="1">
          <a:blip r:embed="rId5" cstate="print">
            <a:duotone>
              <a:prstClr val="black"/>
              <a:srgbClr val="F4EE00">
                <a:tint val="45000"/>
                <a:satMod val="400000"/>
              </a:srgbClr>
            </a:duotone>
            <a:extLst>
              <a:ext uri="{28A0092B-C50C-407E-A947-70E740481C1C}">
                <a14:useLocalDpi xmlns:a14="http://schemas.microsoft.com/office/drawing/2010/main" val="0"/>
              </a:ext>
            </a:extLst>
          </a:blip>
          <a:srcRect l="8089" t="65769" r="39668" b="26412"/>
          <a:stretch/>
        </p:blipFill>
        <p:spPr>
          <a:xfrm>
            <a:off x="3906251" y="8229602"/>
            <a:ext cx="10347566" cy="1984001"/>
          </a:xfrm>
          <a:prstGeom prst="rect">
            <a:avLst/>
          </a:prstGeom>
          <a:solidFill>
            <a:srgbClr val="FFFF00"/>
          </a:solidFill>
          <a:ln w="19050" cap="sq">
            <a:solidFill>
              <a:schemeClr val="bg1"/>
            </a:solidFill>
            <a:prstDash val="solid"/>
            <a:miter lim="800000"/>
          </a:ln>
          <a:effectLst>
            <a:outerShdw blurRad="50800" dist="38100" dir="2700000" algn="tl" rotWithShape="0">
              <a:srgbClr val="000000">
                <a:alpha val="43000"/>
              </a:srgbClr>
            </a:outerShdw>
          </a:effectLst>
        </p:spPr>
      </p:pic>
      <p:sp>
        <p:nvSpPr>
          <p:cNvPr id="38" name="Trapezoid 37"/>
          <p:cNvSpPr/>
          <p:nvPr/>
        </p:nvSpPr>
        <p:spPr>
          <a:xfrm>
            <a:off x="3906248" y="7200900"/>
            <a:ext cx="10347567" cy="1028700"/>
          </a:xfrm>
          <a:prstGeom prst="trapezoid">
            <a:avLst>
              <a:gd name="adj" fmla="val 454365"/>
            </a:avLst>
          </a:prstGeom>
          <a:solidFill>
            <a:schemeClr val="tx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1" name="TextBox 30"/>
          <p:cNvSpPr txBox="1"/>
          <p:nvPr/>
        </p:nvSpPr>
        <p:spPr>
          <a:xfrm>
            <a:off x="2535054" y="4686300"/>
            <a:ext cx="13373100" cy="2585323"/>
          </a:xfrm>
          <a:prstGeom prst="rect">
            <a:avLst/>
          </a:prstGeom>
          <a:solidFill>
            <a:schemeClr val="tx2">
              <a:lumMod val="60000"/>
              <a:lumOff val="40000"/>
            </a:schemeClr>
          </a:solidFill>
          <a:ln>
            <a:solidFill>
              <a:schemeClr val="bg1"/>
            </a:solidFill>
          </a:ln>
        </p:spPr>
        <p:txBody>
          <a:bodyPr wrap="square" rtlCol="0">
            <a:spAutoFit/>
          </a:bodyPr>
          <a:lstStyle/>
          <a:p>
            <a:r>
              <a:rPr lang="en-US" sz="2700" dirty="0">
                <a:solidFill>
                  <a:schemeClr val="bg1"/>
                </a:solidFill>
              </a:rPr>
              <a:t>I request and consent to labor induction.  I have discussed with my physician the benefits, alternatives, and risk of labor induction and I believe I have enough information to make an informed consent.  My signature below constitutes my acknowledgement and I authorize consent for labor induction.  My physician has satisfactory explained my questions regarding labor induction to me. I have been given no promises or guarantees about labor induction or its results.</a:t>
            </a:r>
          </a:p>
        </p:txBody>
      </p:sp>
      <p:sp>
        <p:nvSpPr>
          <p:cNvPr id="3" name="Oval 2"/>
          <p:cNvSpPr/>
          <p:nvPr/>
        </p:nvSpPr>
        <p:spPr>
          <a:xfrm>
            <a:off x="3200400" y="1485900"/>
            <a:ext cx="3086100" cy="2057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sz="3600" b="1" dirty="0">
                <a:solidFill>
                  <a:schemeClr val="tx1"/>
                </a:solidFill>
              </a:rPr>
              <a:t>Mother signed at noon on 10/17/14</a:t>
            </a:r>
          </a:p>
        </p:txBody>
      </p:sp>
      <p:sp>
        <p:nvSpPr>
          <p:cNvPr id="4" name="TextBox 3"/>
          <p:cNvSpPr txBox="1"/>
          <p:nvPr/>
        </p:nvSpPr>
        <p:spPr>
          <a:xfrm>
            <a:off x="8572500" y="2286002"/>
            <a:ext cx="1485900" cy="923330"/>
          </a:xfrm>
          <a:prstGeom prst="rect">
            <a:avLst/>
          </a:prstGeom>
          <a:solidFill>
            <a:schemeClr val="tx1"/>
          </a:solidFill>
        </p:spPr>
        <p:txBody>
          <a:bodyPr wrap="square" rtlCol="0">
            <a:spAutoFit/>
          </a:bodyPr>
          <a:lstStyle/>
          <a:p>
            <a:endParaRPr lang="en-US" sz="2700" dirty="0"/>
          </a:p>
          <a:p>
            <a:endParaRPr lang="en-US" sz="2700" dirty="0"/>
          </a:p>
        </p:txBody>
      </p:sp>
    </p:spTree>
    <p:extLst>
      <p:ext uri="{BB962C8B-B14F-4D97-AF65-F5344CB8AC3E}">
        <p14:creationId xmlns:p14="http://schemas.microsoft.com/office/powerpoint/2010/main" val="3786894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
            <a:ext cx="13716000" cy="1728788"/>
          </a:xfrm>
        </p:spPr>
        <p:txBody>
          <a:bodyPr>
            <a:normAutofit/>
          </a:bodyPr>
          <a:lstStyle/>
          <a:p>
            <a:r>
              <a:rPr lang="en-US" sz="5400" b="1" dirty="0"/>
              <a:t>Jury Instruction:  </a:t>
            </a:r>
            <a:br>
              <a:rPr lang="en-US" sz="5400" b="1" dirty="0"/>
            </a:br>
            <a:r>
              <a:rPr lang="en-US" sz="4800" b="1" u="sng" dirty="0"/>
              <a:t>Liability must be determined before damages</a:t>
            </a:r>
          </a:p>
        </p:txBody>
      </p:sp>
      <p:sp>
        <p:nvSpPr>
          <p:cNvPr id="3" name="Content Placeholder 2"/>
          <p:cNvSpPr>
            <a:spLocks noGrp="1"/>
          </p:cNvSpPr>
          <p:nvPr>
            <p:ph idx="1"/>
          </p:nvPr>
        </p:nvSpPr>
        <p:spPr>
          <a:xfrm>
            <a:off x="2971800" y="2171700"/>
            <a:ext cx="12344400" cy="3429000"/>
          </a:xfrm>
          <a:scene3d>
            <a:camera prst="orthographicFront"/>
            <a:lightRig rig="threePt" dir="t"/>
          </a:scene3d>
          <a:sp3d>
            <a:bevelT/>
          </a:sp3d>
        </p:spPr>
        <p:txBody>
          <a:bodyPr>
            <a:normAutofit fontScale="92500" lnSpcReduction="10000"/>
          </a:bodyPr>
          <a:lstStyle/>
          <a:p>
            <a:pPr marL="0" indent="0">
              <a:buNone/>
            </a:pPr>
            <a:r>
              <a:rPr lang="en-US" sz="4200" dirty="0"/>
              <a:t>“You are not to engage in any discussion of damages </a:t>
            </a:r>
            <a:r>
              <a:rPr lang="en-US" sz="4200" b="1" dirty="0">
                <a:solidFill>
                  <a:schemeClr val="tx2">
                    <a:lumMod val="50000"/>
                  </a:schemeClr>
                </a:solidFill>
              </a:rPr>
              <a:t>unless you have first determined that there is liability</a:t>
            </a:r>
            <a:r>
              <a:rPr lang="en-US" sz="4200" b="1" dirty="0"/>
              <a:t>,</a:t>
            </a:r>
            <a:r>
              <a:rPr lang="en-US" sz="4200" dirty="0"/>
              <a:t> as elsewhere covered in these instructions. The fact that you are given instructions on </a:t>
            </a:r>
            <a:r>
              <a:rPr lang="en-US" sz="4200" dirty="0">
                <a:solidFill>
                  <a:schemeClr val="tx2">
                    <a:lumMod val="50000"/>
                  </a:schemeClr>
                </a:solidFill>
              </a:rPr>
              <a:t>damages </a:t>
            </a:r>
            <a:r>
              <a:rPr lang="en-US" sz="4200" b="1" dirty="0">
                <a:solidFill>
                  <a:schemeClr val="tx2">
                    <a:lumMod val="50000"/>
                  </a:schemeClr>
                </a:solidFill>
              </a:rPr>
              <a:t>is not to be taken as an indication as to whether the court thinks damages should or should not be awarded</a:t>
            </a:r>
            <a:r>
              <a:rPr lang="en-US" sz="4200" b="1" dirty="0"/>
              <a:t>.</a:t>
            </a:r>
            <a:r>
              <a:rPr lang="en-US" sz="4200" dirty="0"/>
              <a:t>”</a:t>
            </a:r>
          </a:p>
          <a:p>
            <a:endParaRPr lang="en-US" sz="3600" dirty="0"/>
          </a:p>
        </p:txBody>
      </p:sp>
      <p:sp>
        <p:nvSpPr>
          <p:cNvPr id="4" name="Slide Number Placeholder 3"/>
          <p:cNvSpPr>
            <a:spLocks noGrp="1"/>
          </p:cNvSpPr>
          <p:nvPr>
            <p:ph type="sldNum" sz="quarter" idx="12"/>
          </p:nvPr>
        </p:nvSpPr>
        <p:spPr/>
        <p:txBody>
          <a:bodyPr/>
          <a:lstStyle/>
          <a:p>
            <a:fld id="{7E95C627-D05D-4F8B-A696-7513FF4EF49B}" type="slidenum">
              <a:rPr lang="en-US" smtClean="0"/>
              <a:t>45</a:t>
            </a:fld>
            <a:endParaRPr lang="en-US" dirty="0"/>
          </a:p>
        </p:txBody>
      </p:sp>
      <p:sp>
        <p:nvSpPr>
          <p:cNvPr id="6" name="Rectangle 5"/>
          <p:cNvSpPr/>
          <p:nvPr/>
        </p:nvSpPr>
        <p:spPr>
          <a:xfrm>
            <a:off x="3314702" y="6043614"/>
            <a:ext cx="11658599" cy="332898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indent="-685800">
              <a:buFont typeface="Arial" panose="020B0604020202020204" pitchFamily="34" charset="0"/>
              <a:buChar char="•"/>
            </a:pPr>
            <a:r>
              <a:rPr lang="en-US" sz="5400" b="1" dirty="0">
                <a:solidFill>
                  <a:schemeClr val="bg1"/>
                </a:solidFill>
              </a:rPr>
              <a:t>No Damages </a:t>
            </a:r>
            <a:r>
              <a:rPr lang="en-US" sz="5400" dirty="0">
                <a:solidFill>
                  <a:schemeClr val="bg1"/>
                </a:solidFill>
              </a:rPr>
              <a:t>if No Liability</a:t>
            </a:r>
          </a:p>
          <a:p>
            <a:pPr marL="685800" indent="-685800">
              <a:buFont typeface="Arial" panose="020B0604020202020204" pitchFamily="34" charset="0"/>
              <a:buChar char="•"/>
            </a:pPr>
            <a:r>
              <a:rPr lang="en-US" sz="5400" b="1" dirty="0">
                <a:solidFill>
                  <a:schemeClr val="bg1"/>
                </a:solidFill>
              </a:rPr>
              <a:t>No Sympathy</a:t>
            </a:r>
          </a:p>
          <a:p>
            <a:pPr marL="685800" indent="-685800">
              <a:buFont typeface="Arial" panose="020B0604020202020204" pitchFamily="34" charset="0"/>
              <a:buChar char="•"/>
            </a:pPr>
            <a:r>
              <a:rPr lang="en-US" sz="5400" b="1" dirty="0">
                <a:solidFill>
                  <a:schemeClr val="bg1"/>
                </a:solidFill>
              </a:rPr>
              <a:t>No Speculation</a:t>
            </a:r>
          </a:p>
          <a:p>
            <a:pPr marL="685800" indent="-685800">
              <a:buFont typeface="Arial" panose="020B0604020202020204" pitchFamily="34" charset="0"/>
              <a:buChar char="•"/>
            </a:pPr>
            <a:r>
              <a:rPr lang="en-US" sz="5400" b="1" dirty="0">
                <a:solidFill>
                  <a:schemeClr val="bg1"/>
                </a:solidFill>
              </a:rPr>
              <a:t>Fair &amp; Reasonable </a:t>
            </a:r>
            <a:r>
              <a:rPr lang="en-US" sz="5400" dirty="0">
                <a:solidFill>
                  <a:schemeClr val="bg1"/>
                </a:solidFill>
              </a:rPr>
              <a:t>Compensation</a:t>
            </a:r>
          </a:p>
        </p:txBody>
      </p:sp>
      <p:cxnSp>
        <p:nvCxnSpPr>
          <p:cNvPr id="7" name="Straight Connector 6"/>
          <p:cNvCxnSpPr/>
          <p:nvPr/>
        </p:nvCxnSpPr>
        <p:spPr>
          <a:xfrm>
            <a:off x="2286000" y="1714500"/>
            <a:ext cx="13716000" cy="0"/>
          </a:xfrm>
          <a:prstGeom prst="line">
            <a:avLst/>
          </a:prstGeom>
          <a:ln w="38100">
            <a:solidFill>
              <a:srgbClr val="60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502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18288000" cy="1188243"/>
          </a:xfrm>
        </p:spPr>
        <p:txBody>
          <a:bodyPr/>
          <a:lstStyle/>
          <a:p>
            <a:r>
              <a:rPr lang="en-US" sz="5400" b="1" dirty="0"/>
              <a:t>M’s Abilities </a:t>
            </a:r>
            <a:r>
              <a:rPr lang="en-US" sz="5400" i="1" dirty="0"/>
              <a:t>According to Dr. S (Plaintiffs’ Expert)</a:t>
            </a:r>
            <a:endParaRPr lang="en-US" sz="5400" b="1" dirty="0"/>
          </a:p>
        </p:txBody>
      </p:sp>
      <p:sp>
        <p:nvSpPr>
          <p:cNvPr id="3" name="Content Placeholder 2"/>
          <p:cNvSpPr>
            <a:spLocks noGrp="1"/>
          </p:cNvSpPr>
          <p:nvPr>
            <p:ph idx="1"/>
          </p:nvPr>
        </p:nvSpPr>
        <p:spPr>
          <a:xfrm>
            <a:off x="914400" y="1770460"/>
            <a:ext cx="7600950" cy="7783118"/>
          </a:xfrm>
        </p:spPr>
        <p:txBody>
          <a:bodyPr>
            <a:normAutofit/>
          </a:bodyPr>
          <a:lstStyle/>
          <a:p>
            <a:pPr marL="0" indent="0">
              <a:buNone/>
            </a:pPr>
            <a:r>
              <a:rPr lang="en-US" sz="4950" b="1" u="sng" dirty="0"/>
              <a:t>Now:</a:t>
            </a:r>
          </a:p>
          <a:p>
            <a:pPr lvl="1"/>
            <a:r>
              <a:rPr lang="en-US" sz="4950" dirty="0"/>
              <a:t>Ambulates with assistance</a:t>
            </a:r>
          </a:p>
          <a:p>
            <a:pPr lvl="1"/>
            <a:r>
              <a:rPr lang="en-US" sz="4950" dirty="0"/>
              <a:t>Doing well in school</a:t>
            </a:r>
          </a:p>
          <a:p>
            <a:pPr lvl="1"/>
            <a:r>
              <a:rPr lang="en-US" sz="4950" dirty="0"/>
              <a:t>“Very smart little girl”</a:t>
            </a:r>
          </a:p>
          <a:p>
            <a:pPr lvl="1"/>
            <a:r>
              <a:rPr lang="en-US" sz="4950" dirty="0"/>
              <a:t>Meeting other developmental milestones</a:t>
            </a:r>
          </a:p>
          <a:p>
            <a:pPr marL="0" indent="0">
              <a:buNone/>
            </a:pPr>
            <a:r>
              <a:rPr lang="en-US" sz="4950" dirty="0"/>
              <a:t> </a:t>
            </a:r>
          </a:p>
        </p:txBody>
      </p:sp>
      <p:sp>
        <p:nvSpPr>
          <p:cNvPr id="4" name="Slide Number Placeholder 3"/>
          <p:cNvSpPr>
            <a:spLocks noGrp="1"/>
          </p:cNvSpPr>
          <p:nvPr>
            <p:ph type="sldNum" sz="quarter" idx="12"/>
          </p:nvPr>
        </p:nvSpPr>
        <p:spPr/>
        <p:txBody>
          <a:bodyPr/>
          <a:lstStyle/>
          <a:p>
            <a:pPr defTabSz="1371600">
              <a:defRPr/>
            </a:pPr>
            <a:fld id="{7E95C627-D05D-4F8B-A696-7513FF4EF49B}" type="slidenum">
              <a:rPr lang="en-US" sz="1800">
                <a:solidFill>
                  <a:prstClr val="white">
                    <a:tint val="75000"/>
                  </a:prstClr>
                </a:solidFill>
                <a:latin typeface="Calibri"/>
              </a:rPr>
              <a:pPr defTabSz="1371600">
                <a:defRPr/>
              </a:pPr>
              <a:t>46</a:t>
            </a:fld>
            <a:endParaRPr lang="en-US" sz="1800" dirty="0">
              <a:solidFill>
                <a:prstClr val="white">
                  <a:tint val="75000"/>
                </a:prstClr>
              </a:solidFill>
              <a:latin typeface="Calibri"/>
            </a:endParaRPr>
          </a:p>
        </p:txBody>
      </p:sp>
      <p:cxnSp>
        <p:nvCxnSpPr>
          <p:cNvPr id="6" name="Straight Connector 5"/>
          <p:cNvCxnSpPr/>
          <p:nvPr/>
        </p:nvCxnSpPr>
        <p:spPr>
          <a:xfrm>
            <a:off x="0" y="1485900"/>
            <a:ext cx="18288000" cy="0"/>
          </a:xfrm>
          <a:prstGeom prst="line">
            <a:avLst/>
          </a:prstGeom>
          <a:ln w="28575">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9486900" y="1732360"/>
            <a:ext cx="8001000" cy="7783118"/>
          </a:xfrm>
          <a:prstGeom prst="rect">
            <a:avLst/>
          </a:prstGeom>
        </p:spPr>
        <p:txBody>
          <a:bodyPr vert="horz" lIns="137160" tIns="68580" rIns="137160" bIns="6858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371600">
              <a:buNone/>
              <a:defRPr/>
            </a:pPr>
            <a:r>
              <a:rPr lang="en-US" sz="4950" b="1" u="sng" dirty="0">
                <a:latin typeface="Calibri"/>
              </a:rPr>
              <a:t>Future:</a:t>
            </a:r>
          </a:p>
          <a:p>
            <a:pPr marL="1114425" lvl="1" indent="-428625" defTabSz="1371600">
              <a:defRPr/>
            </a:pPr>
            <a:r>
              <a:rPr lang="en-US" sz="4950" dirty="0">
                <a:solidFill>
                  <a:schemeClr val="tx2">
                    <a:lumMod val="50000"/>
                  </a:schemeClr>
                </a:solidFill>
                <a:latin typeface="Calibri"/>
              </a:rPr>
              <a:t>Live independently</a:t>
            </a:r>
          </a:p>
          <a:p>
            <a:pPr marL="1114425" lvl="1" indent="-428625" defTabSz="1371600">
              <a:defRPr/>
            </a:pPr>
            <a:r>
              <a:rPr lang="en-US" sz="4950" dirty="0">
                <a:solidFill>
                  <a:schemeClr val="tx2">
                    <a:lumMod val="50000"/>
                  </a:schemeClr>
                </a:solidFill>
                <a:latin typeface="Calibri"/>
              </a:rPr>
              <a:t>Attend college</a:t>
            </a:r>
          </a:p>
          <a:p>
            <a:pPr marL="1114425" lvl="1" indent="-428625" defTabSz="1371600">
              <a:defRPr/>
            </a:pPr>
            <a:r>
              <a:rPr lang="en-US" sz="4950" dirty="0">
                <a:solidFill>
                  <a:schemeClr val="tx2">
                    <a:lumMod val="50000"/>
                  </a:schemeClr>
                </a:solidFill>
                <a:latin typeface="Calibri"/>
              </a:rPr>
              <a:t>Work</a:t>
            </a:r>
          </a:p>
          <a:p>
            <a:pPr marL="1114425" lvl="1" indent="-428625" defTabSz="1371600">
              <a:defRPr/>
            </a:pPr>
            <a:r>
              <a:rPr lang="en-US" sz="4950" dirty="0">
                <a:solidFill>
                  <a:schemeClr val="tx2">
                    <a:lumMod val="50000"/>
                  </a:schemeClr>
                </a:solidFill>
                <a:latin typeface="Calibri"/>
              </a:rPr>
              <a:t>Drive with hand controls</a:t>
            </a:r>
          </a:p>
          <a:p>
            <a:pPr marL="1114425" lvl="1" indent="-428625" defTabSz="1371600">
              <a:defRPr/>
            </a:pPr>
            <a:r>
              <a:rPr lang="en-US" sz="4950" dirty="0">
                <a:solidFill>
                  <a:schemeClr val="tx2">
                    <a:lumMod val="50000"/>
                  </a:schemeClr>
                </a:solidFill>
                <a:latin typeface="Calibri"/>
              </a:rPr>
              <a:t>Form meaningful friendships and romantic relationships</a:t>
            </a:r>
          </a:p>
          <a:p>
            <a:pPr marL="1114425" lvl="1" indent="-428625" defTabSz="1371600">
              <a:defRPr/>
            </a:pPr>
            <a:r>
              <a:rPr lang="en-US" sz="4950" dirty="0">
                <a:solidFill>
                  <a:schemeClr val="tx2">
                    <a:lumMod val="50000"/>
                  </a:schemeClr>
                </a:solidFill>
                <a:latin typeface="Calibri"/>
              </a:rPr>
              <a:t>Have children</a:t>
            </a:r>
          </a:p>
        </p:txBody>
      </p:sp>
    </p:spTree>
    <p:extLst>
      <p:ext uri="{BB962C8B-B14F-4D97-AF65-F5344CB8AC3E}">
        <p14:creationId xmlns:p14="http://schemas.microsoft.com/office/powerpoint/2010/main" val="2297861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12344400" cy="1714500"/>
          </a:xfrm>
        </p:spPr>
        <p:txBody>
          <a:bodyPr>
            <a:noAutofit/>
          </a:bodyPr>
          <a:lstStyle/>
          <a:p>
            <a:r>
              <a:rPr lang="en-US" sz="5400" dirty="0">
                <a:effectLst>
                  <a:outerShdw blurRad="38100" dist="38100" dir="2700000" algn="tl">
                    <a:srgbClr val="000000">
                      <a:alpha val="43137"/>
                    </a:srgbClr>
                  </a:outerShdw>
                </a:effectLst>
              </a:rPr>
              <a:t>Should not reach damages, but if you do… </a:t>
            </a:r>
            <a:r>
              <a:rPr lang="en-US" sz="5400" b="1" i="1" dirty="0">
                <a:effectLst>
                  <a:outerShdw blurRad="38100" dist="38100" dir="2700000" algn="tl">
                    <a:srgbClr val="000000">
                      <a:alpha val="43137"/>
                    </a:srgbClr>
                  </a:outerShdw>
                </a:effectLst>
              </a:rPr>
              <a:t>Fair and Reasonable </a:t>
            </a:r>
            <a:r>
              <a:rPr lang="en-US" sz="5400" dirty="0">
                <a:effectLst>
                  <a:outerShdw blurRad="38100" dist="38100" dir="2700000" algn="tl">
                    <a:srgbClr val="000000">
                      <a:alpha val="43137"/>
                    </a:srgbClr>
                  </a:outerShdw>
                </a:effectLst>
              </a:rPr>
              <a:t>Damages</a:t>
            </a:r>
          </a:p>
        </p:txBody>
      </p:sp>
      <p:sp>
        <p:nvSpPr>
          <p:cNvPr id="4" name="Slide Number Placeholder 3"/>
          <p:cNvSpPr>
            <a:spLocks noGrp="1"/>
          </p:cNvSpPr>
          <p:nvPr>
            <p:ph type="sldNum" sz="quarter" idx="12"/>
          </p:nvPr>
        </p:nvSpPr>
        <p:spPr/>
        <p:txBody>
          <a:bodyPr/>
          <a:lstStyle/>
          <a:p>
            <a:fld id="{7E95C627-D05D-4F8B-A696-7513FF4EF49B}" type="slidenum">
              <a:rPr lang="en-US">
                <a:solidFill>
                  <a:prstClr val="white">
                    <a:tint val="75000"/>
                  </a:prstClr>
                </a:solidFill>
                <a:latin typeface="Calibri"/>
              </a:rPr>
              <a:pPr/>
              <a:t>47</a:t>
            </a:fld>
            <a:endParaRPr lang="en-US" dirty="0">
              <a:solidFill>
                <a:prstClr val="white">
                  <a:tint val="75000"/>
                </a:prstClr>
              </a:solidFill>
              <a:latin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3135308776"/>
              </p:ext>
            </p:extLst>
          </p:nvPr>
        </p:nvGraphicFramePr>
        <p:xfrm>
          <a:off x="3143250" y="1943102"/>
          <a:ext cx="12172950" cy="8117402"/>
        </p:xfrm>
        <a:graphic>
          <a:graphicData uri="http://schemas.openxmlformats.org/drawingml/2006/table">
            <a:tbl>
              <a:tblPr firstRow="1" bandRow="1">
                <a:tableStyleId>{BDBED569-4797-4DF1-A0F4-6AAB3CD982D8}</a:tableStyleId>
              </a:tblPr>
              <a:tblGrid>
                <a:gridCol w="6115050">
                  <a:extLst>
                    <a:ext uri="{9D8B030D-6E8A-4147-A177-3AD203B41FA5}">
                      <a16:colId xmlns:a16="http://schemas.microsoft.com/office/drawing/2014/main" val="20000"/>
                    </a:ext>
                  </a:extLst>
                </a:gridCol>
                <a:gridCol w="377190">
                  <a:extLst>
                    <a:ext uri="{9D8B030D-6E8A-4147-A177-3AD203B41FA5}">
                      <a16:colId xmlns:a16="http://schemas.microsoft.com/office/drawing/2014/main" val="3837991954"/>
                    </a:ext>
                  </a:extLst>
                </a:gridCol>
                <a:gridCol w="5680710">
                  <a:extLst>
                    <a:ext uri="{9D8B030D-6E8A-4147-A177-3AD203B41FA5}">
                      <a16:colId xmlns:a16="http://schemas.microsoft.com/office/drawing/2014/main" val="285010497"/>
                    </a:ext>
                  </a:extLst>
                </a:gridCol>
              </a:tblGrid>
              <a:tr h="68580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tx1"/>
                          </a:solidFill>
                        </a:rPr>
                        <a:t>REASONABLE DAMAGES</a:t>
                      </a:r>
                    </a:p>
                  </a:txBody>
                  <a:tcPr marL="137160" marR="137160" marT="68580" marB="68580"/>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FFFF00"/>
                        </a:solidFill>
                      </a:endParaRPr>
                    </a:p>
                  </a:txBody>
                  <a:tcPr/>
                </a:tc>
                <a:extLst>
                  <a:ext uri="{0D108BD9-81ED-4DB2-BD59-A6C34878D82A}">
                    <a16:rowId xmlns:a16="http://schemas.microsoft.com/office/drawing/2014/main" val="2471355969"/>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tx1"/>
                          </a:solidFill>
                        </a:rPr>
                        <a:t>ECONOMIC</a:t>
                      </a:r>
                    </a:p>
                  </a:txBody>
                  <a:tcPr marL="137160" marR="137160" marT="68580" marB="68580"/>
                </a:tc>
                <a:tc gridSpan="2">
                  <a:txBody>
                    <a:bodyPr/>
                    <a:lstStyle/>
                    <a:p>
                      <a:endParaRPr lang="en-US" sz="2700"/>
                    </a:p>
                  </a:txBody>
                  <a:tcPr marL="137160" marR="137160" marT="68580" marB="68580"/>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FFFF00"/>
                        </a:solidFill>
                      </a:endParaRPr>
                    </a:p>
                  </a:txBody>
                  <a:tcPr/>
                </a:tc>
                <a:extLst>
                  <a:ext uri="{0D108BD9-81ED-4DB2-BD59-A6C34878D82A}">
                    <a16:rowId xmlns:a16="http://schemas.microsoft.com/office/drawing/2014/main" val="1599463560"/>
                  </a:ext>
                </a:extLst>
              </a:tr>
              <a:tr h="685800">
                <a:tc>
                  <a:txBody>
                    <a:bodyPr/>
                    <a:lstStyle/>
                    <a:p>
                      <a:r>
                        <a:rPr lang="en-US" sz="3600" dirty="0"/>
                        <a:t>Past Medical Expenses</a:t>
                      </a:r>
                      <a:endParaRPr lang="en-US" sz="3600" dirty="0">
                        <a:solidFill>
                          <a:schemeClr val="tx1"/>
                        </a:solidFill>
                      </a:endParaRPr>
                    </a:p>
                  </a:txBody>
                  <a:tcPr marL="137160" marR="137160" marT="68580" marB="68580"/>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3600" dirty="0"/>
                        <a:t>$</a:t>
                      </a:r>
                      <a:r>
                        <a:rPr lang="en-US" sz="3600" baseline="0" dirty="0"/>
                        <a:t> </a:t>
                      </a:r>
                      <a:r>
                        <a:rPr lang="en-US" sz="3600" dirty="0"/>
                        <a:t>134,613.05</a:t>
                      </a:r>
                      <a:endParaRPr lang="en-US" sz="3600" dirty="0">
                        <a:solidFill>
                          <a:schemeClr val="tx1"/>
                        </a:solidFill>
                      </a:endParaRPr>
                    </a:p>
                  </a:txBody>
                  <a:tcPr marL="137160" marR="137160" marT="68580" marB="68580"/>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endParaRPr>
                    </a:p>
                  </a:txBody>
                  <a:tcPr/>
                </a:tc>
                <a:extLst>
                  <a:ext uri="{0D108BD9-81ED-4DB2-BD59-A6C34878D82A}">
                    <a16:rowId xmlns:a16="http://schemas.microsoft.com/office/drawing/2014/main" val="10001"/>
                  </a:ext>
                </a:extLst>
              </a:tr>
              <a:tr h="1783080">
                <a:tc>
                  <a:txBody>
                    <a:bodyPr/>
                    <a:lstStyle/>
                    <a:p>
                      <a:r>
                        <a:rPr lang="en-US" sz="3600" dirty="0"/>
                        <a:t>Future Medical &amp; Help at Home</a:t>
                      </a:r>
                      <a:endParaRPr lang="en-US" sz="3600" dirty="0">
                        <a:solidFill>
                          <a:schemeClr val="tx1"/>
                        </a:solidFill>
                      </a:endParaRPr>
                    </a:p>
                  </a:txBody>
                  <a:tcPr marL="137160" marR="137160" marT="68580" marB="68580"/>
                </a:tc>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600" dirty="0"/>
                        <a:t>$ 2,624,954.48 [based</a:t>
                      </a:r>
                      <a:r>
                        <a:rPr lang="en-US" sz="3600" baseline="0" dirty="0"/>
                        <a:t> on past medicals]</a:t>
                      </a:r>
                      <a:r>
                        <a:rPr lang="en-US" sz="3600" dirty="0"/>
                        <a:t> - </a:t>
                      </a:r>
                      <a:r>
                        <a:rPr lang="en-US" sz="3600" dirty="0">
                          <a:solidFill>
                            <a:schemeClr val="tx1"/>
                          </a:solidFill>
                        </a:rPr>
                        <a:t>$2,</a:t>
                      </a:r>
                      <a:r>
                        <a:rPr lang="en-US" sz="3600" baseline="0" dirty="0">
                          <a:solidFill>
                            <a:schemeClr val="tx1"/>
                          </a:solidFill>
                        </a:rPr>
                        <a:t>937,197.00 [based on </a:t>
                      </a:r>
                      <a:r>
                        <a:rPr lang="en-US" sz="3600" i="1" baseline="0" dirty="0">
                          <a:solidFill>
                            <a:schemeClr val="tx1"/>
                          </a:solidFill>
                        </a:rPr>
                        <a:t>reasonable</a:t>
                      </a:r>
                      <a:r>
                        <a:rPr lang="en-US" sz="3600" i="0" baseline="0" dirty="0">
                          <a:solidFill>
                            <a:schemeClr val="tx1"/>
                          </a:solidFill>
                        </a:rPr>
                        <a:t> LCP]</a:t>
                      </a:r>
                      <a:r>
                        <a:rPr lang="en-US" sz="3600" dirty="0"/>
                        <a:t> </a:t>
                      </a:r>
                      <a:endParaRPr lang="en-US" sz="3600" dirty="0">
                        <a:solidFill>
                          <a:schemeClr val="tx1"/>
                        </a:solidFill>
                      </a:endParaRPr>
                    </a:p>
                  </a:txBody>
                  <a:tcPr marL="137160" marR="137160" marT="68580" marB="68580"/>
                </a:tc>
                <a:tc h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endParaRPr>
                    </a:p>
                  </a:txBody>
                  <a:tcPr/>
                </a:tc>
                <a:extLst>
                  <a:ext uri="{0D108BD9-81ED-4DB2-BD59-A6C34878D82A}">
                    <a16:rowId xmlns:a16="http://schemas.microsoft.com/office/drawing/2014/main" val="10002"/>
                  </a:ext>
                </a:extLst>
              </a:tr>
              <a:tr h="713016">
                <a:tc>
                  <a:txBody>
                    <a:bodyPr/>
                    <a:lstStyle/>
                    <a:p>
                      <a:r>
                        <a:rPr lang="en-US" sz="3600" dirty="0"/>
                        <a:t>Lost Earnings (30 years)</a:t>
                      </a:r>
                      <a:endParaRPr lang="en-US" sz="3600" dirty="0">
                        <a:solidFill>
                          <a:schemeClr val="tx1"/>
                        </a:solidFill>
                      </a:endParaRPr>
                    </a:p>
                  </a:txBody>
                  <a:tcPr marL="137160" marR="137160" marT="68580" marB="68580"/>
                </a:tc>
                <a:tc gridSpan="2">
                  <a:txBody>
                    <a:bodyPr/>
                    <a:lstStyle/>
                    <a:p>
                      <a:pPr algn="r"/>
                      <a:r>
                        <a:rPr lang="en-US" sz="3600" dirty="0"/>
                        <a:t>$ 1,500,000.00</a:t>
                      </a:r>
                    </a:p>
                  </a:txBody>
                  <a:tcPr marL="137160" marR="137160" marT="68580" marB="68580"/>
                </a:tc>
                <a:tc hMerge="1">
                  <a:txBody>
                    <a:bodyPr/>
                    <a:lstStyle/>
                    <a:p>
                      <a:pPr algn="r"/>
                      <a:endParaRPr lang="en-US" sz="2400" dirty="0"/>
                    </a:p>
                  </a:txBody>
                  <a:tcPr/>
                </a:tc>
                <a:extLst>
                  <a:ext uri="{0D108BD9-81ED-4DB2-BD59-A6C34878D82A}">
                    <a16:rowId xmlns:a16="http://schemas.microsoft.com/office/drawing/2014/main" val="10003"/>
                  </a:ext>
                </a:extLst>
              </a:tr>
              <a:tr h="685800">
                <a:tc gridSpan="3">
                  <a:txBody>
                    <a:bodyPr/>
                    <a:lstStyle/>
                    <a:p>
                      <a:r>
                        <a:rPr lang="en-US" sz="3600" b="1" dirty="0">
                          <a:solidFill>
                            <a:schemeClr val="tx1"/>
                          </a:solidFill>
                        </a:rPr>
                        <a:t>NON-ECONOMIC</a:t>
                      </a:r>
                      <a:r>
                        <a:rPr lang="en-US" sz="3600" b="1" baseline="0" dirty="0">
                          <a:solidFill>
                            <a:schemeClr val="tx1"/>
                          </a:solidFill>
                        </a:rPr>
                        <a:t>:</a:t>
                      </a:r>
                      <a:endParaRPr lang="en-US" sz="3600" b="1" dirty="0">
                        <a:solidFill>
                          <a:schemeClr val="tx1"/>
                        </a:solidFill>
                      </a:endParaRPr>
                    </a:p>
                  </a:txBody>
                  <a:tcPr marL="137160" marR="137160" marT="68580" marB="6858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685800">
                <a:tc gridSpan="2">
                  <a:txBody>
                    <a:bodyPr/>
                    <a:lstStyle/>
                    <a:p>
                      <a:r>
                        <a:rPr lang="en-US" sz="3600" dirty="0"/>
                        <a:t>Pain &amp; Suffering</a:t>
                      </a:r>
                      <a:endParaRPr lang="en-US" sz="3600" dirty="0">
                        <a:solidFill>
                          <a:schemeClr val="tx1"/>
                        </a:solidFill>
                      </a:endParaRPr>
                    </a:p>
                  </a:txBody>
                  <a:tcPr marL="137160" marR="137160" marT="68580" marB="68580"/>
                </a:tc>
                <a:tc h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3600" dirty="0"/>
                        <a:t>$  250,000.00</a:t>
                      </a:r>
                      <a:endParaRPr lang="en-US" sz="3600" dirty="0">
                        <a:solidFill>
                          <a:schemeClr val="tx1"/>
                        </a:solidFill>
                      </a:endParaRPr>
                    </a:p>
                  </a:txBody>
                  <a:tcPr marL="137160" marR="137160" marT="68580" marB="68580"/>
                </a:tc>
                <a:extLst>
                  <a:ext uri="{0D108BD9-81ED-4DB2-BD59-A6C34878D82A}">
                    <a16:rowId xmlns:a16="http://schemas.microsoft.com/office/drawing/2014/main" val="10005"/>
                  </a:ext>
                </a:extLst>
              </a:tr>
              <a:tr h="685800">
                <a:tc gridSpan="2">
                  <a:txBody>
                    <a:bodyPr/>
                    <a:lstStyle/>
                    <a:p>
                      <a:r>
                        <a:rPr lang="en-US" sz="3600" dirty="0"/>
                        <a:t>Lost Enjoyment</a:t>
                      </a:r>
                      <a:endParaRPr lang="en-US" sz="3600" dirty="0">
                        <a:solidFill>
                          <a:schemeClr val="tx1"/>
                        </a:solidFill>
                      </a:endParaRPr>
                    </a:p>
                  </a:txBody>
                  <a:tcPr marL="137160" marR="137160" marT="68580" marB="68580"/>
                </a:tc>
                <a:tc h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3600" dirty="0"/>
                        <a:t>$ 250,000.00</a:t>
                      </a:r>
                      <a:endParaRPr lang="en-US" sz="3600" dirty="0">
                        <a:solidFill>
                          <a:schemeClr val="tx1"/>
                        </a:solidFill>
                      </a:endParaRPr>
                    </a:p>
                  </a:txBody>
                  <a:tcPr marL="137160" marR="137160" marT="68580" marB="68580"/>
                </a:tc>
                <a:extLst>
                  <a:ext uri="{0D108BD9-81ED-4DB2-BD59-A6C34878D82A}">
                    <a16:rowId xmlns:a16="http://schemas.microsoft.com/office/drawing/2014/main" val="10006"/>
                  </a:ext>
                </a:extLst>
              </a:tr>
              <a:tr h="1506506">
                <a:tc gridSpan="2">
                  <a:txBody>
                    <a:bodyPr/>
                    <a:lstStyle/>
                    <a:p>
                      <a:r>
                        <a:rPr lang="en-US" sz="3600" b="1" i="0" dirty="0">
                          <a:solidFill>
                            <a:schemeClr val="tx1"/>
                          </a:solidFill>
                        </a:rPr>
                        <a:t>TOTAL</a:t>
                      </a:r>
                      <a:r>
                        <a:rPr lang="en-US" sz="3600" b="1" i="0" baseline="0" dirty="0">
                          <a:solidFill>
                            <a:schemeClr val="tx1"/>
                          </a:solidFill>
                        </a:rPr>
                        <a:t> DAMAGES</a:t>
                      </a:r>
                      <a:endParaRPr lang="en-US" sz="3600" b="1" i="0" dirty="0">
                        <a:solidFill>
                          <a:schemeClr val="tx1"/>
                        </a:solidFill>
                      </a:endParaRPr>
                    </a:p>
                  </a:txBody>
                  <a:tcPr marL="137160" marR="137160" marT="68580" marB="68580"/>
                </a:tc>
                <a:tc hMerge="1">
                  <a:txBody>
                    <a:bodyPr/>
                    <a:lstStyle/>
                    <a:p>
                      <a:endParaRPr lang="en-US"/>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600" b="1" i="0" dirty="0">
                          <a:solidFill>
                            <a:schemeClr val="tx1"/>
                          </a:solidFill>
                        </a:rPr>
                        <a:t>$ 4,759,567.53 –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3600" b="1" i="0" dirty="0">
                          <a:solidFill>
                            <a:schemeClr val="tx1"/>
                          </a:solidFill>
                        </a:rPr>
                        <a:t>$ 5,071,810.05</a:t>
                      </a:r>
                    </a:p>
                  </a:txBody>
                  <a:tcPr marL="137160" marR="137160" marT="68580" marB="68580"/>
                </a:tc>
                <a:extLst>
                  <a:ext uri="{0D108BD9-81ED-4DB2-BD59-A6C34878D82A}">
                    <a16:rowId xmlns:a16="http://schemas.microsoft.com/office/drawing/2014/main" val="10008"/>
                  </a:ext>
                </a:extLst>
              </a:tr>
            </a:tbl>
          </a:graphicData>
        </a:graphic>
      </p:graphicFrame>
      <p:cxnSp>
        <p:nvCxnSpPr>
          <p:cNvPr id="6" name="Straight Connector 5"/>
          <p:cNvCxnSpPr/>
          <p:nvPr/>
        </p:nvCxnSpPr>
        <p:spPr>
          <a:xfrm>
            <a:off x="2286000" y="1714500"/>
            <a:ext cx="13716000" cy="0"/>
          </a:xfrm>
          <a:prstGeom prst="line">
            <a:avLst/>
          </a:prstGeom>
          <a:ln w="38100">
            <a:solidFill>
              <a:srgbClr val="60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381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14300"/>
            <a:ext cx="12344400" cy="1326834"/>
          </a:xfrm>
        </p:spPr>
        <p:txBody>
          <a:bodyPr>
            <a:normAutofit/>
          </a:bodyPr>
          <a:lstStyle/>
          <a:p>
            <a:r>
              <a:rPr lang="en-US" b="1" dirty="0"/>
              <a:t>Verdict in Favor of Defendants</a:t>
            </a:r>
          </a:p>
        </p:txBody>
      </p:sp>
      <p:sp>
        <p:nvSpPr>
          <p:cNvPr id="4" name="Slide Number Placeholder 3"/>
          <p:cNvSpPr>
            <a:spLocks noGrp="1"/>
          </p:cNvSpPr>
          <p:nvPr>
            <p:ph type="sldNum" sz="quarter" idx="12"/>
          </p:nvPr>
        </p:nvSpPr>
        <p:spPr/>
        <p:txBody>
          <a:bodyPr/>
          <a:lstStyle/>
          <a:p>
            <a:pPr defTabSz="1371600">
              <a:defRPr/>
            </a:pPr>
            <a:fld id="{7E95C627-D05D-4F8B-A696-7513FF4EF49B}" type="slidenum">
              <a:rPr lang="en-US" sz="1800">
                <a:solidFill>
                  <a:prstClr val="white">
                    <a:tint val="75000"/>
                  </a:prstClr>
                </a:solidFill>
                <a:latin typeface="Calibri"/>
              </a:rPr>
              <a:pPr defTabSz="1371600">
                <a:defRPr/>
              </a:pPr>
              <a:t>48</a:t>
            </a:fld>
            <a:endParaRPr lang="en-US" sz="1800" dirty="0">
              <a:solidFill>
                <a:prstClr val="white">
                  <a:tint val="75000"/>
                </a:prstClr>
              </a:solidFill>
              <a:latin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1385807723"/>
              </p:ext>
            </p:extLst>
          </p:nvPr>
        </p:nvGraphicFramePr>
        <p:xfrm>
          <a:off x="1028700" y="1047899"/>
          <a:ext cx="15773401" cy="8654243"/>
        </p:xfrm>
        <a:graphic>
          <a:graphicData uri="http://schemas.openxmlformats.org/drawingml/2006/table">
            <a:tbl>
              <a:tblPr firstRow="1" bandRow="1">
                <a:tableStyleId>{5C22544A-7EE6-4342-B048-85BDC9FD1C3A}</a:tableStyleId>
              </a:tblPr>
              <a:tblGrid>
                <a:gridCol w="1183007">
                  <a:extLst>
                    <a:ext uri="{9D8B030D-6E8A-4147-A177-3AD203B41FA5}">
                      <a16:colId xmlns:a16="http://schemas.microsoft.com/office/drawing/2014/main" val="2512849375"/>
                    </a:ext>
                  </a:extLst>
                </a:gridCol>
                <a:gridCol w="12267183">
                  <a:extLst>
                    <a:ext uri="{9D8B030D-6E8A-4147-A177-3AD203B41FA5}">
                      <a16:colId xmlns:a16="http://schemas.microsoft.com/office/drawing/2014/main" val="3032764277"/>
                    </a:ext>
                  </a:extLst>
                </a:gridCol>
                <a:gridCol w="2323211">
                  <a:extLst>
                    <a:ext uri="{9D8B030D-6E8A-4147-A177-3AD203B41FA5}">
                      <a16:colId xmlns:a16="http://schemas.microsoft.com/office/drawing/2014/main" val="1016947792"/>
                    </a:ext>
                  </a:extLst>
                </a:gridCol>
              </a:tblGrid>
              <a:tr h="868680">
                <a:tc>
                  <a:txBody>
                    <a:bodyPr/>
                    <a:lstStyle/>
                    <a:p>
                      <a:endParaRPr lang="en-US" sz="4800" dirty="0"/>
                    </a:p>
                  </a:txBody>
                  <a:tcPr marL="137160" marR="137160" marT="68580" marB="68580"/>
                </a:tc>
                <a:tc>
                  <a:txBody>
                    <a:bodyPr/>
                    <a:lstStyle/>
                    <a:p>
                      <a:r>
                        <a:rPr lang="en-US" sz="4800" dirty="0"/>
                        <a:t>Claim</a:t>
                      </a:r>
                    </a:p>
                  </a:txBody>
                  <a:tcPr marL="137160" marR="137160" marT="68580" marB="68580"/>
                </a:tc>
                <a:tc>
                  <a:txBody>
                    <a:bodyPr/>
                    <a:lstStyle/>
                    <a:p>
                      <a:r>
                        <a:rPr lang="en-US" sz="4800" dirty="0"/>
                        <a:t>Verdict</a:t>
                      </a:r>
                    </a:p>
                  </a:txBody>
                  <a:tcPr marL="137160" marR="137160" marT="68580" marB="68580"/>
                </a:tc>
                <a:extLst>
                  <a:ext uri="{0D108BD9-81ED-4DB2-BD59-A6C34878D82A}">
                    <a16:rowId xmlns:a16="http://schemas.microsoft.com/office/drawing/2014/main" val="1876342902"/>
                  </a:ext>
                </a:extLst>
              </a:tr>
              <a:tr h="868680">
                <a:tc>
                  <a:txBody>
                    <a:bodyPr/>
                    <a:lstStyle/>
                    <a:p>
                      <a:pPr algn="ctr"/>
                      <a:r>
                        <a:rPr lang="en-US" sz="4800" dirty="0"/>
                        <a:t>1</a:t>
                      </a:r>
                    </a:p>
                  </a:txBody>
                  <a:tcPr marL="137160" marR="137160" marT="68580" marB="68580"/>
                </a:tc>
                <a:tc>
                  <a:txBody>
                    <a:bodyPr/>
                    <a:lstStyle/>
                    <a:p>
                      <a:r>
                        <a:rPr lang="en-US" sz="4500" dirty="0"/>
                        <a:t>Was Defendant Hospital negligent? </a:t>
                      </a:r>
                    </a:p>
                  </a:txBody>
                  <a:tcPr marL="137160" marR="137160" marT="68580" marB="68580"/>
                </a:tc>
                <a:tc>
                  <a:txBody>
                    <a:bodyPr/>
                    <a:lstStyle/>
                    <a:p>
                      <a:pPr algn="ctr"/>
                      <a:r>
                        <a:rPr lang="en-US" sz="4800" b="1" dirty="0">
                          <a:solidFill>
                            <a:srgbClr val="C00000"/>
                          </a:solidFill>
                        </a:rPr>
                        <a:t>NO</a:t>
                      </a:r>
                    </a:p>
                  </a:txBody>
                  <a:tcPr marL="137160" marR="137160" marT="68580" marB="68580"/>
                </a:tc>
                <a:extLst>
                  <a:ext uri="{0D108BD9-81ED-4DB2-BD59-A6C34878D82A}">
                    <a16:rowId xmlns:a16="http://schemas.microsoft.com/office/drawing/2014/main" val="1186439982"/>
                  </a:ext>
                </a:extLst>
              </a:tr>
              <a:tr h="986642">
                <a:tc>
                  <a:txBody>
                    <a:bodyPr/>
                    <a:lstStyle/>
                    <a:p>
                      <a:pPr algn="ctr"/>
                      <a:r>
                        <a:rPr lang="en-US" sz="4800" dirty="0"/>
                        <a:t>2</a:t>
                      </a:r>
                    </a:p>
                  </a:txBody>
                  <a:tcPr marL="137160" marR="137160" marT="68580" marB="68580"/>
                </a:tc>
                <a:tc>
                  <a:txBody>
                    <a:bodyPr/>
                    <a:lstStyle/>
                    <a:p>
                      <a:r>
                        <a:rPr lang="en-US" sz="4500" dirty="0"/>
                        <a:t>Was Defendant Corporate</a:t>
                      </a:r>
                      <a:r>
                        <a:rPr lang="en-US" sz="4500" baseline="0" dirty="0"/>
                        <a:t> Health </a:t>
                      </a:r>
                      <a:r>
                        <a:rPr lang="en-US" sz="4500" dirty="0"/>
                        <a:t>negligent? </a:t>
                      </a:r>
                    </a:p>
                  </a:txBody>
                  <a:tcPr marL="137160" marR="137160" marT="68580" marB="68580"/>
                </a:tc>
                <a:tc>
                  <a:txBody>
                    <a:bodyPr/>
                    <a:lstStyle/>
                    <a:p>
                      <a:pPr algn="ctr"/>
                      <a:r>
                        <a:rPr lang="en-US" sz="4800" b="1" dirty="0">
                          <a:solidFill>
                            <a:srgbClr val="C00000"/>
                          </a:solidFill>
                        </a:rPr>
                        <a:t>NO</a:t>
                      </a:r>
                    </a:p>
                  </a:txBody>
                  <a:tcPr marL="137160" marR="137160" marT="68580" marB="68580"/>
                </a:tc>
                <a:extLst>
                  <a:ext uri="{0D108BD9-81ED-4DB2-BD59-A6C34878D82A}">
                    <a16:rowId xmlns:a16="http://schemas.microsoft.com/office/drawing/2014/main" val="2265369613"/>
                  </a:ext>
                </a:extLst>
              </a:tr>
              <a:tr h="1832462">
                <a:tc>
                  <a:txBody>
                    <a:bodyPr/>
                    <a:lstStyle/>
                    <a:p>
                      <a:pPr algn="ctr"/>
                      <a:r>
                        <a:rPr lang="en-US" sz="4800" dirty="0"/>
                        <a:t>3</a:t>
                      </a:r>
                    </a:p>
                  </a:txBody>
                  <a:tcPr marL="137160" marR="137160" marT="68580" marB="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500" dirty="0"/>
                        <a:t>Was the negligence, if any, of Defendant Hospital a cause of Plaintiffs’ injuries and damages? </a:t>
                      </a:r>
                    </a:p>
                  </a:txBody>
                  <a:tcPr marL="137160" marR="137160" marT="68580" marB="68580"/>
                </a:tc>
                <a:tc>
                  <a:txBody>
                    <a:bodyPr/>
                    <a:lstStyle/>
                    <a:p>
                      <a:pPr algn="ctr"/>
                      <a:r>
                        <a:rPr lang="en-US" sz="4800" b="1" dirty="0">
                          <a:solidFill>
                            <a:srgbClr val="C00000"/>
                          </a:solidFill>
                        </a:rPr>
                        <a:t>NO</a:t>
                      </a:r>
                    </a:p>
                  </a:txBody>
                  <a:tcPr marL="137160" marR="137160" marT="68580" marB="68580"/>
                </a:tc>
                <a:extLst>
                  <a:ext uri="{0D108BD9-81ED-4DB2-BD59-A6C34878D82A}">
                    <a16:rowId xmlns:a16="http://schemas.microsoft.com/office/drawing/2014/main" val="3910044548"/>
                  </a:ext>
                </a:extLst>
              </a:tr>
              <a:tr h="1567829">
                <a:tc>
                  <a:txBody>
                    <a:bodyPr/>
                    <a:lstStyle/>
                    <a:p>
                      <a:pPr algn="ctr"/>
                      <a:r>
                        <a:rPr lang="en-US" sz="4800" dirty="0"/>
                        <a:t>4</a:t>
                      </a:r>
                    </a:p>
                  </a:txBody>
                  <a:tcPr marL="137160" marR="137160" marT="68580" marB="68580"/>
                </a:tc>
                <a:tc>
                  <a:txBody>
                    <a:bodyPr/>
                    <a:lstStyle/>
                    <a:p>
                      <a:r>
                        <a:rPr lang="en-US" sz="4500" dirty="0"/>
                        <a:t>Was the negligence, if any, of Corporate </a:t>
                      </a:r>
                      <a:r>
                        <a:rPr lang="en-US" sz="4500" baseline="0" dirty="0"/>
                        <a:t>Health </a:t>
                      </a:r>
                      <a:r>
                        <a:rPr lang="en-US" sz="4500" dirty="0"/>
                        <a:t>a cause of Plaintiffs’ injuries and damages? </a:t>
                      </a:r>
                    </a:p>
                  </a:txBody>
                  <a:tcPr marL="137160" marR="137160" marT="68580" marB="68580"/>
                </a:tc>
                <a:tc>
                  <a:txBody>
                    <a:bodyPr/>
                    <a:lstStyle/>
                    <a:p>
                      <a:pPr algn="ctr"/>
                      <a:r>
                        <a:rPr lang="en-US" sz="4800" b="1" dirty="0">
                          <a:solidFill>
                            <a:srgbClr val="C00000"/>
                          </a:solidFill>
                        </a:rPr>
                        <a:t>NO</a:t>
                      </a:r>
                    </a:p>
                  </a:txBody>
                  <a:tcPr marL="137160" marR="137160" marT="68580" marB="68580"/>
                </a:tc>
                <a:extLst>
                  <a:ext uri="{0D108BD9-81ED-4DB2-BD59-A6C34878D82A}">
                    <a16:rowId xmlns:a16="http://schemas.microsoft.com/office/drawing/2014/main" val="65063114"/>
                  </a:ext>
                </a:extLst>
              </a:tr>
              <a:tr h="1600200">
                <a:tc>
                  <a:txBody>
                    <a:bodyPr/>
                    <a:lstStyle/>
                    <a:p>
                      <a:pPr algn="ctr"/>
                      <a:r>
                        <a:rPr lang="en-US" sz="4800" dirty="0"/>
                        <a:t>5</a:t>
                      </a:r>
                    </a:p>
                  </a:txBody>
                  <a:tcPr marL="137160" marR="137160" marT="68580" marB="68580"/>
                </a:tc>
                <a:tc>
                  <a:txBody>
                    <a:bodyPr/>
                    <a:lstStyle/>
                    <a:p>
                      <a:r>
                        <a:rPr lang="en-US" sz="4500" dirty="0"/>
                        <a:t>Were</a:t>
                      </a:r>
                      <a:r>
                        <a:rPr lang="en-US" sz="4500" baseline="0" dirty="0"/>
                        <a:t> D.R., M.D., and C. A., PA, apparent agents of Defendant Hospital?</a:t>
                      </a:r>
                      <a:endParaRPr lang="en-US" sz="4500" dirty="0"/>
                    </a:p>
                  </a:txBody>
                  <a:tcPr marL="137160" marR="137160" marT="68580" marB="685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srgbClr val="C00000"/>
                          </a:solidFill>
                        </a:rPr>
                        <a:t>NO</a:t>
                      </a:r>
                    </a:p>
                    <a:p>
                      <a:pPr algn="ctr"/>
                      <a:endParaRPr lang="en-US" sz="4800" b="1" dirty="0">
                        <a:solidFill>
                          <a:srgbClr val="C00000"/>
                        </a:solidFill>
                      </a:endParaRPr>
                    </a:p>
                  </a:txBody>
                  <a:tcPr marL="137160" marR="137160" marT="68580" marB="68580"/>
                </a:tc>
                <a:extLst>
                  <a:ext uri="{0D108BD9-81ED-4DB2-BD59-A6C34878D82A}">
                    <a16:rowId xmlns:a16="http://schemas.microsoft.com/office/drawing/2014/main" val="3687224789"/>
                  </a:ext>
                </a:extLst>
              </a:tr>
              <a:tr h="929750">
                <a:tc>
                  <a:txBody>
                    <a:bodyPr/>
                    <a:lstStyle/>
                    <a:p>
                      <a:pPr algn="ctr"/>
                      <a:r>
                        <a:rPr lang="en-US" sz="4800" dirty="0"/>
                        <a:t>6</a:t>
                      </a:r>
                    </a:p>
                  </a:txBody>
                  <a:tcPr marL="137160" marR="137160" marT="68580" marB="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u="sng" dirty="0"/>
                        <a:t>Total amount of damages suffered by Plaintiffs</a:t>
                      </a:r>
                      <a:r>
                        <a:rPr lang="en-US" sz="4800" b="1" dirty="0"/>
                        <a:t>:</a:t>
                      </a:r>
                    </a:p>
                  </a:txBody>
                  <a:tcPr marL="137160" marR="137160" marT="68580" marB="68580"/>
                </a:tc>
                <a:tc>
                  <a:txBody>
                    <a:bodyPr/>
                    <a:lstStyle/>
                    <a:p>
                      <a:pPr algn="ctr"/>
                      <a:r>
                        <a:rPr lang="en-US" sz="4800" b="1" dirty="0">
                          <a:solidFill>
                            <a:srgbClr val="C00000"/>
                          </a:solidFill>
                        </a:rPr>
                        <a:t>$0</a:t>
                      </a:r>
                    </a:p>
                  </a:txBody>
                  <a:tcPr marL="137160" marR="137160" marT="68580" marB="68580"/>
                </a:tc>
                <a:extLst>
                  <a:ext uri="{0D108BD9-81ED-4DB2-BD59-A6C34878D82A}">
                    <a16:rowId xmlns:a16="http://schemas.microsoft.com/office/drawing/2014/main" val="2281628193"/>
                  </a:ext>
                </a:extLst>
              </a:tr>
            </a:tbl>
          </a:graphicData>
        </a:graphic>
      </p:graphicFrame>
    </p:spTree>
    <p:extLst>
      <p:ext uri="{BB962C8B-B14F-4D97-AF65-F5344CB8AC3E}">
        <p14:creationId xmlns:p14="http://schemas.microsoft.com/office/powerpoint/2010/main" val="3127298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5596"/>
            <a:ext cx="9525000" cy="1494968"/>
          </a:xfrm>
        </p:spPr>
        <p:txBody>
          <a:bodyPr>
            <a:normAutofit/>
          </a:bodyPr>
          <a:lstStyle/>
          <a:p>
            <a:r>
              <a:rPr lang="en-US" sz="6500" dirty="0">
                <a:solidFill>
                  <a:schemeClr val="tx1"/>
                </a:solidFill>
              </a:rPr>
              <a:t>Lacey Henderson</a:t>
            </a:r>
            <a:endParaRPr lang="en-US" sz="6500" dirty="0"/>
          </a:p>
        </p:txBody>
      </p:sp>
      <p:sp>
        <p:nvSpPr>
          <p:cNvPr id="4" name="Slide Number Placeholder 3"/>
          <p:cNvSpPr>
            <a:spLocks noGrp="1"/>
          </p:cNvSpPr>
          <p:nvPr>
            <p:ph type="sldNum" sz="quarter" idx="12"/>
          </p:nvPr>
        </p:nvSpPr>
        <p:spPr/>
        <p:txBody>
          <a:bodyPr/>
          <a:lstStyle/>
          <a:p>
            <a:fld id="{F73AF5FA-9959-4C12-9F90-29689D4C106F}" type="slidenum">
              <a:rPr lang="en-US">
                <a:solidFill>
                  <a:prstClr val="white">
                    <a:tint val="75000"/>
                  </a:prstClr>
                </a:solidFill>
                <a:latin typeface="Calibri"/>
              </a:rPr>
              <a:pPr/>
              <a:t>49</a:t>
            </a:fld>
            <a:endParaRPr lang="en-US" dirty="0">
              <a:solidFill>
                <a:prstClr val="white">
                  <a:tint val="75000"/>
                </a:prstClr>
              </a:solidFill>
              <a:latin typeface="Calibri"/>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2" y="2416631"/>
            <a:ext cx="3814763" cy="6100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102" y="2593181"/>
            <a:ext cx="9329738"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2999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604337" y="-177746"/>
            <a:ext cx="4372245" cy="11064637"/>
            <a:chOff x="0" y="0"/>
            <a:chExt cx="1595007" cy="4036409"/>
          </a:xfrm>
        </p:grpSpPr>
        <p:sp>
          <p:nvSpPr>
            <p:cNvPr id="3" name="Freeform 3"/>
            <p:cNvSpPr/>
            <p:nvPr/>
          </p:nvSpPr>
          <p:spPr>
            <a:xfrm>
              <a:off x="0" y="0"/>
              <a:ext cx="1595007" cy="4036409"/>
            </a:xfrm>
            <a:custGeom>
              <a:avLst/>
              <a:gdLst/>
              <a:ahLst/>
              <a:cxnLst/>
              <a:rect l="l" t="t" r="r" b="b"/>
              <a:pathLst>
                <a:path w="1595007" h="4036409">
                  <a:moveTo>
                    <a:pt x="0" y="0"/>
                  </a:moveTo>
                  <a:lnTo>
                    <a:pt x="1595007" y="0"/>
                  </a:lnTo>
                  <a:lnTo>
                    <a:pt x="1595007" y="4036409"/>
                  </a:lnTo>
                  <a:lnTo>
                    <a:pt x="0" y="4036409"/>
                  </a:lnTo>
                  <a:close/>
                </a:path>
              </a:pathLst>
            </a:custGeom>
            <a:solidFill>
              <a:srgbClr val="C3E0E5"/>
            </a:solidFill>
          </p:spPr>
        </p:sp>
      </p:grpSp>
      <p:grpSp>
        <p:nvGrpSpPr>
          <p:cNvPr id="4" name="Group 4"/>
          <p:cNvGrpSpPr/>
          <p:nvPr/>
        </p:nvGrpSpPr>
        <p:grpSpPr>
          <a:xfrm>
            <a:off x="0" y="0"/>
            <a:ext cx="502785" cy="7879820"/>
            <a:chOff x="0" y="0"/>
            <a:chExt cx="183417" cy="2874580"/>
          </a:xfrm>
        </p:grpSpPr>
        <p:sp>
          <p:nvSpPr>
            <p:cNvPr id="5" name="Freeform 5"/>
            <p:cNvSpPr/>
            <p:nvPr/>
          </p:nvSpPr>
          <p:spPr>
            <a:xfrm>
              <a:off x="0" y="0"/>
              <a:ext cx="183417" cy="2874580"/>
            </a:xfrm>
            <a:custGeom>
              <a:avLst/>
              <a:gdLst/>
              <a:ahLst/>
              <a:cxnLst/>
              <a:rect l="l" t="t" r="r" b="b"/>
              <a:pathLst>
                <a:path w="183417" h="2874580">
                  <a:moveTo>
                    <a:pt x="0" y="0"/>
                  </a:moveTo>
                  <a:lnTo>
                    <a:pt x="183417" y="0"/>
                  </a:lnTo>
                  <a:lnTo>
                    <a:pt x="183417" y="2874580"/>
                  </a:lnTo>
                  <a:lnTo>
                    <a:pt x="0" y="2874580"/>
                  </a:lnTo>
                  <a:close/>
                </a:path>
              </a:pathLst>
            </a:custGeom>
            <a:solidFill>
              <a:srgbClr val="C3E0E5"/>
            </a:solidFill>
          </p:spPr>
        </p:sp>
      </p:grpSp>
      <p:grpSp>
        <p:nvGrpSpPr>
          <p:cNvPr id="6" name="Group 6"/>
          <p:cNvGrpSpPr/>
          <p:nvPr/>
        </p:nvGrpSpPr>
        <p:grpSpPr>
          <a:xfrm>
            <a:off x="1028700" y="3520311"/>
            <a:ext cx="3060916" cy="164592"/>
            <a:chOff x="0" y="0"/>
            <a:chExt cx="2834181" cy="152400"/>
          </a:xfrm>
        </p:grpSpPr>
        <p:sp>
          <p:nvSpPr>
            <p:cNvPr id="7" name="Freeform 7"/>
            <p:cNvSpPr/>
            <p:nvPr/>
          </p:nvSpPr>
          <p:spPr>
            <a:xfrm>
              <a:off x="0" y="0"/>
              <a:ext cx="2834181" cy="152400"/>
            </a:xfrm>
            <a:custGeom>
              <a:avLst/>
              <a:gdLst/>
              <a:ahLst/>
              <a:cxnLst/>
              <a:rect l="l" t="t" r="r" b="b"/>
              <a:pathLst>
                <a:path w="2834181" h="152400">
                  <a:moveTo>
                    <a:pt x="0" y="0"/>
                  </a:moveTo>
                  <a:lnTo>
                    <a:pt x="2834181" y="0"/>
                  </a:lnTo>
                  <a:lnTo>
                    <a:pt x="2834181" y="152400"/>
                  </a:lnTo>
                  <a:lnTo>
                    <a:pt x="0" y="152400"/>
                  </a:lnTo>
                  <a:close/>
                </a:path>
              </a:pathLst>
            </a:custGeom>
            <a:solidFill>
              <a:srgbClr val="000000"/>
            </a:solidFill>
          </p:spPr>
        </p:sp>
      </p:grpSp>
      <p:pic>
        <p:nvPicPr>
          <p:cNvPr id="8" name="Picture 8"/>
          <p:cNvPicPr>
            <a:picLocks noChangeAspect="1"/>
          </p:cNvPicPr>
          <p:nvPr/>
        </p:nvPicPr>
        <p:blipFill>
          <a:blip r:embed="rId2"/>
          <a:srcRect/>
          <a:stretch>
            <a:fillRect/>
          </a:stretch>
        </p:blipFill>
        <p:spPr>
          <a:xfrm>
            <a:off x="10696870" y="2467445"/>
            <a:ext cx="8154185" cy="5334196"/>
          </a:xfrm>
          <a:prstGeom prst="rect">
            <a:avLst/>
          </a:prstGeom>
        </p:spPr>
      </p:pic>
      <p:sp>
        <p:nvSpPr>
          <p:cNvPr id="9" name="TextBox 9"/>
          <p:cNvSpPr txBox="1"/>
          <p:nvPr/>
        </p:nvSpPr>
        <p:spPr>
          <a:xfrm>
            <a:off x="1028700" y="2150005"/>
            <a:ext cx="6702071" cy="1168400"/>
          </a:xfrm>
          <a:prstGeom prst="rect">
            <a:avLst/>
          </a:prstGeom>
        </p:spPr>
        <p:txBody>
          <a:bodyPr lIns="0" tIns="0" rIns="0" bIns="0" rtlCol="0" anchor="t">
            <a:spAutoFit/>
          </a:bodyPr>
          <a:lstStyle/>
          <a:p>
            <a:pPr>
              <a:lnSpc>
                <a:spcPts val="9099"/>
              </a:lnSpc>
            </a:pPr>
            <a:r>
              <a:rPr lang="en-US" sz="6499">
                <a:solidFill>
                  <a:srgbClr val="000000"/>
                </a:solidFill>
                <a:latin typeface="Poppins Bold"/>
              </a:rPr>
              <a:t>STAGE ONE</a:t>
            </a:r>
          </a:p>
        </p:txBody>
      </p:sp>
      <p:sp>
        <p:nvSpPr>
          <p:cNvPr id="10" name="TextBox 10"/>
          <p:cNvSpPr txBox="1"/>
          <p:nvPr/>
        </p:nvSpPr>
        <p:spPr>
          <a:xfrm>
            <a:off x="1028700" y="3921274"/>
            <a:ext cx="9453675" cy="2168991"/>
          </a:xfrm>
          <a:prstGeom prst="rect">
            <a:avLst/>
          </a:prstGeom>
        </p:spPr>
        <p:txBody>
          <a:bodyPr lIns="0" tIns="0" rIns="0" bIns="0" rtlCol="0" anchor="t">
            <a:spAutoFit/>
          </a:bodyPr>
          <a:lstStyle/>
          <a:p>
            <a:pPr>
              <a:lnSpc>
                <a:spcPts val="16785"/>
              </a:lnSpc>
            </a:pPr>
            <a:r>
              <a:rPr lang="en-US" sz="11989" dirty="0">
                <a:solidFill>
                  <a:srgbClr val="000000"/>
                </a:solidFill>
                <a:latin typeface="Poppins Bold"/>
              </a:rPr>
              <a:t>PREPARING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79253" y="2534801"/>
            <a:ext cx="16808747" cy="6723499"/>
          </a:xfrm>
          <a:prstGeom prst="rect">
            <a:avLst/>
          </a:prstGeom>
        </p:spPr>
      </p:pic>
      <p:sp>
        <p:nvSpPr>
          <p:cNvPr id="3" name="TextBox 3"/>
          <p:cNvSpPr txBox="1"/>
          <p:nvPr/>
        </p:nvSpPr>
        <p:spPr>
          <a:xfrm>
            <a:off x="1479253" y="1076325"/>
            <a:ext cx="16241329" cy="940435"/>
          </a:xfrm>
          <a:prstGeom prst="rect">
            <a:avLst/>
          </a:prstGeom>
        </p:spPr>
        <p:txBody>
          <a:bodyPr lIns="0" tIns="0" rIns="0" bIns="0" rtlCol="0" anchor="t">
            <a:spAutoFit/>
          </a:bodyPr>
          <a:lstStyle/>
          <a:p>
            <a:pPr>
              <a:lnSpc>
                <a:spcPts val="6694"/>
              </a:lnSpc>
            </a:pPr>
            <a:r>
              <a:rPr lang="en-US" sz="6499" spc="-259" dirty="0">
                <a:solidFill>
                  <a:srgbClr val="000000"/>
                </a:solidFill>
                <a:latin typeface="Poppins Bold"/>
              </a:rPr>
              <a:t>Questions?</a:t>
            </a:r>
          </a:p>
        </p:txBody>
      </p:sp>
      <p:grpSp>
        <p:nvGrpSpPr>
          <p:cNvPr id="4" name="Group 4"/>
          <p:cNvGrpSpPr/>
          <p:nvPr/>
        </p:nvGrpSpPr>
        <p:grpSpPr>
          <a:xfrm>
            <a:off x="0" y="0"/>
            <a:ext cx="502785" cy="7879820"/>
            <a:chOff x="0" y="0"/>
            <a:chExt cx="183417" cy="2874580"/>
          </a:xfrm>
        </p:grpSpPr>
        <p:sp>
          <p:nvSpPr>
            <p:cNvPr id="5" name="Freeform 5"/>
            <p:cNvSpPr/>
            <p:nvPr/>
          </p:nvSpPr>
          <p:spPr>
            <a:xfrm>
              <a:off x="0" y="0"/>
              <a:ext cx="183417" cy="2874580"/>
            </a:xfrm>
            <a:custGeom>
              <a:avLst/>
              <a:gdLst/>
              <a:ahLst/>
              <a:cxnLst/>
              <a:rect l="l" t="t" r="r" b="b"/>
              <a:pathLst>
                <a:path w="183417" h="2874580">
                  <a:moveTo>
                    <a:pt x="0" y="0"/>
                  </a:moveTo>
                  <a:lnTo>
                    <a:pt x="183417" y="0"/>
                  </a:lnTo>
                  <a:lnTo>
                    <a:pt x="183417" y="2874580"/>
                  </a:lnTo>
                  <a:lnTo>
                    <a:pt x="0" y="2874580"/>
                  </a:lnTo>
                  <a:close/>
                </a:path>
              </a:pathLst>
            </a:custGeom>
            <a:solidFill>
              <a:srgbClr val="C3E0E5"/>
            </a:solidFill>
          </p:spPr>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02785" cy="7879820"/>
            <a:chOff x="0" y="0"/>
            <a:chExt cx="183417" cy="2874580"/>
          </a:xfrm>
        </p:grpSpPr>
        <p:sp>
          <p:nvSpPr>
            <p:cNvPr id="3" name="Freeform 3"/>
            <p:cNvSpPr/>
            <p:nvPr/>
          </p:nvSpPr>
          <p:spPr>
            <a:xfrm>
              <a:off x="0" y="0"/>
              <a:ext cx="183417" cy="2874580"/>
            </a:xfrm>
            <a:custGeom>
              <a:avLst/>
              <a:gdLst/>
              <a:ahLst/>
              <a:cxnLst/>
              <a:rect l="l" t="t" r="r" b="b"/>
              <a:pathLst>
                <a:path w="183417" h="2874580">
                  <a:moveTo>
                    <a:pt x="0" y="0"/>
                  </a:moveTo>
                  <a:lnTo>
                    <a:pt x="183417" y="0"/>
                  </a:lnTo>
                  <a:lnTo>
                    <a:pt x="183417" y="2874580"/>
                  </a:lnTo>
                  <a:lnTo>
                    <a:pt x="0" y="2874580"/>
                  </a:lnTo>
                  <a:close/>
                </a:path>
              </a:pathLst>
            </a:custGeom>
            <a:solidFill>
              <a:srgbClr val="C3E0E5"/>
            </a:solidFill>
          </p:spPr>
        </p:sp>
      </p:grpSp>
      <p:sp>
        <p:nvSpPr>
          <p:cNvPr id="4" name="TextBox 4"/>
          <p:cNvSpPr txBox="1"/>
          <p:nvPr/>
        </p:nvSpPr>
        <p:spPr>
          <a:xfrm>
            <a:off x="1188720" y="1923841"/>
            <a:ext cx="15910560" cy="6432530"/>
          </a:xfrm>
          <a:prstGeom prst="rect">
            <a:avLst/>
          </a:prstGeom>
        </p:spPr>
        <p:txBody>
          <a:bodyPr lIns="0" tIns="0" rIns="0" bIns="0" rtlCol="0" anchor="t">
            <a:spAutoFit/>
          </a:bodyPr>
          <a:lstStyle/>
          <a:p>
            <a:pPr marL="1194720" lvl="1" indent="-742950" algn="l">
              <a:spcAft>
                <a:spcPts val="1200"/>
              </a:spcAft>
              <a:buFont typeface="+mj-lt"/>
              <a:buAutoNum type="arabicPeriod"/>
            </a:pPr>
            <a:r>
              <a:rPr lang="en-US" sz="5400" spc="4" dirty="0">
                <a:solidFill>
                  <a:srgbClr val="000000"/>
                </a:solidFill>
                <a:latin typeface="Poppins"/>
              </a:rPr>
              <a:t>Signal you are ready and willing to try the case</a:t>
            </a:r>
          </a:p>
          <a:p>
            <a:pPr marL="1194720" lvl="1" indent="-742950" algn="l">
              <a:spcAft>
                <a:spcPts val="1200"/>
              </a:spcAft>
              <a:buFont typeface="+mj-lt"/>
              <a:buAutoNum type="arabicPeriod"/>
            </a:pPr>
            <a:endParaRPr lang="en-US" sz="5400" spc="4" dirty="0">
              <a:solidFill>
                <a:srgbClr val="000000"/>
              </a:solidFill>
              <a:latin typeface="Poppins"/>
            </a:endParaRPr>
          </a:p>
          <a:p>
            <a:pPr marL="1194720" lvl="1" indent="-742950" algn="l">
              <a:spcAft>
                <a:spcPts val="1200"/>
              </a:spcAft>
              <a:buFont typeface="+mj-lt"/>
              <a:buAutoNum type="arabicPeriod"/>
            </a:pPr>
            <a:r>
              <a:rPr lang="en-US" sz="5400" spc="4" dirty="0">
                <a:solidFill>
                  <a:srgbClr val="000000"/>
                </a:solidFill>
                <a:latin typeface="Poppins"/>
              </a:rPr>
              <a:t>Be proactive, not reactive at each stage of the mediation/settlement negotiation</a:t>
            </a:r>
          </a:p>
          <a:p>
            <a:pPr marL="1194720" lvl="1" indent="-742950" algn="l">
              <a:spcAft>
                <a:spcPts val="1200"/>
              </a:spcAft>
              <a:buFont typeface="+mj-lt"/>
              <a:buAutoNum type="arabicPeriod"/>
            </a:pPr>
            <a:endParaRPr lang="en-US" sz="5400" spc="4" dirty="0">
              <a:solidFill>
                <a:srgbClr val="000000"/>
              </a:solidFill>
              <a:latin typeface="Poppins"/>
            </a:endParaRPr>
          </a:p>
          <a:p>
            <a:pPr marL="1194720" lvl="1" indent="-742950" algn="l">
              <a:spcAft>
                <a:spcPts val="1200"/>
              </a:spcAft>
              <a:buFont typeface="+mj-lt"/>
              <a:buAutoNum type="arabicPeriod"/>
            </a:pPr>
            <a:r>
              <a:rPr lang="en-US" sz="5400" spc="4" dirty="0">
                <a:solidFill>
                  <a:srgbClr val="000000"/>
                </a:solidFill>
                <a:latin typeface="Poppins"/>
              </a:rPr>
              <a:t>Strategy over comfort</a:t>
            </a:r>
            <a:endParaRPr lang="en-US" sz="4184" spc="4" dirty="0">
              <a:solidFill>
                <a:srgbClr val="000000"/>
              </a:solidFill>
              <a:latin typeface="Poppins"/>
            </a:endParaRPr>
          </a:p>
        </p:txBody>
      </p:sp>
      <p:sp>
        <p:nvSpPr>
          <p:cNvPr id="5" name="TextBox 5"/>
          <p:cNvSpPr txBox="1"/>
          <p:nvPr/>
        </p:nvSpPr>
        <p:spPr>
          <a:xfrm>
            <a:off x="1204762" y="495300"/>
            <a:ext cx="14253946" cy="1168400"/>
          </a:xfrm>
          <a:prstGeom prst="rect">
            <a:avLst/>
          </a:prstGeom>
        </p:spPr>
        <p:txBody>
          <a:bodyPr lIns="0" tIns="0" rIns="0" bIns="0" rtlCol="0" anchor="t">
            <a:spAutoFit/>
          </a:bodyPr>
          <a:lstStyle/>
          <a:p>
            <a:pPr>
              <a:lnSpc>
                <a:spcPts val="9099"/>
              </a:lnSpc>
            </a:pPr>
            <a:r>
              <a:rPr lang="en-US" sz="6499" dirty="0">
                <a:solidFill>
                  <a:srgbClr val="000000"/>
                </a:solidFill>
                <a:latin typeface="Poppins Bold"/>
              </a:rPr>
              <a:t>Three Takeaways</a:t>
            </a:r>
          </a:p>
        </p:txBody>
      </p:sp>
    </p:spTree>
    <p:extLst>
      <p:ext uri="{BB962C8B-B14F-4D97-AF65-F5344CB8AC3E}">
        <p14:creationId xmlns:p14="http://schemas.microsoft.com/office/powerpoint/2010/main" val="410565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71538" y="-695147"/>
            <a:ext cx="12282026" cy="9712126"/>
            <a:chOff x="0" y="0"/>
            <a:chExt cx="4083819" cy="3229318"/>
          </a:xfrm>
        </p:grpSpPr>
        <p:sp>
          <p:nvSpPr>
            <p:cNvPr id="3" name="Freeform 3"/>
            <p:cNvSpPr/>
            <p:nvPr/>
          </p:nvSpPr>
          <p:spPr>
            <a:xfrm>
              <a:off x="0" y="0"/>
              <a:ext cx="4083819" cy="3229318"/>
            </a:xfrm>
            <a:custGeom>
              <a:avLst/>
              <a:gdLst/>
              <a:ahLst/>
              <a:cxnLst/>
              <a:rect l="l" t="t" r="r" b="b"/>
              <a:pathLst>
                <a:path w="4083819" h="3229318">
                  <a:moveTo>
                    <a:pt x="0" y="0"/>
                  </a:moveTo>
                  <a:lnTo>
                    <a:pt x="4083819" y="0"/>
                  </a:lnTo>
                  <a:lnTo>
                    <a:pt x="4083819" y="3229318"/>
                  </a:lnTo>
                  <a:lnTo>
                    <a:pt x="0" y="3229318"/>
                  </a:lnTo>
                  <a:close/>
                </a:path>
              </a:pathLst>
            </a:custGeom>
            <a:solidFill>
              <a:srgbClr val="C3E0E5"/>
            </a:solidFill>
          </p:spPr>
        </p:sp>
      </p:grpSp>
      <p:pic>
        <p:nvPicPr>
          <p:cNvPr id="4" name="Picture 4"/>
          <p:cNvPicPr>
            <a:picLocks noChangeAspect="1"/>
          </p:cNvPicPr>
          <p:nvPr/>
        </p:nvPicPr>
        <p:blipFill>
          <a:blip r:embed="rId2"/>
          <a:srcRect/>
          <a:stretch>
            <a:fillRect/>
          </a:stretch>
        </p:blipFill>
        <p:spPr>
          <a:xfrm>
            <a:off x="749014" y="585793"/>
            <a:ext cx="5013836" cy="892463"/>
          </a:xfrm>
          <a:prstGeom prst="rect">
            <a:avLst/>
          </a:prstGeom>
        </p:spPr>
      </p:pic>
      <p:pic>
        <p:nvPicPr>
          <p:cNvPr id="5" name="Picture 5"/>
          <p:cNvPicPr>
            <a:picLocks noChangeAspect="1"/>
          </p:cNvPicPr>
          <p:nvPr/>
        </p:nvPicPr>
        <p:blipFill>
          <a:blip r:embed="rId3"/>
          <a:srcRect/>
          <a:stretch>
            <a:fillRect/>
          </a:stretch>
        </p:blipFill>
        <p:spPr>
          <a:xfrm>
            <a:off x="9905925" y="1520017"/>
            <a:ext cx="10032237" cy="6690248"/>
          </a:xfrm>
          <a:prstGeom prst="rect">
            <a:avLst/>
          </a:prstGeom>
        </p:spPr>
      </p:pic>
      <p:sp>
        <p:nvSpPr>
          <p:cNvPr id="6" name="TextBox 6"/>
          <p:cNvSpPr txBox="1"/>
          <p:nvPr/>
        </p:nvSpPr>
        <p:spPr>
          <a:xfrm>
            <a:off x="749014" y="2096232"/>
            <a:ext cx="10867184" cy="4616648"/>
          </a:xfrm>
          <a:prstGeom prst="rect">
            <a:avLst/>
          </a:prstGeom>
        </p:spPr>
        <p:txBody>
          <a:bodyPr lIns="0" tIns="0" rIns="0" bIns="0" rtlCol="0" anchor="t">
            <a:spAutoFit/>
          </a:bodyPr>
          <a:lstStyle/>
          <a:p>
            <a:r>
              <a:rPr lang="en-US" sz="15000" dirty="0">
                <a:solidFill>
                  <a:srgbClr val="000000"/>
                </a:solidFill>
                <a:latin typeface="Poppins Bold"/>
              </a:rPr>
              <a:t>THANK </a:t>
            </a:r>
          </a:p>
          <a:p>
            <a:r>
              <a:rPr lang="en-US" sz="15000" dirty="0">
                <a:solidFill>
                  <a:srgbClr val="000000"/>
                </a:solidFill>
                <a:latin typeface="Poppins Bold"/>
              </a:rPr>
              <a:t>YOU!</a:t>
            </a:r>
          </a:p>
        </p:txBody>
      </p:sp>
      <p:pic>
        <p:nvPicPr>
          <p:cNvPr id="7" name="Picture 7"/>
          <p:cNvPicPr>
            <a:picLocks noChangeAspect="1"/>
          </p:cNvPicPr>
          <p:nvPr/>
        </p:nvPicPr>
        <p:blipFill>
          <a:blip r:embed="rId4"/>
          <a:srcRect/>
          <a:stretch>
            <a:fillRect/>
          </a:stretch>
        </p:blipFill>
        <p:spPr>
          <a:xfrm>
            <a:off x="980857" y="8252026"/>
            <a:ext cx="3128464" cy="1529907"/>
          </a:xfrm>
          <a:prstGeom prst="rect">
            <a:avLst/>
          </a:prstGeom>
        </p:spPr>
      </p:pic>
      <p:pic>
        <p:nvPicPr>
          <p:cNvPr id="8" name="Picture 8"/>
          <p:cNvPicPr>
            <a:picLocks noChangeAspect="1"/>
          </p:cNvPicPr>
          <p:nvPr/>
        </p:nvPicPr>
        <p:blipFill>
          <a:blip r:embed="rId5"/>
          <a:srcRect/>
          <a:stretch>
            <a:fillRect/>
          </a:stretch>
        </p:blipFill>
        <p:spPr>
          <a:xfrm>
            <a:off x="4503506" y="8316800"/>
            <a:ext cx="4977748" cy="140035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02785" cy="7879820"/>
            <a:chOff x="0" y="0"/>
            <a:chExt cx="183417" cy="2874580"/>
          </a:xfrm>
        </p:grpSpPr>
        <p:sp>
          <p:nvSpPr>
            <p:cNvPr id="3" name="Freeform 3"/>
            <p:cNvSpPr/>
            <p:nvPr/>
          </p:nvSpPr>
          <p:spPr>
            <a:xfrm>
              <a:off x="0" y="0"/>
              <a:ext cx="183417" cy="2874580"/>
            </a:xfrm>
            <a:custGeom>
              <a:avLst/>
              <a:gdLst/>
              <a:ahLst/>
              <a:cxnLst/>
              <a:rect l="l" t="t" r="r" b="b"/>
              <a:pathLst>
                <a:path w="183417" h="2874580">
                  <a:moveTo>
                    <a:pt x="0" y="0"/>
                  </a:moveTo>
                  <a:lnTo>
                    <a:pt x="183417" y="0"/>
                  </a:lnTo>
                  <a:lnTo>
                    <a:pt x="183417" y="2874580"/>
                  </a:lnTo>
                  <a:lnTo>
                    <a:pt x="0" y="2874580"/>
                  </a:lnTo>
                  <a:close/>
                </a:path>
              </a:pathLst>
            </a:custGeom>
            <a:solidFill>
              <a:srgbClr val="C3E0E5"/>
            </a:solidFill>
          </p:spPr>
        </p:sp>
      </p:grpSp>
      <p:grpSp>
        <p:nvGrpSpPr>
          <p:cNvPr id="4" name="Group 4"/>
          <p:cNvGrpSpPr/>
          <p:nvPr/>
        </p:nvGrpSpPr>
        <p:grpSpPr>
          <a:xfrm>
            <a:off x="1357044" y="2152416"/>
            <a:ext cx="4232212" cy="164592"/>
            <a:chOff x="0" y="0"/>
            <a:chExt cx="3918715" cy="152400"/>
          </a:xfrm>
        </p:grpSpPr>
        <p:sp>
          <p:nvSpPr>
            <p:cNvPr id="5" name="Freeform 5"/>
            <p:cNvSpPr/>
            <p:nvPr/>
          </p:nvSpPr>
          <p:spPr>
            <a:xfrm>
              <a:off x="0" y="0"/>
              <a:ext cx="3918715" cy="152400"/>
            </a:xfrm>
            <a:custGeom>
              <a:avLst/>
              <a:gdLst/>
              <a:ahLst/>
              <a:cxnLst/>
              <a:rect l="l" t="t" r="r" b="b"/>
              <a:pathLst>
                <a:path w="3918715" h="152400">
                  <a:moveTo>
                    <a:pt x="0" y="0"/>
                  </a:moveTo>
                  <a:lnTo>
                    <a:pt x="3918715" y="0"/>
                  </a:lnTo>
                  <a:lnTo>
                    <a:pt x="3918715" y="152400"/>
                  </a:lnTo>
                  <a:lnTo>
                    <a:pt x="0" y="152400"/>
                  </a:lnTo>
                  <a:close/>
                </a:path>
              </a:pathLst>
            </a:custGeom>
            <a:solidFill>
              <a:srgbClr val="000000"/>
            </a:solidFill>
          </p:spPr>
        </p:sp>
      </p:grpSp>
      <p:sp>
        <p:nvSpPr>
          <p:cNvPr id="6" name="TextBox 6"/>
          <p:cNvSpPr txBox="1"/>
          <p:nvPr/>
        </p:nvSpPr>
        <p:spPr>
          <a:xfrm>
            <a:off x="1357044" y="2758441"/>
            <a:ext cx="16068976" cy="8112477"/>
          </a:xfrm>
          <a:prstGeom prst="rect">
            <a:avLst/>
          </a:prstGeom>
        </p:spPr>
        <p:txBody>
          <a:bodyPr lIns="0" tIns="0" rIns="0" bIns="0" rtlCol="0" anchor="t">
            <a:spAutoFit/>
          </a:bodyPr>
          <a:lstStyle/>
          <a:p>
            <a:pPr algn="l">
              <a:lnSpc>
                <a:spcPts val="4245"/>
              </a:lnSpc>
            </a:pPr>
            <a:r>
              <a:rPr lang="en-US" sz="4367" dirty="0">
                <a:solidFill>
                  <a:srgbClr val="000000"/>
                </a:solidFill>
                <a:latin typeface="Poppins Bold"/>
              </a:rPr>
              <a:t>Goal:</a:t>
            </a:r>
            <a:r>
              <a:rPr lang="en-US" sz="4367" dirty="0">
                <a:solidFill>
                  <a:srgbClr val="000000"/>
                </a:solidFill>
                <a:latin typeface="Poppins"/>
              </a:rPr>
              <a:t> Create as much as risk as possible for the Plaintiff</a:t>
            </a:r>
          </a:p>
          <a:p>
            <a:pPr algn="l">
              <a:lnSpc>
                <a:spcPts val="4245"/>
              </a:lnSpc>
            </a:pPr>
            <a:endParaRPr lang="en-US" sz="4367" dirty="0">
              <a:solidFill>
                <a:srgbClr val="000000"/>
              </a:solidFill>
              <a:latin typeface="Poppins"/>
            </a:endParaRPr>
          </a:p>
          <a:p>
            <a:pPr algn="l">
              <a:lnSpc>
                <a:spcPts val="4245"/>
              </a:lnSpc>
            </a:pPr>
            <a:r>
              <a:rPr lang="en-US" sz="4367" dirty="0">
                <a:solidFill>
                  <a:srgbClr val="000000"/>
                </a:solidFill>
                <a:latin typeface="Poppins Bold"/>
              </a:rPr>
              <a:t>Strategy:</a:t>
            </a:r>
            <a:r>
              <a:rPr lang="en-US" sz="4367" dirty="0">
                <a:solidFill>
                  <a:srgbClr val="000000"/>
                </a:solidFill>
                <a:latin typeface="Poppins"/>
              </a:rPr>
              <a:t> Aggressively work up the case for mediation</a:t>
            </a:r>
          </a:p>
          <a:p>
            <a:pPr algn="l">
              <a:lnSpc>
                <a:spcPts val="4245"/>
              </a:lnSpc>
            </a:pPr>
            <a:endParaRPr lang="en-US" sz="4367" dirty="0">
              <a:solidFill>
                <a:srgbClr val="000000"/>
              </a:solidFill>
              <a:latin typeface="Poppins"/>
            </a:endParaRPr>
          </a:p>
          <a:p>
            <a:pPr algn="l">
              <a:lnSpc>
                <a:spcPts val="4245"/>
              </a:lnSpc>
            </a:pPr>
            <a:r>
              <a:rPr lang="en-US" sz="4367" dirty="0">
                <a:solidFill>
                  <a:srgbClr val="000000"/>
                </a:solidFill>
                <a:latin typeface="Poppins Bold"/>
              </a:rPr>
              <a:t>Trial Counsel:</a:t>
            </a:r>
          </a:p>
          <a:p>
            <a:pPr marL="790382" lvl="1" indent="-395191" algn="l">
              <a:lnSpc>
                <a:spcPts val="4245"/>
              </a:lnSpc>
              <a:buFont typeface="Arial"/>
              <a:buChar char="•"/>
            </a:pPr>
            <a:r>
              <a:rPr lang="en-US" sz="4367" dirty="0">
                <a:solidFill>
                  <a:srgbClr val="000000"/>
                </a:solidFill>
                <a:latin typeface="Poppins"/>
              </a:rPr>
              <a:t>Early evaluation to assist in the possibility of an early resolution or begin working up an aggressive defense</a:t>
            </a:r>
          </a:p>
          <a:p>
            <a:pPr marL="790382" lvl="1" indent="-395191" algn="l">
              <a:lnSpc>
                <a:spcPts val="4245"/>
              </a:lnSpc>
              <a:buFont typeface="Arial"/>
              <a:buChar char="•"/>
            </a:pPr>
            <a:r>
              <a:rPr lang="en-US" sz="4367" dirty="0">
                <a:solidFill>
                  <a:srgbClr val="000000"/>
                </a:solidFill>
                <a:latin typeface="Poppins"/>
              </a:rPr>
              <a:t>Assist in selection and retention of strong, specialized experts</a:t>
            </a:r>
          </a:p>
          <a:p>
            <a:pPr marL="790382" lvl="1" indent="-395191" algn="l">
              <a:lnSpc>
                <a:spcPts val="4245"/>
              </a:lnSpc>
              <a:buFont typeface="Arial"/>
              <a:buChar char="•"/>
            </a:pPr>
            <a:r>
              <a:rPr lang="en-US" sz="4367" dirty="0">
                <a:solidFill>
                  <a:srgbClr val="000000"/>
                </a:solidFill>
                <a:latin typeface="Poppins"/>
              </a:rPr>
              <a:t>Begin working on defenses to problematic facts, witnesses, or opinions</a:t>
            </a:r>
          </a:p>
          <a:p>
            <a:pPr marL="790382" lvl="1" indent="-395191" algn="l">
              <a:lnSpc>
                <a:spcPts val="4245"/>
              </a:lnSpc>
              <a:buFont typeface="Arial"/>
              <a:buChar char="•"/>
            </a:pPr>
            <a:r>
              <a:rPr lang="en-US" sz="4367" dirty="0">
                <a:solidFill>
                  <a:srgbClr val="000000"/>
                </a:solidFill>
                <a:latin typeface="Poppins"/>
              </a:rPr>
              <a:t>Manage discovery well</a:t>
            </a:r>
          </a:p>
          <a:p>
            <a:pPr marL="790382" lvl="1" indent="-395191" algn="l">
              <a:lnSpc>
                <a:spcPts val="4245"/>
              </a:lnSpc>
            </a:pPr>
            <a:endParaRPr lang="en-US" sz="4367" dirty="0">
              <a:solidFill>
                <a:srgbClr val="000000"/>
              </a:solidFill>
              <a:latin typeface="Poppins"/>
            </a:endParaRPr>
          </a:p>
          <a:p>
            <a:pPr marL="790382" lvl="1" indent="-395191" algn="l">
              <a:lnSpc>
                <a:spcPts val="4245"/>
              </a:lnSpc>
            </a:pPr>
            <a:endParaRPr lang="en-US" sz="4367" dirty="0">
              <a:solidFill>
                <a:srgbClr val="000000"/>
              </a:solidFill>
              <a:latin typeface="Poppins"/>
            </a:endParaRPr>
          </a:p>
          <a:p>
            <a:pPr marL="790382" lvl="1" indent="-395191" algn="l">
              <a:lnSpc>
                <a:spcPts val="4245"/>
              </a:lnSpc>
            </a:pPr>
            <a:endParaRPr lang="en-US" sz="4367" dirty="0">
              <a:solidFill>
                <a:srgbClr val="000000"/>
              </a:solidFill>
              <a:latin typeface="Poppins"/>
            </a:endParaRPr>
          </a:p>
        </p:txBody>
      </p:sp>
      <p:sp>
        <p:nvSpPr>
          <p:cNvPr id="7" name="TextBox 7"/>
          <p:cNvSpPr txBox="1"/>
          <p:nvPr/>
        </p:nvSpPr>
        <p:spPr>
          <a:xfrm>
            <a:off x="1357044" y="590207"/>
            <a:ext cx="6702071" cy="1168400"/>
          </a:xfrm>
          <a:prstGeom prst="rect">
            <a:avLst/>
          </a:prstGeom>
        </p:spPr>
        <p:txBody>
          <a:bodyPr lIns="0" tIns="0" rIns="0" bIns="0" rtlCol="0" anchor="t">
            <a:spAutoFit/>
          </a:bodyPr>
          <a:lstStyle/>
          <a:p>
            <a:pPr>
              <a:lnSpc>
                <a:spcPts val="9099"/>
              </a:lnSpc>
            </a:pPr>
            <a:r>
              <a:rPr lang="en-US" sz="6499">
                <a:solidFill>
                  <a:srgbClr val="000000"/>
                </a:solidFill>
                <a:latin typeface="Poppins Bold"/>
              </a:rPr>
              <a:t>PREPARING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604337" y="0"/>
            <a:ext cx="4194500" cy="10931327"/>
            <a:chOff x="0" y="0"/>
            <a:chExt cx="1530165" cy="3987778"/>
          </a:xfrm>
        </p:grpSpPr>
        <p:sp>
          <p:nvSpPr>
            <p:cNvPr id="3" name="Freeform 3"/>
            <p:cNvSpPr/>
            <p:nvPr/>
          </p:nvSpPr>
          <p:spPr>
            <a:xfrm>
              <a:off x="0" y="0"/>
              <a:ext cx="1530165" cy="3987778"/>
            </a:xfrm>
            <a:custGeom>
              <a:avLst/>
              <a:gdLst/>
              <a:ahLst/>
              <a:cxnLst/>
              <a:rect l="l" t="t" r="r" b="b"/>
              <a:pathLst>
                <a:path w="1530165" h="3987778">
                  <a:moveTo>
                    <a:pt x="0" y="0"/>
                  </a:moveTo>
                  <a:lnTo>
                    <a:pt x="1530165" y="0"/>
                  </a:lnTo>
                  <a:lnTo>
                    <a:pt x="1530165" y="3987778"/>
                  </a:lnTo>
                  <a:lnTo>
                    <a:pt x="0" y="3987778"/>
                  </a:lnTo>
                  <a:close/>
                </a:path>
              </a:pathLst>
            </a:custGeom>
            <a:solidFill>
              <a:srgbClr val="C3E0E5"/>
            </a:solidFill>
          </p:spPr>
        </p:sp>
      </p:grpSp>
      <p:grpSp>
        <p:nvGrpSpPr>
          <p:cNvPr id="4" name="Group 4"/>
          <p:cNvGrpSpPr/>
          <p:nvPr/>
        </p:nvGrpSpPr>
        <p:grpSpPr>
          <a:xfrm>
            <a:off x="0" y="0"/>
            <a:ext cx="502785" cy="7879820"/>
            <a:chOff x="0" y="0"/>
            <a:chExt cx="183417" cy="2874580"/>
          </a:xfrm>
        </p:grpSpPr>
        <p:sp>
          <p:nvSpPr>
            <p:cNvPr id="5" name="Freeform 5"/>
            <p:cNvSpPr/>
            <p:nvPr/>
          </p:nvSpPr>
          <p:spPr>
            <a:xfrm>
              <a:off x="0" y="0"/>
              <a:ext cx="183417" cy="2874580"/>
            </a:xfrm>
            <a:custGeom>
              <a:avLst/>
              <a:gdLst/>
              <a:ahLst/>
              <a:cxnLst/>
              <a:rect l="l" t="t" r="r" b="b"/>
              <a:pathLst>
                <a:path w="183417" h="2874580">
                  <a:moveTo>
                    <a:pt x="0" y="0"/>
                  </a:moveTo>
                  <a:lnTo>
                    <a:pt x="183417" y="0"/>
                  </a:lnTo>
                  <a:lnTo>
                    <a:pt x="183417" y="2874580"/>
                  </a:lnTo>
                  <a:lnTo>
                    <a:pt x="0" y="2874580"/>
                  </a:lnTo>
                  <a:close/>
                </a:path>
              </a:pathLst>
            </a:custGeom>
            <a:solidFill>
              <a:srgbClr val="C3E0E5"/>
            </a:solidFill>
          </p:spPr>
        </p:sp>
      </p:grpSp>
      <p:grpSp>
        <p:nvGrpSpPr>
          <p:cNvPr id="6" name="Group 6"/>
          <p:cNvGrpSpPr/>
          <p:nvPr/>
        </p:nvGrpSpPr>
        <p:grpSpPr>
          <a:xfrm>
            <a:off x="1028700" y="3520311"/>
            <a:ext cx="4954982" cy="164592"/>
            <a:chOff x="0" y="0"/>
            <a:chExt cx="4587946" cy="152400"/>
          </a:xfrm>
        </p:grpSpPr>
        <p:sp>
          <p:nvSpPr>
            <p:cNvPr id="7" name="Freeform 7"/>
            <p:cNvSpPr/>
            <p:nvPr/>
          </p:nvSpPr>
          <p:spPr>
            <a:xfrm>
              <a:off x="0" y="0"/>
              <a:ext cx="4587946" cy="152400"/>
            </a:xfrm>
            <a:custGeom>
              <a:avLst/>
              <a:gdLst/>
              <a:ahLst/>
              <a:cxnLst/>
              <a:rect l="l" t="t" r="r" b="b"/>
              <a:pathLst>
                <a:path w="4587946" h="152400">
                  <a:moveTo>
                    <a:pt x="0" y="0"/>
                  </a:moveTo>
                  <a:lnTo>
                    <a:pt x="4587946" y="0"/>
                  </a:lnTo>
                  <a:lnTo>
                    <a:pt x="4587946" y="152400"/>
                  </a:lnTo>
                  <a:lnTo>
                    <a:pt x="0" y="152400"/>
                  </a:lnTo>
                  <a:close/>
                </a:path>
              </a:pathLst>
            </a:custGeom>
            <a:solidFill>
              <a:srgbClr val="000000"/>
            </a:solidFill>
          </p:spPr>
        </p:sp>
      </p:grpSp>
      <p:sp>
        <p:nvSpPr>
          <p:cNvPr id="8" name="TextBox 8"/>
          <p:cNvSpPr txBox="1"/>
          <p:nvPr/>
        </p:nvSpPr>
        <p:spPr>
          <a:xfrm>
            <a:off x="1028700" y="2150005"/>
            <a:ext cx="6702071" cy="1168400"/>
          </a:xfrm>
          <a:prstGeom prst="rect">
            <a:avLst/>
          </a:prstGeom>
        </p:spPr>
        <p:txBody>
          <a:bodyPr lIns="0" tIns="0" rIns="0" bIns="0" rtlCol="0" anchor="t">
            <a:spAutoFit/>
          </a:bodyPr>
          <a:lstStyle/>
          <a:p>
            <a:pPr>
              <a:lnSpc>
                <a:spcPts val="9099"/>
              </a:lnSpc>
            </a:pPr>
            <a:r>
              <a:rPr lang="en-US" sz="6499">
                <a:solidFill>
                  <a:srgbClr val="000000"/>
                </a:solidFill>
                <a:latin typeface="Poppins Bold"/>
              </a:rPr>
              <a:t>STAGE TWO</a:t>
            </a:r>
          </a:p>
        </p:txBody>
      </p:sp>
      <p:sp>
        <p:nvSpPr>
          <p:cNvPr id="9" name="TextBox 9"/>
          <p:cNvSpPr txBox="1"/>
          <p:nvPr/>
        </p:nvSpPr>
        <p:spPr>
          <a:xfrm>
            <a:off x="1028700" y="3937135"/>
            <a:ext cx="9419111" cy="1938389"/>
          </a:xfrm>
          <a:prstGeom prst="rect">
            <a:avLst/>
          </a:prstGeom>
        </p:spPr>
        <p:txBody>
          <a:bodyPr lIns="0" tIns="0" rIns="0" bIns="0" rtlCol="0" anchor="t">
            <a:spAutoFit/>
          </a:bodyPr>
          <a:lstStyle/>
          <a:p>
            <a:pPr>
              <a:lnSpc>
                <a:spcPts val="15075"/>
              </a:lnSpc>
            </a:pPr>
            <a:r>
              <a:rPr lang="en-US" sz="10768" dirty="0">
                <a:solidFill>
                  <a:srgbClr val="000000"/>
                </a:solidFill>
                <a:latin typeface="Poppins Bold"/>
              </a:rPr>
              <a:t>CONVENING</a:t>
            </a:r>
          </a:p>
        </p:txBody>
      </p:sp>
      <p:pic>
        <p:nvPicPr>
          <p:cNvPr id="10" name="Picture 10"/>
          <p:cNvPicPr>
            <a:picLocks noChangeAspect="1"/>
          </p:cNvPicPr>
          <p:nvPr/>
        </p:nvPicPr>
        <p:blipFill>
          <a:blip r:embed="rId2"/>
          <a:srcRect/>
          <a:stretch>
            <a:fillRect/>
          </a:stretch>
        </p:blipFill>
        <p:spPr>
          <a:xfrm>
            <a:off x="10314785" y="2657365"/>
            <a:ext cx="7973215" cy="52224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508491" y="134943"/>
            <a:ext cx="5271018" cy="1037064"/>
          </a:xfrm>
          <a:prstGeom prst="rect">
            <a:avLst/>
          </a:prstGeom>
        </p:spPr>
        <p:txBody>
          <a:bodyPr lIns="0" tIns="0" rIns="0" bIns="0" rtlCol="0" anchor="t">
            <a:spAutoFit/>
          </a:bodyPr>
          <a:lstStyle/>
          <a:p>
            <a:pPr algn="ctr">
              <a:lnSpc>
                <a:spcPts val="7200"/>
              </a:lnSpc>
            </a:pPr>
            <a:r>
              <a:rPr lang="en-US" sz="6000">
                <a:solidFill>
                  <a:srgbClr val="002E89"/>
                </a:solidFill>
                <a:latin typeface="Poppins Bold"/>
              </a:rPr>
              <a:t>Why Mediate?</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44772" y="2229282"/>
            <a:ext cx="3116308" cy="221676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476648" y="3307473"/>
            <a:ext cx="2214252" cy="258790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478982" y="5370333"/>
            <a:ext cx="2211154" cy="311459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551066" y="7349739"/>
            <a:ext cx="2587906" cy="2209220"/>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608053" y="7353511"/>
            <a:ext cx="3126374" cy="220544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592072" y="5891602"/>
            <a:ext cx="2219284" cy="2600488"/>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0596339" y="3305071"/>
            <a:ext cx="2215003" cy="3115034"/>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129776" y="2232020"/>
            <a:ext cx="2610707" cy="2211754"/>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7958168" y="2844445"/>
            <a:ext cx="661710" cy="665177"/>
          </a:xfrm>
          <a:prstGeom prst="rect">
            <a:avLst/>
          </a:prstGeom>
        </p:spPr>
      </p:pic>
      <p:pic>
        <p:nvPicPr>
          <p:cNvPr id="12" name="Picture 12"/>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6241622" y="4312800"/>
            <a:ext cx="665176" cy="665177"/>
          </a:xfrm>
          <a:prstGeom prst="rect">
            <a:avLst/>
          </a:prstGeom>
        </p:spPr>
      </p:pic>
      <p:pic>
        <p:nvPicPr>
          <p:cNvPr id="13" name="Picture 1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1517262" y="4670846"/>
            <a:ext cx="668640" cy="668642"/>
          </a:xfrm>
          <a:prstGeom prst="rect">
            <a:avLst/>
          </a:prstGeom>
        </p:spPr>
      </p:pic>
      <p:pic>
        <p:nvPicPr>
          <p:cNvPr id="14" name="Picture 14"/>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9954350" y="2957210"/>
            <a:ext cx="665177" cy="665176"/>
          </a:xfrm>
          <a:prstGeom prst="rect">
            <a:avLst/>
          </a:prstGeom>
        </p:spPr>
      </p:pic>
      <p:pic>
        <p:nvPicPr>
          <p:cNvPr id="15" name="Picture 15"/>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6092828" y="6496613"/>
            <a:ext cx="668642" cy="665176"/>
          </a:xfrm>
          <a:prstGeom prst="rect">
            <a:avLst/>
          </a:prstGeom>
        </p:spPr>
      </p:pic>
      <p:pic>
        <p:nvPicPr>
          <p:cNvPr id="16" name="Picture 16"/>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a:off x="7523607" y="8153739"/>
            <a:ext cx="668641" cy="609745"/>
          </a:xfrm>
          <a:prstGeom prst="rect">
            <a:avLst/>
          </a:prstGeom>
        </p:spPr>
      </p:pic>
      <p:pic>
        <p:nvPicPr>
          <p:cNvPr id="17" name="Picture 17"/>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a:off x="9715062" y="8315708"/>
            <a:ext cx="668640" cy="595888"/>
          </a:xfrm>
          <a:prstGeom prst="rect">
            <a:avLst/>
          </a:prstGeom>
        </p:spPr>
      </p:pic>
      <p:pic>
        <p:nvPicPr>
          <p:cNvPr id="18" name="Picture 18"/>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a:fillRect/>
          </a:stretch>
        </p:blipFill>
        <p:spPr>
          <a:xfrm>
            <a:off x="11356598" y="6859259"/>
            <a:ext cx="637462" cy="665176"/>
          </a:xfrm>
          <a:prstGeom prst="rect">
            <a:avLst/>
          </a:prstGeom>
        </p:spPr>
      </p:pic>
      <p:sp>
        <p:nvSpPr>
          <p:cNvPr id="19" name="TextBox 19"/>
          <p:cNvSpPr txBox="1"/>
          <p:nvPr/>
        </p:nvSpPr>
        <p:spPr>
          <a:xfrm>
            <a:off x="13499050" y="3052678"/>
            <a:ext cx="3600232" cy="705838"/>
          </a:xfrm>
          <a:prstGeom prst="rect">
            <a:avLst/>
          </a:prstGeom>
        </p:spPr>
        <p:txBody>
          <a:bodyPr lIns="0" tIns="0" rIns="0" bIns="0" rtlCol="0" anchor="t">
            <a:spAutoFit/>
          </a:bodyPr>
          <a:lstStyle/>
          <a:p>
            <a:pPr algn="l">
              <a:lnSpc>
                <a:spcPts val="2626"/>
              </a:lnSpc>
            </a:pPr>
            <a:r>
              <a:rPr lang="en-US" sz="2100">
                <a:solidFill>
                  <a:srgbClr val="3F3F3F"/>
                </a:solidFill>
                <a:latin typeface="Lato Light"/>
              </a:rPr>
              <a:t>Simple: the longer the case, the more the costs incurred</a:t>
            </a:r>
          </a:p>
        </p:txBody>
      </p:sp>
      <p:sp>
        <p:nvSpPr>
          <p:cNvPr id="20" name="TextBox 20"/>
          <p:cNvSpPr txBox="1"/>
          <p:nvPr/>
        </p:nvSpPr>
        <p:spPr>
          <a:xfrm>
            <a:off x="13553794" y="2581351"/>
            <a:ext cx="2731862" cy="537300"/>
          </a:xfrm>
          <a:prstGeom prst="rect">
            <a:avLst/>
          </a:prstGeom>
        </p:spPr>
        <p:txBody>
          <a:bodyPr lIns="0" tIns="0" rIns="0" bIns="0" rtlCol="0" anchor="t">
            <a:spAutoFit/>
          </a:bodyPr>
          <a:lstStyle/>
          <a:p>
            <a:pPr algn="l">
              <a:lnSpc>
                <a:spcPts val="3600"/>
              </a:lnSpc>
            </a:pPr>
            <a:r>
              <a:rPr lang="en-US" sz="3000">
                <a:solidFill>
                  <a:srgbClr val="002060"/>
                </a:solidFill>
                <a:latin typeface="Poppins Bold"/>
              </a:rPr>
              <a:t>AVOID COSTS</a:t>
            </a:r>
          </a:p>
        </p:txBody>
      </p:sp>
      <p:sp>
        <p:nvSpPr>
          <p:cNvPr id="21" name="TextBox 21"/>
          <p:cNvSpPr txBox="1"/>
          <p:nvPr/>
        </p:nvSpPr>
        <p:spPr>
          <a:xfrm>
            <a:off x="13553150" y="4570117"/>
            <a:ext cx="3600232" cy="705838"/>
          </a:xfrm>
          <a:prstGeom prst="rect">
            <a:avLst/>
          </a:prstGeom>
        </p:spPr>
        <p:txBody>
          <a:bodyPr lIns="0" tIns="0" rIns="0" bIns="0" rtlCol="0" anchor="t">
            <a:spAutoFit/>
          </a:bodyPr>
          <a:lstStyle/>
          <a:p>
            <a:pPr algn="l">
              <a:lnSpc>
                <a:spcPts val="2626"/>
              </a:lnSpc>
            </a:pPr>
            <a:r>
              <a:rPr lang="en-US" sz="2100">
                <a:solidFill>
                  <a:srgbClr val="3F3F3F"/>
                </a:solidFill>
                <a:latin typeface="Lato Light"/>
              </a:rPr>
              <a:t>Allows the insured or hospital to be human</a:t>
            </a:r>
          </a:p>
        </p:txBody>
      </p:sp>
      <p:sp>
        <p:nvSpPr>
          <p:cNvPr id="22" name="TextBox 22"/>
          <p:cNvSpPr txBox="1"/>
          <p:nvPr/>
        </p:nvSpPr>
        <p:spPr>
          <a:xfrm>
            <a:off x="13544771" y="4050935"/>
            <a:ext cx="3253638" cy="537300"/>
          </a:xfrm>
          <a:prstGeom prst="rect">
            <a:avLst/>
          </a:prstGeom>
        </p:spPr>
        <p:txBody>
          <a:bodyPr lIns="0" tIns="0" rIns="0" bIns="0" rtlCol="0" anchor="t">
            <a:spAutoFit/>
          </a:bodyPr>
          <a:lstStyle/>
          <a:p>
            <a:pPr algn="l">
              <a:lnSpc>
                <a:spcPts val="3600"/>
              </a:lnSpc>
            </a:pPr>
            <a:r>
              <a:rPr lang="en-US" sz="3000">
                <a:solidFill>
                  <a:srgbClr val="376092"/>
                </a:solidFill>
                <a:latin typeface="Poppins Bold"/>
              </a:rPr>
              <a:t>SHOW EMPATHY</a:t>
            </a:r>
          </a:p>
        </p:txBody>
      </p:sp>
      <p:sp>
        <p:nvSpPr>
          <p:cNvPr id="23" name="TextBox 23"/>
          <p:cNvSpPr txBox="1"/>
          <p:nvPr/>
        </p:nvSpPr>
        <p:spPr>
          <a:xfrm>
            <a:off x="13553150" y="6163954"/>
            <a:ext cx="3600232" cy="1055742"/>
          </a:xfrm>
          <a:prstGeom prst="rect">
            <a:avLst/>
          </a:prstGeom>
        </p:spPr>
        <p:txBody>
          <a:bodyPr lIns="0" tIns="0" rIns="0" bIns="0" rtlCol="0" anchor="t">
            <a:spAutoFit/>
          </a:bodyPr>
          <a:lstStyle/>
          <a:p>
            <a:pPr algn="l">
              <a:lnSpc>
                <a:spcPts val="2626"/>
              </a:lnSpc>
            </a:pPr>
            <a:r>
              <a:rPr lang="en-US" sz="2100">
                <a:solidFill>
                  <a:srgbClr val="3F3F3F"/>
                </a:solidFill>
                <a:latin typeface="Lato Light"/>
              </a:rPr>
              <a:t>For the plaintiffs, but just as importantly, for the healthcare providers</a:t>
            </a:r>
          </a:p>
        </p:txBody>
      </p:sp>
      <p:sp>
        <p:nvSpPr>
          <p:cNvPr id="24" name="TextBox 24"/>
          <p:cNvSpPr txBox="1"/>
          <p:nvPr/>
        </p:nvSpPr>
        <p:spPr>
          <a:xfrm>
            <a:off x="13492524" y="5608665"/>
            <a:ext cx="3277683" cy="537300"/>
          </a:xfrm>
          <a:prstGeom prst="rect">
            <a:avLst/>
          </a:prstGeom>
        </p:spPr>
        <p:txBody>
          <a:bodyPr lIns="0" tIns="0" rIns="0" bIns="0" rtlCol="0" anchor="t">
            <a:spAutoFit/>
          </a:bodyPr>
          <a:lstStyle/>
          <a:p>
            <a:pPr algn="l">
              <a:lnSpc>
                <a:spcPts val="3600"/>
              </a:lnSpc>
            </a:pPr>
            <a:r>
              <a:rPr lang="en-US" sz="3000">
                <a:solidFill>
                  <a:srgbClr val="238ACB"/>
                </a:solidFill>
                <a:latin typeface="Poppins Bold"/>
              </a:rPr>
              <a:t>ALLOW CLOSURE</a:t>
            </a:r>
          </a:p>
        </p:txBody>
      </p:sp>
      <p:sp>
        <p:nvSpPr>
          <p:cNvPr id="25" name="TextBox 25"/>
          <p:cNvSpPr txBox="1"/>
          <p:nvPr/>
        </p:nvSpPr>
        <p:spPr>
          <a:xfrm>
            <a:off x="13499050" y="8036928"/>
            <a:ext cx="3600232" cy="1052086"/>
          </a:xfrm>
          <a:prstGeom prst="rect">
            <a:avLst/>
          </a:prstGeom>
        </p:spPr>
        <p:txBody>
          <a:bodyPr lIns="0" tIns="0" rIns="0" bIns="0" rtlCol="0" anchor="t">
            <a:spAutoFit/>
          </a:bodyPr>
          <a:lstStyle/>
          <a:p>
            <a:pPr algn="l">
              <a:lnSpc>
                <a:spcPts val="2626"/>
              </a:lnSpc>
            </a:pPr>
            <a:r>
              <a:rPr lang="en-US" sz="2100">
                <a:solidFill>
                  <a:srgbClr val="3F3F3F"/>
                </a:solidFill>
                <a:latin typeface="Lato Light"/>
              </a:rPr>
              <a:t>If it all fails, you have a minimum learned more about their arguments</a:t>
            </a:r>
          </a:p>
        </p:txBody>
      </p:sp>
      <p:sp>
        <p:nvSpPr>
          <p:cNvPr id="26" name="TextBox 26"/>
          <p:cNvSpPr txBox="1"/>
          <p:nvPr/>
        </p:nvSpPr>
        <p:spPr>
          <a:xfrm>
            <a:off x="13544770" y="7484735"/>
            <a:ext cx="1921542" cy="537300"/>
          </a:xfrm>
          <a:prstGeom prst="rect">
            <a:avLst/>
          </a:prstGeom>
        </p:spPr>
        <p:txBody>
          <a:bodyPr lIns="0" tIns="0" rIns="0" bIns="0" rtlCol="0" anchor="t">
            <a:spAutoFit/>
          </a:bodyPr>
          <a:lstStyle/>
          <a:p>
            <a:pPr algn="l">
              <a:lnSpc>
                <a:spcPts val="3600"/>
              </a:lnSpc>
            </a:pPr>
            <a:r>
              <a:rPr lang="en-US" sz="3000">
                <a:solidFill>
                  <a:srgbClr val="1A6798"/>
                </a:solidFill>
                <a:latin typeface="Poppins Bold"/>
              </a:rPr>
              <a:t>TO LEARN</a:t>
            </a:r>
          </a:p>
        </p:txBody>
      </p:sp>
      <p:sp>
        <p:nvSpPr>
          <p:cNvPr id="27" name="TextBox 27"/>
          <p:cNvSpPr txBox="1"/>
          <p:nvPr/>
        </p:nvSpPr>
        <p:spPr>
          <a:xfrm>
            <a:off x="1214072" y="3052678"/>
            <a:ext cx="3600232" cy="1052087"/>
          </a:xfrm>
          <a:prstGeom prst="rect">
            <a:avLst/>
          </a:prstGeom>
        </p:spPr>
        <p:txBody>
          <a:bodyPr lIns="0" tIns="0" rIns="0" bIns="0" rtlCol="0" anchor="t">
            <a:spAutoFit/>
          </a:bodyPr>
          <a:lstStyle/>
          <a:p>
            <a:pPr algn="r">
              <a:lnSpc>
                <a:spcPts val="2626"/>
              </a:lnSpc>
            </a:pPr>
            <a:r>
              <a:rPr lang="en-US" sz="2100">
                <a:solidFill>
                  <a:srgbClr val="3F3F3F"/>
                </a:solidFill>
                <a:latin typeface="Lato Light"/>
              </a:rPr>
              <a:t>Nothing is 100%. Risk for both sides no matter how strong the case is </a:t>
            </a:r>
          </a:p>
        </p:txBody>
      </p:sp>
      <p:sp>
        <p:nvSpPr>
          <p:cNvPr id="28" name="TextBox 28"/>
          <p:cNvSpPr txBox="1"/>
          <p:nvPr/>
        </p:nvSpPr>
        <p:spPr>
          <a:xfrm>
            <a:off x="2452950" y="2581351"/>
            <a:ext cx="2303859" cy="537300"/>
          </a:xfrm>
          <a:prstGeom prst="rect">
            <a:avLst/>
          </a:prstGeom>
        </p:spPr>
        <p:txBody>
          <a:bodyPr lIns="0" tIns="0" rIns="0" bIns="0" rtlCol="0" anchor="t">
            <a:spAutoFit/>
          </a:bodyPr>
          <a:lstStyle/>
          <a:p>
            <a:pPr algn="r">
              <a:lnSpc>
                <a:spcPts val="3600"/>
              </a:lnSpc>
            </a:pPr>
            <a:r>
              <a:rPr lang="en-US" sz="3000">
                <a:solidFill>
                  <a:srgbClr val="002060"/>
                </a:solidFill>
                <a:latin typeface="Poppins Bold"/>
              </a:rPr>
              <a:t>AVOID RISK</a:t>
            </a:r>
          </a:p>
        </p:txBody>
      </p:sp>
      <p:sp>
        <p:nvSpPr>
          <p:cNvPr id="29" name="TextBox 29"/>
          <p:cNvSpPr txBox="1"/>
          <p:nvPr/>
        </p:nvSpPr>
        <p:spPr>
          <a:xfrm>
            <a:off x="1214072" y="4872702"/>
            <a:ext cx="3600232" cy="1052086"/>
          </a:xfrm>
          <a:prstGeom prst="rect">
            <a:avLst/>
          </a:prstGeom>
        </p:spPr>
        <p:txBody>
          <a:bodyPr lIns="0" tIns="0" rIns="0" bIns="0" rtlCol="0" anchor="t">
            <a:spAutoFit/>
          </a:bodyPr>
          <a:lstStyle/>
          <a:p>
            <a:pPr algn="r">
              <a:lnSpc>
                <a:spcPts val="2626"/>
              </a:lnSpc>
            </a:pPr>
            <a:r>
              <a:rPr lang="en-US" sz="2100">
                <a:solidFill>
                  <a:srgbClr val="3F3F3F"/>
                </a:solidFill>
                <a:latin typeface="Lato Light"/>
              </a:rPr>
              <a:t>Allows the mediator to build a relationship and influence outcome</a:t>
            </a:r>
          </a:p>
        </p:txBody>
      </p:sp>
      <p:sp>
        <p:nvSpPr>
          <p:cNvPr id="30" name="TextBox 30"/>
          <p:cNvSpPr txBox="1"/>
          <p:nvPr/>
        </p:nvSpPr>
        <p:spPr>
          <a:xfrm>
            <a:off x="543772" y="4401375"/>
            <a:ext cx="4213035" cy="537300"/>
          </a:xfrm>
          <a:prstGeom prst="rect">
            <a:avLst/>
          </a:prstGeom>
        </p:spPr>
        <p:txBody>
          <a:bodyPr lIns="0" tIns="0" rIns="0" bIns="0" rtlCol="0" anchor="t">
            <a:spAutoFit/>
          </a:bodyPr>
          <a:lstStyle/>
          <a:p>
            <a:pPr algn="r">
              <a:lnSpc>
                <a:spcPts val="3600"/>
              </a:lnSpc>
            </a:pPr>
            <a:r>
              <a:rPr lang="en-US" sz="3000">
                <a:solidFill>
                  <a:srgbClr val="376092"/>
                </a:solidFill>
                <a:latin typeface="Poppins Bold"/>
              </a:rPr>
              <a:t>ACCESS TO PLAINTIFF</a:t>
            </a:r>
          </a:p>
        </p:txBody>
      </p:sp>
      <p:sp>
        <p:nvSpPr>
          <p:cNvPr id="31" name="TextBox 31"/>
          <p:cNvSpPr txBox="1"/>
          <p:nvPr/>
        </p:nvSpPr>
        <p:spPr>
          <a:xfrm>
            <a:off x="1214072" y="6692726"/>
            <a:ext cx="3600232" cy="1052086"/>
          </a:xfrm>
          <a:prstGeom prst="rect">
            <a:avLst/>
          </a:prstGeom>
        </p:spPr>
        <p:txBody>
          <a:bodyPr lIns="0" tIns="0" rIns="0" bIns="0" rtlCol="0" anchor="t">
            <a:spAutoFit/>
          </a:bodyPr>
          <a:lstStyle/>
          <a:p>
            <a:pPr algn="r">
              <a:lnSpc>
                <a:spcPts val="2626"/>
              </a:lnSpc>
            </a:pPr>
            <a:r>
              <a:rPr lang="en-US" sz="2100">
                <a:solidFill>
                  <a:srgbClr val="3F3F3F"/>
                </a:solidFill>
                <a:latin typeface="Lato Light"/>
              </a:rPr>
              <a:t>Newspapers only like a plaintiff win. Never read: “Doctor Acquitted!” </a:t>
            </a:r>
          </a:p>
        </p:txBody>
      </p:sp>
      <p:sp>
        <p:nvSpPr>
          <p:cNvPr id="32" name="TextBox 32"/>
          <p:cNvSpPr txBox="1"/>
          <p:nvPr/>
        </p:nvSpPr>
        <p:spPr>
          <a:xfrm>
            <a:off x="676020" y="6221400"/>
            <a:ext cx="4080787" cy="537300"/>
          </a:xfrm>
          <a:prstGeom prst="rect">
            <a:avLst/>
          </a:prstGeom>
        </p:spPr>
        <p:txBody>
          <a:bodyPr lIns="0" tIns="0" rIns="0" bIns="0" rtlCol="0" anchor="t">
            <a:spAutoFit/>
          </a:bodyPr>
          <a:lstStyle/>
          <a:p>
            <a:pPr algn="r">
              <a:lnSpc>
                <a:spcPts val="3600"/>
              </a:lnSpc>
            </a:pPr>
            <a:r>
              <a:rPr lang="en-US" sz="3000">
                <a:solidFill>
                  <a:srgbClr val="238ACB"/>
                </a:solidFill>
                <a:latin typeface="Poppins Bold"/>
              </a:rPr>
              <a:t>AVOID PUBLICITY</a:t>
            </a:r>
          </a:p>
        </p:txBody>
      </p:sp>
      <p:sp>
        <p:nvSpPr>
          <p:cNvPr id="33" name="TextBox 33"/>
          <p:cNvSpPr txBox="1"/>
          <p:nvPr/>
        </p:nvSpPr>
        <p:spPr>
          <a:xfrm>
            <a:off x="1214072" y="8493740"/>
            <a:ext cx="3600232" cy="359589"/>
          </a:xfrm>
          <a:prstGeom prst="rect">
            <a:avLst/>
          </a:prstGeom>
        </p:spPr>
        <p:txBody>
          <a:bodyPr lIns="0" tIns="0" rIns="0" bIns="0" rtlCol="0" anchor="t">
            <a:spAutoFit/>
          </a:bodyPr>
          <a:lstStyle/>
          <a:p>
            <a:pPr algn="r">
              <a:lnSpc>
                <a:spcPts val="2626"/>
              </a:lnSpc>
            </a:pPr>
            <a:r>
              <a:rPr lang="en-US" sz="2100">
                <a:solidFill>
                  <a:srgbClr val="3F3F3F"/>
                </a:solidFill>
                <a:latin typeface="Lato Light"/>
              </a:rPr>
              <a:t>Bad cases only get worse </a:t>
            </a:r>
          </a:p>
        </p:txBody>
      </p:sp>
      <p:sp>
        <p:nvSpPr>
          <p:cNvPr id="34" name="TextBox 34"/>
          <p:cNvSpPr txBox="1"/>
          <p:nvPr/>
        </p:nvSpPr>
        <p:spPr>
          <a:xfrm>
            <a:off x="1099213" y="8022414"/>
            <a:ext cx="3657596" cy="537300"/>
          </a:xfrm>
          <a:prstGeom prst="rect">
            <a:avLst/>
          </a:prstGeom>
        </p:spPr>
        <p:txBody>
          <a:bodyPr lIns="0" tIns="0" rIns="0" bIns="0" rtlCol="0" anchor="t">
            <a:spAutoFit/>
          </a:bodyPr>
          <a:lstStyle/>
          <a:p>
            <a:pPr algn="r">
              <a:lnSpc>
                <a:spcPts val="3600"/>
              </a:lnSpc>
            </a:pPr>
            <a:r>
              <a:rPr lang="en-US" sz="3000">
                <a:solidFill>
                  <a:srgbClr val="1A6798"/>
                </a:solidFill>
                <a:latin typeface="Poppins Bold"/>
              </a:rPr>
              <a:t>AVOID DISCOVERY</a:t>
            </a:r>
          </a:p>
        </p:txBody>
      </p:sp>
      <p:pic>
        <p:nvPicPr>
          <p:cNvPr id="35" name="Picture 35"/>
          <p:cNvPicPr>
            <a:picLocks noChangeAspect="1"/>
          </p:cNvPicPr>
          <p:nvPr/>
        </p:nvPicPr>
        <p:blipFill>
          <a:blip r:embed="rId34"/>
          <a:srcRect/>
          <a:stretch>
            <a:fillRect/>
          </a:stretch>
        </p:blipFill>
        <p:spPr>
          <a:xfrm>
            <a:off x="7566144" y="4566307"/>
            <a:ext cx="3139440" cy="24688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02785" cy="7879820"/>
            <a:chOff x="0" y="0"/>
            <a:chExt cx="183417" cy="2874580"/>
          </a:xfrm>
        </p:grpSpPr>
        <p:sp>
          <p:nvSpPr>
            <p:cNvPr id="3" name="Freeform 3"/>
            <p:cNvSpPr/>
            <p:nvPr/>
          </p:nvSpPr>
          <p:spPr>
            <a:xfrm>
              <a:off x="0" y="0"/>
              <a:ext cx="183417" cy="2874580"/>
            </a:xfrm>
            <a:custGeom>
              <a:avLst/>
              <a:gdLst/>
              <a:ahLst/>
              <a:cxnLst/>
              <a:rect l="l" t="t" r="r" b="b"/>
              <a:pathLst>
                <a:path w="183417" h="2874580">
                  <a:moveTo>
                    <a:pt x="0" y="0"/>
                  </a:moveTo>
                  <a:lnTo>
                    <a:pt x="183417" y="0"/>
                  </a:lnTo>
                  <a:lnTo>
                    <a:pt x="183417" y="2874580"/>
                  </a:lnTo>
                  <a:lnTo>
                    <a:pt x="0" y="2874580"/>
                  </a:lnTo>
                  <a:close/>
                </a:path>
              </a:pathLst>
            </a:custGeom>
            <a:solidFill>
              <a:srgbClr val="C3E0E5"/>
            </a:solidFill>
          </p:spPr>
        </p:sp>
      </p:grpSp>
      <p:grpSp>
        <p:nvGrpSpPr>
          <p:cNvPr id="4" name="Group 4"/>
          <p:cNvGrpSpPr/>
          <p:nvPr/>
        </p:nvGrpSpPr>
        <p:grpSpPr>
          <a:xfrm>
            <a:off x="1357044" y="2152416"/>
            <a:ext cx="4726258" cy="164592"/>
            <a:chOff x="0" y="0"/>
            <a:chExt cx="4376165" cy="152400"/>
          </a:xfrm>
        </p:grpSpPr>
        <p:sp>
          <p:nvSpPr>
            <p:cNvPr id="5" name="Freeform 5"/>
            <p:cNvSpPr/>
            <p:nvPr/>
          </p:nvSpPr>
          <p:spPr>
            <a:xfrm>
              <a:off x="0" y="0"/>
              <a:ext cx="4376165" cy="152400"/>
            </a:xfrm>
            <a:custGeom>
              <a:avLst/>
              <a:gdLst/>
              <a:ahLst/>
              <a:cxnLst/>
              <a:rect l="l" t="t" r="r" b="b"/>
              <a:pathLst>
                <a:path w="4376165" h="152400">
                  <a:moveTo>
                    <a:pt x="0" y="0"/>
                  </a:moveTo>
                  <a:lnTo>
                    <a:pt x="4376165" y="0"/>
                  </a:lnTo>
                  <a:lnTo>
                    <a:pt x="4376165" y="152400"/>
                  </a:lnTo>
                  <a:lnTo>
                    <a:pt x="0" y="152400"/>
                  </a:lnTo>
                  <a:close/>
                </a:path>
              </a:pathLst>
            </a:custGeom>
            <a:solidFill>
              <a:srgbClr val="000000"/>
            </a:solidFill>
          </p:spPr>
        </p:sp>
      </p:grpSp>
      <p:sp>
        <p:nvSpPr>
          <p:cNvPr id="6" name="TextBox 6"/>
          <p:cNvSpPr txBox="1"/>
          <p:nvPr/>
        </p:nvSpPr>
        <p:spPr>
          <a:xfrm>
            <a:off x="1357044" y="590207"/>
            <a:ext cx="6702071" cy="1168400"/>
          </a:xfrm>
          <a:prstGeom prst="rect">
            <a:avLst/>
          </a:prstGeom>
        </p:spPr>
        <p:txBody>
          <a:bodyPr lIns="0" tIns="0" rIns="0" bIns="0" rtlCol="0" anchor="t">
            <a:spAutoFit/>
          </a:bodyPr>
          <a:lstStyle/>
          <a:p>
            <a:pPr>
              <a:lnSpc>
                <a:spcPts val="9099"/>
              </a:lnSpc>
            </a:pPr>
            <a:r>
              <a:rPr lang="en-US" sz="6499">
                <a:solidFill>
                  <a:srgbClr val="000000"/>
                </a:solidFill>
                <a:latin typeface="Poppins Bold"/>
              </a:rPr>
              <a:t>CONVENING</a:t>
            </a:r>
          </a:p>
        </p:txBody>
      </p:sp>
      <p:sp>
        <p:nvSpPr>
          <p:cNvPr id="7" name="TextBox 7"/>
          <p:cNvSpPr txBox="1"/>
          <p:nvPr/>
        </p:nvSpPr>
        <p:spPr>
          <a:xfrm>
            <a:off x="1348740" y="2850833"/>
            <a:ext cx="15590520" cy="8688853"/>
          </a:xfrm>
          <a:prstGeom prst="rect">
            <a:avLst/>
          </a:prstGeom>
        </p:spPr>
        <p:txBody>
          <a:bodyPr lIns="0" tIns="0" rIns="0" bIns="0" rtlCol="0" anchor="t">
            <a:spAutoFit/>
          </a:bodyPr>
          <a:lstStyle/>
          <a:p>
            <a:pPr algn="l">
              <a:lnSpc>
                <a:spcPts val="4471"/>
              </a:lnSpc>
            </a:pPr>
            <a:r>
              <a:rPr lang="en-US" sz="4599" dirty="0">
                <a:solidFill>
                  <a:srgbClr val="000000"/>
                </a:solidFill>
                <a:latin typeface="Poppins Bold"/>
              </a:rPr>
              <a:t>Goal:</a:t>
            </a:r>
            <a:r>
              <a:rPr lang="en-US" sz="4599" dirty="0">
                <a:solidFill>
                  <a:srgbClr val="000000"/>
                </a:solidFill>
                <a:latin typeface="Poppins"/>
              </a:rPr>
              <a:t> Set up the mediation for the best chance of success</a:t>
            </a:r>
          </a:p>
          <a:p>
            <a:pPr algn="l">
              <a:lnSpc>
                <a:spcPts val="4471"/>
              </a:lnSpc>
            </a:pPr>
            <a:endParaRPr lang="en-US" sz="4599" dirty="0">
              <a:solidFill>
                <a:srgbClr val="000000"/>
              </a:solidFill>
              <a:latin typeface="Poppins"/>
            </a:endParaRPr>
          </a:p>
          <a:p>
            <a:pPr algn="l">
              <a:lnSpc>
                <a:spcPts val="4471"/>
              </a:lnSpc>
            </a:pPr>
            <a:r>
              <a:rPr lang="en-US" sz="4599" dirty="0">
                <a:solidFill>
                  <a:srgbClr val="000000"/>
                </a:solidFill>
                <a:latin typeface="Poppins Bold"/>
              </a:rPr>
              <a:t>Strategy:</a:t>
            </a:r>
            <a:r>
              <a:rPr lang="en-US" sz="4599" dirty="0">
                <a:solidFill>
                  <a:srgbClr val="000000"/>
                </a:solidFill>
                <a:latin typeface="Poppins"/>
              </a:rPr>
              <a:t> Mediate at the right time, with the right resources, and the right mediator</a:t>
            </a:r>
          </a:p>
          <a:p>
            <a:pPr algn="l">
              <a:lnSpc>
                <a:spcPts val="4471"/>
              </a:lnSpc>
            </a:pPr>
            <a:endParaRPr lang="en-US" sz="4599" dirty="0">
              <a:solidFill>
                <a:srgbClr val="000000"/>
              </a:solidFill>
              <a:latin typeface="Poppins"/>
            </a:endParaRPr>
          </a:p>
          <a:p>
            <a:pPr algn="l">
              <a:lnSpc>
                <a:spcPts val="4471"/>
              </a:lnSpc>
            </a:pPr>
            <a:r>
              <a:rPr lang="en-US" sz="4599" dirty="0">
                <a:solidFill>
                  <a:srgbClr val="000000"/>
                </a:solidFill>
                <a:latin typeface="Poppins Bold"/>
              </a:rPr>
              <a:t>Trial Counsel:</a:t>
            </a:r>
          </a:p>
          <a:p>
            <a:pPr marL="832483" lvl="1" indent="-416242" algn="l">
              <a:lnSpc>
                <a:spcPts val="4471"/>
              </a:lnSpc>
              <a:buFont typeface="Arial"/>
              <a:buChar char="•"/>
            </a:pPr>
            <a:r>
              <a:rPr lang="en-US" sz="4599" dirty="0">
                <a:solidFill>
                  <a:srgbClr val="000000"/>
                </a:solidFill>
                <a:latin typeface="Poppins"/>
              </a:rPr>
              <a:t>Negotiate selection of mediator</a:t>
            </a:r>
          </a:p>
          <a:p>
            <a:pPr marL="832483" lvl="1" indent="-416242" algn="l">
              <a:lnSpc>
                <a:spcPts val="4471"/>
              </a:lnSpc>
              <a:buFont typeface="Arial"/>
              <a:buChar char="•"/>
            </a:pPr>
            <a:r>
              <a:rPr lang="en-US" sz="4599" dirty="0">
                <a:solidFill>
                  <a:srgbClr val="000000"/>
                </a:solidFill>
                <a:latin typeface="Poppins"/>
              </a:rPr>
              <a:t>Strategically identify the right time to mediate</a:t>
            </a:r>
          </a:p>
          <a:p>
            <a:pPr marL="832483" lvl="1" indent="-416242" algn="l">
              <a:lnSpc>
                <a:spcPts val="4471"/>
              </a:lnSpc>
              <a:buFont typeface="Arial"/>
              <a:buChar char="•"/>
            </a:pPr>
            <a:r>
              <a:rPr lang="en-US" sz="4599" dirty="0">
                <a:solidFill>
                  <a:srgbClr val="000000"/>
                </a:solidFill>
                <a:latin typeface="Poppins"/>
              </a:rPr>
              <a:t>Address mediation issues (see next slide)</a:t>
            </a:r>
          </a:p>
          <a:p>
            <a:pPr marL="832483" lvl="1" indent="-416242" algn="l">
              <a:lnSpc>
                <a:spcPts val="4471"/>
              </a:lnSpc>
              <a:buFont typeface="Arial"/>
              <a:buChar char="•"/>
            </a:pPr>
            <a:r>
              <a:rPr lang="en-US" sz="4599" dirty="0">
                <a:solidFill>
                  <a:srgbClr val="000000"/>
                </a:solidFill>
                <a:latin typeface="Poppins"/>
              </a:rPr>
              <a:t>Set up in-person meeting with the mediator</a:t>
            </a:r>
          </a:p>
          <a:p>
            <a:pPr marL="832483" lvl="1" indent="-416242" algn="l">
              <a:lnSpc>
                <a:spcPts val="4471"/>
              </a:lnSpc>
            </a:pPr>
            <a:endParaRPr lang="en-US" sz="4599" dirty="0">
              <a:solidFill>
                <a:srgbClr val="000000"/>
              </a:solidFill>
              <a:latin typeface="Poppins"/>
            </a:endParaRPr>
          </a:p>
          <a:p>
            <a:pPr marL="832483" lvl="1" indent="-416242" algn="l">
              <a:lnSpc>
                <a:spcPts val="4471"/>
              </a:lnSpc>
            </a:pPr>
            <a:endParaRPr lang="en-US" sz="4599" dirty="0">
              <a:solidFill>
                <a:srgbClr val="000000"/>
              </a:solidFill>
              <a:latin typeface="Poppins"/>
            </a:endParaRPr>
          </a:p>
          <a:p>
            <a:pPr marL="832483" lvl="1" indent="-416242" algn="l">
              <a:lnSpc>
                <a:spcPts val="4471"/>
              </a:lnSpc>
            </a:pPr>
            <a:endParaRPr lang="en-US" sz="4599" dirty="0">
              <a:solidFill>
                <a:srgbClr val="000000"/>
              </a:solidFill>
              <a:latin typeface="Poppins"/>
            </a:endParaRPr>
          </a:p>
          <a:p>
            <a:pPr marL="832483" lvl="1" indent="-416242" algn="l">
              <a:lnSpc>
                <a:spcPts val="4471"/>
              </a:lnSpc>
            </a:pPr>
            <a:endParaRPr lang="en-US" sz="4599" dirty="0">
              <a:solidFill>
                <a:srgbClr val="000000"/>
              </a:solidFill>
              <a:latin typeface="Poppi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892</TotalTime>
  <Words>2710</Words>
  <Application>Microsoft Macintosh PowerPoint</Application>
  <PresentationFormat>Custom</PresentationFormat>
  <Paragraphs>486</Paragraphs>
  <Slides>52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Poppins</vt:lpstr>
      <vt:lpstr>Poppins Bold</vt:lpstr>
      <vt:lpstr>Calibri</vt:lpstr>
      <vt:lpstr>Lato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 M., as Next Friend and Guardian of R.M. v. Hospital </vt:lpstr>
      <vt:lpstr>Location of M’s AVM: Lower Spine </vt:lpstr>
      <vt:lpstr>Timeline</vt:lpstr>
      <vt:lpstr>Sudden, Significant Dramatic Change </vt:lpstr>
      <vt:lpstr>Plaintiffs Required to Prove</vt:lpstr>
      <vt:lpstr>PowerPoint Presentation</vt:lpstr>
      <vt:lpstr>M_______’s Birth Defect—Caused by No One</vt:lpstr>
      <vt:lpstr>Unforeseeable and Exceedingly Rare</vt:lpstr>
      <vt:lpstr>Hospital’s Reasonable Workup:  5+ Hours to Perform MRI;  11+ Hours to Perform Surgery</vt:lpstr>
      <vt:lpstr>Plaintiffs’ Argument  #2: If Imaging Ordered at Hospital?</vt:lpstr>
      <vt:lpstr>The Evidence Answers 8 Questions</vt:lpstr>
      <vt:lpstr>Cord Prolapse Case</vt:lpstr>
      <vt:lpstr>A Poor Medical Result — No Evidence of Wrongdoing by Healthcare Providers </vt:lpstr>
      <vt:lpstr>Reasonable for Mother to Choose Labor Induction and AROM</vt:lpstr>
      <vt:lpstr>Mother’s Signed Consent to Induction       of Labor </vt:lpstr>
      <vt:lpstr>Jury Instruction:   Liability must be determined before damages</vt:lpstr>
      <vt:lpstr>M’s Abilities According to Dr. S (Plaintiffs’ Expert)</vt:lpstr>
      <vt:lpstr>Should not reach damages, but if you do… Fair and Reasonable Damages</vt:lpstr>
      <vt:lpstr>Verdict in Favor of Defendants</vt:lpstr>
      <vt:lpstr>Lacey Henderson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Modern Business Marketing Presentation</dc:title>
  <cp:lastModifiedBy>John Lowry</cp:lastModifiedBy>
  <cp:revision>10</cp:revision>
  <dcterms:created xsi:type="dcterms:W3CDTF">2006-08-16T00:00:00Z</dcterms:created>
  <dcterms:modified xsi:type="dcterms:W3CDTF">2023-05-03T15:17:54Z</dcterms:modified>
  <dc:identifier>DAE_pecUVqw</dc:identifier>
</cp:coreProperties>
</file>