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494" r:id="rId4"/>
    <p:sldId id="258" r:id="rId5"/>
    <p:sldId id="259" r:id="rId6"/>
    <p:sldId id="260" r:id="rId7"/>
    <p:sldId id="261" r:id="rId8"/>
    <p:sldId id="268" r:id="rId9"/>
    <p:sldId id="489" r:id="rId10"/>
    <p:sldId id="491" r:id="rId11"/>
    <p:sldId id="490" r:id="rId12"/>
    <p:sldId id="488" r:id="rId13"/>
    <p:sldId id="496" r:id="rId14"/>
    <p:sldId id="492" r:id="rId15"/>
    <p:sldId id="269" r:id="rId16"/>
    <p:sldId id="265" r:id="rId17"/>
    <p:sldId id="284" r:id="rId18"/>
    <p:sldId id="272" r:id="rId19"/>
    <p:sldId id="286" r:id="rId20"/>
    <p:sldId id="279" r:id="rId21"/>
    <p:sldId id="493" r:id="rId22"/>
    <p:sldId id="266" r:id="rId23"/>
    <p:sldId id="49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4660"/>
  </p:normalViewPr>
  <p:slideViewPr>
    <p:cSldViewPr snapToGrid="0">
      <p:cViewPr varScale="1">
        <p:scale>
          <a:sx n="83" d="100"/>
          <a:sy n="83" d="100"/>
        </p:scale>
        <p:origin x="168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EFBC98-9855-40CD-ACB5-07984A5046E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45D4199D-1FF4-4F27-ABED-747D1863BA02}">
      <dgm:prSet/>
      <dgm:spPr/>
      <dgm:t>
        <a:bodyPr/>
        <a:lstStyle/>
        <a:p>
          <a:r>
            <a:rPr lang="en-US" dirty="0"/>
            <a:t>Tradition has been that the plaintiff develops the damages, and defense is not involved in those early stages of damages development.</a:t>
          </a:r>
        </a:p>
      </dgm:t>
    </dgm:pt>
    <dgm:pt modelId="{BF00E384-82A6-4DEE-A1B5-D6950B0E7608}" type="parTrans" cxnId="{21718D11-EA87-494A-AE18-6C34AC22B667}">
      <dgm:prSet/>
      <dgm:spPr/>
      <dgm:t>
        <a:bodyPr/>
        <a:lstStyle/>
        <a:p>
          <a:endParaRPr lang="en-US"/>
        </a:p>
      </dgm:t>
    </dgm:pt>
    <dgm:pt modelId="{E2131E91-A8C8-40B4-A4EF-EDA69E6FA497}" type="sibTrans" cxnId="{21718D11-EA87-494A-AE18-6C34AC22B667}">
      <dgm:prSet/>
      <dgm:spPr/>
      <dgm:t>
        <a:bodyPr/>
        <a:lstStyle/>
        <a:p>
          <a:endParaRPr lang="en-US"/>
        </a:p>
      </dgm:t>
    </dgm:pt>
    <dgm:pt modelId="{1ABB45DC-2EB9-4220-B9A2-817106BA09A0}">
      <dgm:prSet/>
      <dgm:spPr/>
      <dgm:t>
        <a:bodyPr/>
        <a:lstStyle/>
        <a:p>
          <a:r>
            <a:rPr lang="en-US" dirty="0"/>
            <a:t>Typically, defense is focused on challenging liability through standard of care or causation.</a:t>
          </a:r>
        </a:p>
      </dgm:t>
    </dgm:pt>
    <dgm:pt modelId="{B1F927BA-4109-4CAB-AA0B-2E7C273513ED}" type="parTrans" cxnId="{F64618D0-054F-4730-B7B0-8E4CE393CFB5}">
      <dgm:prSet/>
      <dgm:spPr/>
      <dgm:t>
        <a:bodyPr/>
        <a:lstStyle/>
        <a:p>
          <a:endParaRPr lang="en-US"/>
        </a:p>
      </dgm:t>
    </dgm:pt>
    <dgm:pt modelId="{404C40DB-B79C-4841-9379-AFD028AD1DAA}" type="sibTrans" cxnId="{F64618D0-054F-4730-B7B0-8E4CE393CFB5}">
      <dgm:prSet/>
      <dgm:spPr/>
      <dgm:t>
        <a:bodyPr/>
        <a:lstStyle/>
        <a:p>
          <a:endParaRPr lang="en-US"/>
        </a:p>
      </dgm:t>
    </dgm:pt>
    <dgm:pt modelId="{D61FDDA3-7200-4CDF-8972-217460C28908}">
      <dgm:prSet/>
      <dgm:spPr/>
      <dgm:t>
        <a:bodyPr/>
        <a:lstStyle/>
        <a:p>
          <a:r>
            <a:rPr lang="en-US" dirty="0"/>
            <a:t>Question:  What are the perspectives from all sides on damages at the outset of the case?</a:t>
          </a:r>
        </a:p>
      </dgm:t>
    </dgm:pt>
    <dgm:pt modelId="{7C26976F-40BC-4DFD-B154-420140CE2C5D}" type="parTrans" cxnId="{04118936-A20C-4010-9EE6-FB4227DE789B}">
      <dgm:prSet/>
      <dgm:spPr/>
      <dgm:t>
        <a:bodyPr/>
        <a:lstStyle/>
        <a:p>
          <a:endParaRPr lang="en-US"/>
        </a:p>
      </dgm:t>
    </dgm:pt>
    <dgm:pt modelId="{B4C937C0-04D5-4346-A737-1C82D7DC3EF2}" type="sibTrans" cxnId="{04118936-A20C-4010-9EE6-FB4227DE789B}">
      <dgm:prSet/>
      <dgm:spPr/>
      <dgm:t>
        <a:bodyPr/>
        <a:lstStyle/>
        <a:p>
          <a:endParaRPr lang="en-US"/>
        </a:p>
      </dgm:t>
    </dgm:pt>
    <dgm:pt modelId="{4439B1D8-A728-44FC-8A75-B92482BDB6D6}" type="pres">
      <dgm:prSet presAssocID="{A2EFBC98-9855-40CD-ACB5-07984A5046E0}" presName="root" presStyleCnt="0">
        <dgm:presLayoutVars>
          <dgm:dir/>
          <dgm:resizeHandles val="exact"/>
        </dgm:presLayoutVars>
      </dgm:prSet>
      <dgm:spPr/>
    </dgm:pt>
    <dgm:pt modelId="{4851A964-38BB-4093-8997-9868A105244A}" type="pres">
      <dgm:prSet presAssocID="{45D4199D-1FF4-4F27-ABED-747D1863BA02}" presName="compNode" presStyleCnt="0"/>
      <dgm:spPr/>
    </dgm:pt>
    <dgm:pt modelId="{063AB81B-A8A2-4EF2-A732-DD08AB5DC6A7}" type="pres">
      <dgm:prSet presAssocID="{45D4199D-1FF4-4F27-ABED-747D1863BA02}" presName="bgRect" presStyleLbl="bgShp" presStyleIdx="0" presStyleCnt="3"/>
      <dgm:spPr/>
    </dgm:pt>
    <dgm:pt modelId="{22590421-237C-4951-9145-154169183E11}" type="pres">
      <dgm:prSet presAssocID="{45D4199D-1FF4-4F27-ABED-747D1863BA0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98B68649-3971-45DB-BD9F-348B349223F9}" type="pres">
      <dgm:prSet presAssocID="{45D4199D-1FF4-4F27-ABED-747D1863BA02}" presName="spaceRect" presStyleCnt="0"/>
      <dgm:spPr/>
    </dgm:pt>
    <dgm:pt modelId="{235942DE-F98E-468E-8446-247B56234988}" type="pres">
      <dgm:prSet presAssocID="{45D4199D-1FF4-4F27-ABED-747D1863BA02}" presName="parTx" presStyleLbl="revTx" presStyleIdx="0" presStyleCnt="3">
        <dgm:presLayoutVars>
          <dgm:chMax val="0"/>
          <dgm:chPref val="0"/>
        </dgm:presLayoutVars>
      </dgm:prSet>
      <dgm:spPr/>
    </dgm:pt>
    <dgm:pt modelId="{0EB58825-006A-4236-AB48-0CAF5FDADACE}" type="pres">
      <dgm:prSet presAssocID="{E2131E91-A8C8-40B4-A4EF-EDA69E6FA497}" presName="sibTrans" presStyleCnt="0"/>
      <dgm:spPr/>
    </dgm:pt>
    <dgm:pt modelId="{6B051765-20A7-4AAA-B8A7-31EC9AFBB082}" type="pres">
      <dgm:prSet presAssocID="{1ABB45DC-2EB9-4220-B9A2-817106BA09A0}" presName="compNode" presStyleCnt="0"/>
      <dgm:spPr/>
    </dgm:pt>
    <dgm:pt modelId="{25E4DB0F-E9AF-4088-8189-0A8BC55EE466}" type="pres">
      <dgm:prSet presAssocID="{1ABB45DC-2EB9-4220-B9A2-817106BA09A0}" presName="bgRect" presStyleLbl="bgShp" presStyleIdx="1" presStyleCnt="3"/>
      <dgm:spPr/>
    </dgm:pt>
    <dgm:pt modelId="{4A7103D5-BE62-4172-8E9C-015C046A7A47}" type="pres">
      <dgm:prSet presAssocID="{1ABB45DC-2EB9-4220-B9A2-817106BA09A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2ADC3BB7-4965-4584-B8FB-0BE90FE77119}" type="pres">
      <dgm:prSet presAssocID="{1ABB45DC-2EB9-4220-B9A2-817106BA09A0}" presName="spaceRect" presStyleCnt="0"/>
      <dgm:spPr/>
    </dgm:pt>
    <dgm:pt modelId="{2FB28EEE-F114-4610-AA5F-DA16A3089316}" type="pres">
      <dgm:prSet presAssocID="{1ABB45DC-2EB9-4220-B9A2-817106BA09A0}" presName="parTx" presStyleLbl="revTx" presStyleIdx="1" presStyleCnt="3">
        <dgm:presLayoutVars>
          <dgm:chMax val="0"/>
          <dgm:chPref val="0"/>
        </dgm:presLayoutVars>
      </dgm:prSet>
      <dgm:spPr/>
    </dgm:pt>
    <dgm:pt modelId="{4147BAEE-8509-4314-A8D1-18A372DEDD8A}" type="pres">
      <dgm:prSet presAssocID="{404C40DB-B79C-4841-9379-AFD028AD1DAA}" presName="sibTrans" presStyleCnt="0"/>
      <dgm:spPr/>
    </dgm:pt>
    <dgm:pt modelId="{9877E3D8-8242-4BE2-A979-2679536D9700}" type="pres">
      <dgm:prSet presAssocID="{D61FDDA3-7200-4CDF-8972-217460C28908}" presName="compNode" presStyleCnt="0"/>
      <dgm:spPr/>
    </dgm:pt>
    <dgm:pt modelId="{D5525FE5-339F-429F-B74B-BFDD95AEC3E7}" type="pres">
      <dgm:prSet presAssocID="{D61FDDA3-7200-4CDF-8972-217460C28908}" presName="bgRect" presStyleLbl="bgShp" presStyleIdx="2" presStyleCnt="3"/>
      <dgm:spPr/>
    </dgm:pt>
    <dgm:pt modelId="{9F6A8BBF-DCCF-425D-851F-30D82C84E01C}" type="pres">
      <dgm:prSet presAssocID="{D61FDDA3-7200-4CDF-8972-217460C2890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udge"/>
        </a:ext>
      </dgm:extLst>
    </dgm:pt>
    <dgm:pt modelId="{A9690151-19EC-490A-89A7-28F6DDDC5BCD}" type="pres">
      <dgm:prSet presAssocID="{D61FDDA3-7200-4CDF-8972-217460C28908}" presName="spaceRect" presStyleCnt="0"/>
      <dgm:spPr/>
    </dgm:pt>
    <dgm:pt modelId="{5DE920C2-2F0F-4E1E-8905-CD55B078A9C5}" type="pres">
      <dgm:prSet presAssocID="{D61FDDA3-7200-4CDF-8972-217460C28908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1718D11-EA87-494A-AE18-6C34AC22B667}" srcId="{A2EFBC98-9855-40CD-ACB5-07984A5046E0}" destId="{45D4199D-1FF4-4F27-ABED-747D1863BA02}" srcOrd="0" destOrd="0" parTransId="{BF00E384-82A6-4DEE-A1B5-D6950B0E7608}" sibTransId="{E2131E91-A8C8-40B4-A4EF-EDA69E6FA497}"/>
    <dgm:cxn modelId="{04118936-A20C-4010-9EE6-FB4227DE789B}" srcId="{A2EFBC98-9855-40CD-ACB5-07984A5046E0}" destId="{D61FDDA3-7200-4CDF-8972-217460C28908}" srcOrd="2" destOrd="0" parTransId="{7C26976F-40BC-4DFD-B154-420140CE2C5D}" sibTransId="{B4C937C0-04D5-4346-A737-1C82D7DC3EF2}"/>
    <dgm:cxn modelId="{1AAC5D6C-1C3E-4DA0-A2C2-929D7765A59D}" type="presOf" srcId="{A2EFBC98-9855-40CD-ACB5-07984A5046E0}" destId="{4439B1D8-A728-44FC-8A75-B92482BDB6D6}" srcOrd="0" destOrd="0" presId="urn:microsoft.com/office/officeart/2018/2/layout/IconVerticalSolidList"/>
    <dgm:cxn modelId="{8816EBB6-7E13-4AF9-B274-AB3FBC62D81E}" type="presOf" srcId="{D61FDDA3-7200-4CDF-8972-217460C28908}" destId="{5DE920C2-2F0F-4E1E-8905-CD55B078A9C5}" srcOrd="0" destOrd="0" presId="urn:microsoft.com/office/officeart/2018/2/layout/IconVerticalSolidList"/>
    <dgm:cxn modelId="{F64618D0-054F-4730-B7B0-8E4CE393CFB5}" srcId="{A2EFBC98-9855-40CD-ACB5-07984A5046E0}" destId="{1ABB45DC-2EB9-4220-B9A2-817106BA09A0}" srcOrd="1" destOrd="0" parTransId="{B1F927BA-4109-4CAB-AA0B-2E7C273513ED}" sibTransId="{404C40DB-B79C-4841-9379-AFD028AD1DAA}"/>
    <dgm:cxn modelId="{4A7C73EA-EC06-4153-941C-DB551256B503}" type="presOf" srcId="{45D4199D-1FF4-4F27-ABED-747D1863BA02}" destId="{235942DE-F98E-468E-8446-247B56234988}" srcOrd="0" destOrd="0" presId="urn:microsoft.com/office/officeart/2018/2/layout/IconVerticalSolidList"/>
    <dgm:cxn modelId="{BA7385F1-A242-4BB4-8845-10B058A75B85}" type="presOf" srcId="{1ABB45DC-2EB9-4220-B9A2-817106BA09A0}" destId="{2FB28EEE-F114-4610-AA5F-DA16A3089316}" srcOrd="0" destOrd="0" presId="urn:microsoft.com/office/officeart/2018/2/layout/IconVerticalSolidList"/>
    <dgm:cxn modelId="{28C6283D-3526-474A-87E0-6A8B3F19CDCA}" type="presParOf" srcId="{4439B1D8-A728-44FC-8A75-B92482BDB6D6}" destId="{4851A964-38BB-4093-8997-9868A105244A}" srcOrd="0" destOrd="0" presId="urn:microsoft.com/office/officeart/2018/2/layout/IconVerticalSolidList"/>
    <dgm:cxn modelId="{E052D23B-A602-4862-84FA-81C50A99551C}" type="presParOf" srcId="{4851A964-38BB-4093-8997-9868A105244A}" destId="{063AB81B-A8A2-4EF2-A732-DD08AB5DC6A7}" srcOrd="0" destOrd="0" presId="urn:microsoft.com/office/officeart/2018/2/layout/IconVerticalSolidList"/>
    <dgm:cxn modelId="{155ECD98-EB32-4EA6-8B6A-FFEECEF5EFDC}" type="presParOf" srcId="{4851A964-38BB-4093-8997-9868A105244A}" destId="{22590421-237C-4951-9145-154169183E11}" srcOrd="1" destOrd="0" presId="urn:microsoft.com/office/officeart/2018/2/layout/IconVerticalSolidList"/>
    <dgm:cxn modelId="{764AEC43-E236-4301-9331-B304853106D9}" type="presParOf" srcId="{4851A964-38BB-4093-8997-9868A105244A}" destId="{98B68649-3971-45DB-BD9F-348B349223F9}" srcOrd="2" destOrd="0" presId="urn:microsoft.com/office/officeart/2018/2/layout/IconVerticalSolidList"/>
    <dgm:cxn modelId="{F13D15F9-5A4D-4A4A-94A8-34421508EE2F}" type="presParOf" srcId="{4851A964-38BB-4093-8997-9868A105244A}" destId="{235942DE-F98E-468E-8446-247B56234988}" srcOrd="3" destOrd="0" presId="urn:microsoft.com/office/officeart/2018/2/layout/IconVerticalSolidList"/>
    <dgm:cxn modelId="{75FB96B9-579A-4FBA-94D8-5DF5B2E2D3C6}" type="presParOf" srcId="{4439B1D8-A728-44FC-8A75-B92482BDB6D6}" destId="{0EB58825-006A-4236-AB48-0CAF5FDADACE}" srcOrd="1" destOrd="0" presId="urn:microsoft.com/office/officeart/2018/2/layout/IconVerticalSolidList"/>
    <dgm:cxn modelId="{A2D7F863-E336-4012-BCA3-D3F5A504EB1E}" type="presParOf" srcId="{4439B1D8-A728-44FC-8A75-B92482BDB6D6}" destId="{6B051765-20A7-4AAA-B8A7-31EC9AFBB082}" srcOrd="2" destOrd="0" presId="urn:microsoft.com/office/officeart/2018/2/layout/IconVerticalSolidList"/>
    <dgm:cxn modelId="{FF0BE9D4-DF66-4C59-A661-453CC006ADC8}" type="presParOf" srcId="{6B051765-20A7-4AAA-B8A7-31EC9AFBB082}" destId="{25E4DB0F-E9AF-4088-8189-0A8BC55EE466}" srcOrd="0" destOrd="0" presId="urn:microsoft.com/office/officeart/2018/2/layout/IconVerticalSolidList"/>
    <dgm:cxn modelId="{E45057D4-968D-4835-9607-090BCFC0B03F}" type="presParOf" srcId="{6B051765-20A7-4AAA-B8A7-31EC9AFBB082}" destId="{4A7103D5-BE62-4172-8E9C-015C046A7A47}" srcOrd="1" destOrd="0" presId="urn:microsoft.com/office/officeart/2018/2/layout/IconVerticalSolidList"/>
    <dgm:cxn modelId="{B274E66F-4AF5-4164-B8D6-32B457CA1DCF}" type="presParOf" srcId="{6B051765-20A7-4AAA-B8A7-31EC9AFBB082}" destId="{2ADC3BB7-4965-4584-B8FB-0BE90FE77119}" srcOrd="2" destOrd="0" presId="urn:microsoft.com/office/officeart/2018/2/layout/IconVerticalSolidList"/>
    <dgm:cxn modelId="{211A4EC2-11A7-4221-8DF3-D87174DE92A2}" type="presParOf" srcId="{6B051765-20A7-4AAA-B8A7-31EC9AFBB082}" destId="{2FB28EEE-F114-4610-AA5F-DA16A3089316}" srcOrd="3" destOrd="0" presId="urn:microsoft.com/office/officeart/2018/2/layout/IconVerticalSolidList"/>
    <dgm:cxn modelId="{AD8B0CD2-3D2A-4270-B852-3AB4076FB128}" type="presParOf" srcId="{4439B1D8-A728-44FC-8A75-B92482BDB6D6}" destId="{4147BAEE-8509-4314-A8D1-18A372DEDD8A}" srcOrd="3" destOrd="0" presId="urn:microsoft.com/office/officeart/2018/2/layout/IconVerticalSolidList"/>
    <dgm:cxn modelId="{57A8F3E1-0E8D-4F43-8592-AB2FE5A9AEA2}" type="presParOf" srcId="{4439B1D8-A728-44FC-8A75-B92482BDB6D6}" destId="{9877E3D8-8242-4BE2-A979-2679536D9700}" srcOrd="4" destOrd="0" presId="urn:microsoft.com/office/officeart/2018/2/layout/IconVerticalSolidList"/>
    <dgm:cxn modelId="{0FBF51AC-935D-4BB2-8DC5-B395B7A4722B}" type="presParOf" srcId="{9877E3D8-8242-4BE2-A979-2679536D9700}" destId="{D5525FE5-339F-429F-B74B-BFDD95AEC3E7}" srcOrd="0" destOrd="0" presId="urn:microsoft.com/office/officeart/2018/2/layout/IconVerticalSolidList"/>
    <dgm:cxn modelId="{6D31CCF0-BB27-4EA5-AB9D-1C4F309FF6CE}" type="presParOf" srcId="{9877E3D8-8242-4BE2-A979-2679536D9700}" destId="{9F6A8BBF-DCCF-425D-851F-30D82C84E01C}" srcOrd="1" destOrd="0" presId="urn:microsoft.com/office/officeart/2018/2/layout/IconVerticalSolidList"/>
    <dgm:cxn modelId="{F1E84AEB-D8C2-41F8-A319-A656A9B893E7}" type="presParOf" srcId="{9877E3D8-8242-4BE2-A979-2679536D9700}" destId="{A9690151-19EC-490A-89A7-28F6DDDC5BCD}" srcOrd="2" destOrd="0" presId="urn:microsoft.com/office/officeart/2018/2/layout/IconVerticalSolidList"/>
    <dgm:cxn modelId="{AD593FC1-D410-4FA3-8210-CD073B448B9C}" type="presParOf" srcId="{9877E3D8-8242-4BE2-A979-2679536D9700}" destId="{5DE920C2-2F0F-4E1E-8905-CD55B078A9C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335BD9-07F9-4B6A-B9C8-AD59B3A1FCF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484AE6C6-AC4B-4632-B0BD-482B3C4C68E8}">
      <dgm:prSet/>
      <dgm:spPr/>
      <dgm:t>
        <a:bodyPr/>
        <a:lstStyle/>
        <a:p>
          <a:r>
            <a:rPr lang="en-US" dirty="0"/>
            <a:t>Matching Susan to a serious birth injury case</a:t>
          </a:r>
        </a:p>
      </dgm:t>
    </dgm:pt>
    <dgm:pt modelId="{AE1030C3-7CB8-46CB-B0CD-1F167A2F0879}" type="parTrans" cxnId="{938E2BD2-FBCA-4E13-82A3-12B60627EAC1}">
      <dgm:prSet/>
      <dgm:spPr/>
      <dgm:t>
        <a:bodyPr/>
        <a:lstStyle/>
        <a:p>
          <a:endParaRPr lang="en-US"/>
        </a:p>
      </dgm:t>
    </dgm:pt>
    <dgm:pt modelId="{56ACA933-195C-41F3-969E-DDD3EC421D31}" type="sibTrans" cxnId="{938E2BD2-FBCA-4E13-82A3-12B60627EAC1}">
      <dgm:prSet/>
      <dgm:spPr/>
      <dgm:t>
        <a:bodyPr/>
        <a:lstStyle/>
        <a:p>
          <a:endParaRPr lang="en-US"/>
        </a:p>
      </dgm:t>
    </dgm:pt>
    <dgm:pt modelId="{CCD6CEC0-F79B-4F65-AE81-D85FF3C6D0D8}">
      <dgm:prSet/>
      <dgm:spPr/>
      <dgm:t>
        <a:bodyPr/>
        <a:lstStyle/>
        <a:p>
          <a:r>
            <a:rPr lang="en-US" dirty="0"/>
            <a:t>Incorporating Medicaid </a:t>
          </a:r>
        </a:p>
      </dgm:t>
    </dgm:pt>
    <dgm:pt modelId="{979258F9-CCD2-4C49-8816-D0390A2A8FEA}" type="parTrans" cxnId="{4886EED3-F0C7-4396-A345-34DF071CA389}">
      <dgm:prSet/>
      <dgm:spPr/>
      <dgm:t>
        <a:bodyPr/>
        <a:lstStyle/>
        <a:p>
          <a:endParaRPr lang="en-US"/>
        </a:p>
      </dgm:t>
    </dgm:pt>
    <dgm:pt modelId="{30AED948-368A-4378-BFC5-22E34C3E7C29}" type="sibTrans" cxnId="{4886EED3-F0C7-4396-A345-34DF071CA389}">
      <dgm:prSet/>
      <dgm:spPr/>
      <dgm:t>
        <a:bodyPr/>
        <a:lstStyle/>
        <a:p>
          <a:endParaRPr lang="en-US"/>
        </a:p>
      </dgm:t>
    </dgm:pt>
    <dgm:pt modelId="{A8D9E350-1E6E-4C48-8347-DCC395668A5B}">
      <dgm:prSet/>
      <dgm:spPr/>
      <dgm:t>
        <a:bodyPr/>
        <a:lstStyle/>
        <a:p>
          <a:r>
            <a:rPr lang="en-US" dirty="0"/>
            <a:t>Incorporating Structured Settlement considerations</a:t>
          </a:r>
        </a:p>
      </dgm:t>
    </dgm:pt>
    <dgm:pt modelId="{A21B1784-96A8-4EC5-AB10-3633A5C2A84A}" type="parTrans" cxnId="{2737B911-5542-466F-992D-A37202DB1C5A}">
      <dgm:prSet/>
      <dgm:spPr/>
      <dgm:t>
        <a:bodyPr/>
        <a:lstStyle/>
        <a:p>
          <a:endParaRPr lang="en-US"/>
        </a:p>
      </dgm:t>
    </dgm:pt>
    <dgm:pt modelId="{ECE72C09-12A4-44FC-A682-B70F9191EF2C}" type="sibTrans" cxnId="{2737B911-5542-466F-992D-A37202DB1C5A}">
      <dgm:prSet/>
      <dgm:spPr/>
      <dgm:t>
        <a:bodyPr/>
        <a:lstStyle/>
        <a:p>
          <a:endParaRPr lang="en-US"/>
        </a:p>
      </dgm:t>
    </dgm:pt>
    <dgm:pt modelId="{28688DE8-E97C-4B2F-A5AC-D316B4A2DA64}">
      <dgm:prSet/>
      <dgm:spPr/>
      <dgm:t>
        <a:bodyPr/>
        <a:lstStyle/>
        <a:p>
          <a:r>
            <a:rPr lang="en-US" dirty="0"/>
            <a:t>Successfully used in a mediation</a:t>
          </a:r>
        </a:p>
      </dgm:t>
    </dgm:pt>
    <dgm:pt modelId="{673B7D83-9D64-4CC6-9449-A8F4FCED70B6}" type="parTrans" cxnId="{1CD5EF9E-5BC7-4ADF-83C2-377F5034C0DE}">
      <dgm:prSet/>
      <dgm:spPr/>
      <dgm:t>
        <a:bodyPr/>
        <a:lstStyle/>
        <a:p>
          <a:endParaRPr lang="en-US"/>
        </a:p>
      </dgm:t>
    </dgm:pt>
    <dgm:pt modelId="{D831B9F4-0766-4A0E-B1D9-A4DDDCD8BF8D}" type="sibTrans" cxnId="{1CD5EF9E-5BC7-4ADF-83C2-377F5034C0DE}">
      <dgm:prSet/>
      <dgm:spPr/>
      <dgm:t>
        <a:bodyPr/>
        <a:lstStyle/>
        <a:p>
          <a:endParaRPr lang="en-US"/>
        </a:p>
      </dgm:t>
    </dgm:pt>
    <dgm:pt modelId="{058ACDD6-1E54-4EC7-B796-D27B9DAE092B}" type="pres">
      <dgm:prSet presAssocID="{AA335BD9-07F9-4B6A-B9C8-AD59B3A1FCF1}" presName="linear" presStyleCnt="0">
        <dgm:presLayoutVars>
          <dgm:animLvl val="lvl"/>
          <dgm:resizeHandles val="exact"/>
        </dgm:presLayoutVars>
      </dgm:prSet>
      <dgm:spPr/>
    </dgm:pt>
    <dgm:pt modelId="{3D59CEE0-90E6-4DA2-8452-038AFAF2E9D5}" type="pres">
      <dgm:prSet presAssocID="{484AE6C6-AC4B-4632-B0BD-482B3C4C68E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E3BE788-E43A-4D1E-B1D4-1CC09AA1C6D2}" type="pres">
      <dgm:prSet presAssocID="{56ACA933-195C-41F3-969E-DDD3EC421D31}" presName="spacer" presStyleCnt="0"/>
      <dgm:spPr/>
    </dgm:pt>
    <dgm:pt modelId="{147417C3-D6AF-43C5-9A20-6426BDF056D2}" type="pres">
      <dgm:prSet presAssocID="{CCD6CEC0-F79B-4F65-AE81-D85FF3C6D0D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498A29A-59B0-4273-914A-18595A10C7D5}" type="pres">
      <dgm:prSet presAssocID="{30AED948-368A-4378-BFC5-22E34C3E7C29}" presName="spacer" presStyleCnt="0"/>
      <dgm:spPr/>
    </dgm:pt>
    <dgm:pt modelId="{ADAD2116-3E9D-40BD-B650-4D9F55285BC2}" type="pres">
      <dgm:prSet presAssocID="{A8D9E350-1E6E-4C48-8347-DCC395668A5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CFDDC00-A217-47F3-8674-5B46784F8B01}" type="pres">
      <dgm:prSet presAssocID="{ECE72C09-12A4-44FC-A682-B70F9191EF2C}" presName="spacer" presStyleCnt="0"/>
      <dgm:spPr/>
    </dgm:pt>
    <dgm:pt modelId="{5603D7A9-ECED-4997-81BA-4E2478CC57FA}" type="pres">
      <dgm:prSet presAssocID="{28688DE8-E97C-4B2F-A5AC-D316B4A2DA6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35DE909-AC54-4434-86C8-0332B1B46ABC}" type="presOf" srcId="{AA335BD9-07F9-4B6A-B9C8-AD59B3A1FCF1}" destId="{058ACDD6-1E54-4EC7-B796-D27B9DAE092B}" srcOrd="0" destOrd="0" presId="urn:microsoft.com/office/officeart/2005/8/layout/vList2"/>
    <dgm:cxn modelId="{2737B911-5542-466F-992D-A37202DB1C5A}" srcId="{AA335BD9-07F9-4B6A-B9C8-AD59B3A1FCF1}" destId="{A8D9E350-1E6E-4C48-8347-DCC395668A5B}" srcOrd="2" destOrd="0" parTransId="{A21B1784-96A8-4EC5-AB10-3633A5C2A84A}" sibTransId="{ECE72C09-12A4-44FC-A682-B70F9191EF2C}"/>
    <dgm:cxn modelId="{ED969D40-BA60-48F2-9D6C-B6692DE51C33}" type="presOf" srcId="{28688DE8-E97C-4B2F-A5AC-D316B4A2DA64}" destId="{5603D7A9-ECED-4997-81BA-4E2478CC57FA}" srcOrd="0" destOrd="0" presId="urn:microsoft.com/office/officeart/2005/8/layout/vList2"/>
    <dgm:cxn modelId="{57E3E24F-4093-44F7-9060-EC7AB904BF0A}" type="presOf" srcId="{A8D9E350-1E6E-4C48-8347-DCC395668A5B}" destId="{ADAD2116-3E9D-40BD-B650-4D9F55285BC2}" srcOrd="0" destOrd="0" presId="urn:microsoft.com/office/officeart/2005/8/layout/vList2"/>
    <dgm:cxn modelId="{DDDA2192-646A-4869-B204-EC09C0287A98}" type="presOf" srcId="{484AE6C6-AC4B-4632-B0BD-482B3C4C68E8}" destId="{3D59CEE0-90E6-4DA2-8452-038AFAF2E9D5}" srcOrd="0" destOrd="0" presId="urn:microsoft.com/office/officeart/2005/8/layout/vList2"/>
    <dgm:cxn modelId="{1CD5EF9E-5BC7-4ADF-83C2-377F5034C0DE}" srcId="{AA335BD9-07F9-4B6A-B9C8-AD59B3A1FCF1}" destId="{28688DE8-E97C-4B2F-A5AC-D316B4A2DA64}" srcOrd="3" destOrd="0" parTransId="{673B7D83-9D64-4CC6-9449-A8F4FCED70B6}" sibTransId="{D831B9F4-0766-4A0E-B1D9-A4DDDCD8BF8D}"/>
    <dgm:cxn modelId="{938E2BD2-FBCA-4E13-82A3-12B60627EAC1}" srcId="{AA335BD9-07F9-4B6A-B9C8-AD59B3A1FCF1}" destId="{484AE6C6-AC4B-4632-B0BD-482B3C4C68E8}" srcOrd="0" destOrd="0" parTransId="{AE1030C3-7CB8-46CB-B0CD-1F167A2F0879}" sibTransId="{56ACA933-195C-41F3-969E-DDD3EC421D31}"/>
    <dgm:cxn modelId="{4886EED3-F0C7-4396-A345-34DF071CA389}" srcId="{AA335BD9-07F9-4B6A-B9C8-AD59B3A1FCF1}" destId="{CCD6CEC0-F79B-4F65-AE81-D85FF3C6D0D8}" srcOrd="1" destOrd="0" parTransId="{979258F9-CCD2-4C49-8816-D0390A2A8FEA}" sibTransId="{30AED948-368A-4378-BFC5-22E34C3E7C29}"/>
    <dgm:cxn modelId="{E094FDD5-23FD-423D-B125-E222AFBCA153}" type="presOf" srcId="{CCD6CEC0-F79B-4F65-AE81-D85FF3C6D0D8}" destId="{147417C3-D6AF-43C5-9A20-6426BDF056D2}" srcOrd="0" destOrd="0" presId="urn:microsoft.com/office/officeart/2005/8/layout/vList2"/>
    <dgm:cxn modelId="{E717D257-F0A9-4F22-B7DE-685E138F9F05}" type="presParOf" srcId="{058ACDD6-1E54-4EC7-B796-D27B9DAE092B}" destId="{3D59CEE0-90E6-4DA2-8452-038AFAF2E9D5}" srcOrd="0" destOrd="0" presId="urn:microsoft.com/office/officeart/2005/8/layout/vList2"/>
    <dgm:cxn modelId="{E3E200C8-5AC8-498A-BF55-E58A00ADC45B}" type="presParOf" srcId="{058ACDD6-1E54-4EC7-B796-D27B9DAE092B}" destId="{1E3BE788-E43A-4D1E-B1D4-1CC09AA1C6D2}" srcOrd="1" destOrd="0" presId="urn:microsoft.com/office/officeart/2005/8/layout/vList2"/>
    <dgm:cxn modelId="{3F8A1E7C-BB4E-47D0-839A-2D50C2FF3CE2}" type="presParOf" srcId="{058ACDD6-1E54-4EC7-B796-D27B9DAE092B}" destId="{147417C3-D6AF-43C5-9A20-6426BDF056D2}" srcOrd="2" destOrd="0" presId="urn:microsoft.com/office/officeart/2005/8/layout/vList2"/>
    <dgm:cxn modelId="{E00279B9-3FAF-43E5-A92B-308758CBA276}" type="presParOf" srcId="{058ACDD6-1E54-4EC7-B796-D27B9DAE092B}" destId="{B498A29A-59B0-4273-914A-18595A10C7D5}" srcOrd="3" destOrd="0" presId="urn:microsoft.com/office/officeart/2005/8/layout/vList2"/>
    <dgm:cxn modelId="{A4BD1B76-76CF-47FC-9D53-1B63977CFE8A}" type="presParOf" srcId="{058ACDD6-1E54-4EC7-B796-D27B9DAE092B}" destId="{ADAD2116-3E9D-40BD-B650-4D9F55285BC2}" srcOrd="4" destOrd="0" presId="urn:microsoft.com/office/officeart/2005/8/layout/vList2"/>
    <dgm:cxn modelId="{0B7FCF9F-4974-4DCF-8C32-27475169C9C5}" type="presParOf" srcId="{058ACDD6-1E54-4EC7-B796-D27B9DAE092B}" destId="{7CFDDC00-A217-47F3-8674-5B46784F8B01}" srcOrd="5" destOrd="0" presId="urn:microsoft.com/office/officeart/2005/8/layout/vList2"/>
    <dgm:cxn modelId="{8433E99D-541F-4E02-95B9-19CE34A9398F}" type="presParOf" srcId="{058ACDD6-1E54-4EC7-B796-D27B9DAE092B}" destId="{5603D7A9-ECED-4997-81BA-4E2478CC57F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F77A6B-6779-4243-9873-17482DEE6CFE}" type="doc">
      <dgm:prSet loTypeId="urn:microsoft.com/office/officeart/2005/8/layout/vList2" loCatId="list" qsTypeId="urn:microsoft.com/office/officeart/2005/8/quickstyle/simple2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88913FD6-1401-40B3-962F-7E5FF77089A7}">
      <dgm:prSet/>
      <dgm:spPr/>
      <dgm:t>
        <a:bodyPr/>
        <a:lstStyle/>
        <a:p>
          <a:r>
            <a:rPr lang="en-US" dirty="0"/>
            <a:t>Spend more time on the role of Guardians/Conservators</a:t>
          </a:r>
        </a:p>
      </dgm:t>
    </dgm:pt>
    <dgm:pt modelId="{887F5B8F-5A85-4F79-BF6A-67DD9E9092BD}" type="parTrans" cxnId="{9AAF98EC-5F24-404A-A047-EDE5C58E9403}">
      <dgm:prSet/>
      <dgm:spPr/>
      <dgm:t>
        <a:bodyPr/>
        <a:lstStyle/>
        <a:p>
          <a:endParaRPr lang="en-US"/>
        </a:p>
      </dgm:t>
    </dgm:pt>
    <dgm:pt modelId="{82DF4BF1-62F6-49C1-8EA0-9A13516EBDD3}" type="sibTrans" cxnId="{9AAF98EC-5F24-404A-A047-EDE5C58E9403}">
      <dgm:prSet/>
      <dgm:spPr/>
      <dgm:t>
        <a:bodyPr/>
        <a:lstStyle/>
        <a:p>
          <a:endParaRPr lang="en-US"/>
        </a:p>
      </dgm:t>
    </dgm:pt>
    <dgm:pt modelId="{FC447530-F4E6-417F-8DB2-670F610E391D}">
      <dgm:prSet/>
      <dgm:spPr/>
      <dgm:t>
        <a:bodyPr/>
        <a:lstStyle/>
        <a:p>
          <a:r>
            <a:rPr lang="en-US" dirty="0"/>
            <a:t>Discovery</a:t>
          </a:r>
        </a:p>
      </dgm:t>
    </dgm:pt>
    <dgm:pt modelId="{94A1EC6B-41A9-479A-9928-61CFF447F190}" type="parTrans" cxnId="{C0170290-13C3-4532-B1D0-A2C46E39D05F}">
      <dgm:prSet/>
      <dgm:spPr/>
      <dgm:t>
        <a:bodyPr/>
        <a:lstStyle/>
        <a:p>
          <a:endParaRPr lang="en-US"/>
        </a:p>
      </dgm:t>
    </dgm:pt>
    <dgm:pt modelId="{5AA65AEA-8C25-4859-A79E-00965F1F818B}" type="sibTrans" cxnId="{C0170290-13C3-4532-B1D0-A2C46E39D05F}">
      <dgm:prSet/>
      <dgm:spPr/>
      <dgm:t>
        <a:bodyPr/>
        <a:lstStyle/>
        <a:p>
          <a:endParaRPr lang="en-US"/>
        </a:p>
      </dgm:t>
    </dgm:pt>
    <dgm:pt modelId="{C1F137F1-581D-46D5-BB65-31AA31F1FE4E}">
      <dgm:prSet/>
      <dgm:spPr/>
      <dgm:t>
        <a:bodyPr/>
        <a:lstStyle/>
        <a:p>
          <a:r>
            <a:rPr lang="en-US" dirty="0"/>
            <a:t>Depositions of Guardians as Guardians </a:t>
          </a:r>
        </a:p>
      </dgm:t>
    </dgm:pt>
    <dgm:pt modelId="{2D82EE72-08E1-4D84-B585-C28BB38F155C}" type="parTrans" cxnId="{0BE13A70-3064-4AA6-B086-0F25FA44B0B3}">
      <dgm:prSet/>
      <dgm:spPr/>
      <dgm:t>
        <a:bodyPr/>
        <a:lstStyle/>
        <a:p>
          <a:endParaRPr lang="en-US"/>
        </a:p>
      </dgm:t>
    </dgm:pt>
    <dgm:pt modelId="{C37C6B8A-466D-4A4F-953E-0A1AA40F58EA}" type="sibTrans" cxnId="{0BE13A70-3064-4AA6-B086-0F25FA44B0B3}">
      <dgm:prSet/>
      <dgm:spPr/>
      <dgm:t>
        <a:bodyPr/>
        <a:lstStyle/>
        <a:p>
          <a:endParaRPr lang="en-US"/>
        </a:p>
      </dgm:t>
    </dgm:pt>
    <dgm:pt modelId="{F3E81D54-12F2-4C2E-B784-AFCDBF3D154F}">
      <dgm:prSet/>
      <dgm:spPr/>
      <dgm:t>
        <a:bodyPr/>
        <a:lstStyle/>
        <a:p>
          <a:r>
            <a:rPr lang="en-US" dirty="0"/>
            <a:t>Depositions of Banks when they are Guardians</a:t>
          </a:r>
        </a:p>
      </dgm:t>
    </dgm:pt>
    <dgm:pt modelId="{E37F10C4-9921-48C2-BBA0-99721C711F7B}" type="parTrans" cxnId="{CC8EAFF0-FB6D-4986-8571-DB3979EB8A80}">
      <dgm:prSet/>
      <dgm:spPr/>
      <dgm:t>
        <a:bodyPr/>
        <a:lstStyle/>
        <a:p>
          <a:endParaRPr lang="en-US"/>
        </a:p>
      </dgm:t>
    </dgm:pt>
    <dgm:pt modelId="{19D3A70C-9929-4B08-87FA-207C7F68F1F3}" type="sibTrans" cxnId="{CC8EAFF0-FB6D-4986-8571-DB3979EB8A80}">
      <dgm:prSet/>
      <dgm:spPr/>
      <dgm:t>
        <a:bodyPr/>
        <a:lstStyle/>
        <a:p>
          <a:endParaRPr lang="en-US"/>
        </a:p>
      </dgm:t>
    </dgm:pt>
    <dgm:pt modelId="{AA8CB090-8B3A-4C35-8BCB-06C927FD6F60}">
      <dgm:prSet/>
      <dgm:spPr/>
      <dgm:t>
        <a:bodyPr/>
        <a:lstStyle/>
        <a:p>
          <a:r>
            <a:rPr lang="en-US" dirty="0"/>
            <a:t>Litigating Issues Such as Trusts and MSA’s </a:t>
          </a:r>
        </a:p>
      </dgm:t>
    </dgm:pt>
    <dgm:pt modelId="{20889388-356F-420C-9E6F-C09421A82B34}" type="parTrans" cxnId="{69367A69-9158-4A7F-BB2C-08D57EEA654C}">
      <dgm:prSet/>
      <dgm:spPr/>
      <dgm:t>
        <a:bodyPr/>
        <a:lstStyle/>
        <a:p>
          <a:endParaRPr lang="en-US"/>
        </a:p>
      </dgm:t>
    </dgm:pt>
    <dgm:pt modelId="{F2493A8D-6BD6-4A30-9B05-6DC0C86D1386}" type="sibTrans" cxnId="{69367A69-9158-4A7F-BB2C-08D57EEA654C}">
      <dgm:prSet/>
      <dgm:spPr/>
      <dgm:t>
        <a:bodyPr/>
        <a:lstStyle/>
        <a:p>
          <a:endParaRPr lang="en-US"/>
        </a:p>
      </dgm:t>
    </dgm:pt>
    <dgm:pt modelId="{E22BEA2D-8A33-4FEF-AD36-671D8B5F0741}" type="pres">
      <dgm:prSet presAssocID="{22F77A6B-6779-4243-9873-17482DEE6CFE}" presName="linear" presStyleCnt="0">
        <dgm:presLayoutVars>
          <dgm:animLvl val="lvl"/>
          <dgm:resizeHandles val="exact"/>
        </dgm:presLayoutVars>
      </dgm:prSet>
      <dgm:spPr/>
    </dgm:pt>
    <dgm:pt modelId="{0BEAD64F-26A8-442F-AD81-6D45E19BBEF9}" type="pres">
      <dgm:prSet presAssocID="{88913FD6-1401-40B3-962F-7E5FF77089A7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9BF4E042-4EF1-42EE-8E12-17ED6FD0DF52}" type="pres">
      <dgm:prSet presAssocID="{82DF4BF1-62F6-49C1-8EA0-9A13516EBDD3}" presName="spacer" presStyleCnt="0"/>
      <dgm:spPr/>
    </dgm:pt>
    <dgm:pt modelId="{20A0C597-6BC0-427D-A805-7E8B30225932}" type="pres">
      <dgm:prSet presAssocID="{FC447530-F4E6-417F-8DB2-670F610E391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9B14954-3321-4F1E-9B5F-330400E051D7}" type="pres">
      <dgm:prSet presAssocID="{5AA65AEA-8C25-4859-A79E-00965F1F818B}" presName="spacer" presStyleCnt="0"/>
      <dgm:spPr/>
    </dgm:pt>
    <dgm:pt modelId="{1E0A93A4-E8F0-4D15-A4EB-BBC941077939}" type="pres">
      <dgm:prSet presAssocID="{C1F137F1-581D-46D5-BB65-31AA31F1FE4E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825554F-A460-489E-993B-B9AE62FE9920}" type="pres">
      <dgm:prSet presAssocID="{C37C6B8A-466D-4A4F-953E-0A1AA40F58EA}" presName="spacer" presStyleCnt="0"/>
      <dgm:spPr/>
    </dgm:pt>
    <dgm:pt modelId="{26A4FBBE-420C-44F5-BEB7-86CBBDE8302B}" type="pres">
      <dgm:prSet presAssocID="{F3E81D54-12F2-4C2E-B784-AFCDBF3D154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ECC2857-E9F7-4870-99CC-372490D63236}" type="pres">
      <dgm:prSet presAssocID="{19D3A70C-9929-4B08-87FA-207C7F68F1F3}" presName="spacer" presStyleCnt="0"/>
      <dgm:spPr/>
    </dgm:pt>
    <dgm:pt modelId="{A4668F15-3582-4C80-882F-97D70AEAE3F6}" type="pres">
      <dgm:prSet presAssocID="{AA8CB090-8B3A-4C35-8BCB-06C927FD6F6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3FB8172E-D6A8-464A-91EE-64058EA371E0}" type="presOf" srcId="{F3E81D54-12F2-4C2E-B784-AFCDBF3D154F}" destId="{26A4FBBE-420C-44F5-BEB7-86CBBDE8302B}" srcOrd="0" destOrd="0" presId="urn:microsoft.com/office/officeart/2005/8/layout/vList2"/>
    <dgm:cxn modelId="{A634483F-D6BF-4D3A-B3AE-B4822ECFEF06}" type="presOf" srcId="{88913FD6-1401-40B3-962F-7E5FF77089A7}" destId="{0BEAD64F-26A8-442F-AD81-6D45E19BBEF9}" srcOrd="0" destOrd="0" presId="urn:microsoft.com/office/officeart/2005/8/layout/vList2"/>
    <dgm:cxn modelId="{CE97E262-6D92-4DB8-A9E7-9AB16C5F436E}" type="presOf" srcId="{AA8CB090-8B3A-4C35-8BCB-06C927FD6F60}" destId="{A4668F15-3582-4C80-882F-97D70AEAE3F6}" srcOrd="0" destOrd="0" presId="urn:microsoft.com/office/officeart/2005/8/layout/vList2"/>
    <dgm:cxn modelId="{69367A69-9158-4A7F-BB2C-08D57EEA654C}" srcId="{22F77A6B-6779-4243-9873-17482DEE6CFE}" destId="{AA8CB090-8B3A-4C35-8BCB-06C927FD6F60}" srcOrd="4" destOrd="0" parTransId="{20889388-356F-420C-9E6F-C09421A82B34}" sibTransId="{F2493A8D-6BD6-4A30-9B05-6DC0C86D1386}"/>
    <dgm:cxn modelId="{0BE13A70-3064-4AA6-B086-0F25FA44B0B3}" srcId="{22F77A6B-6779-4243-9873-17482DEE6CFE}" destId="{C1F137F1-581D-46D5-BB65-31AA31F1FE4E}" srcOrd="2" destOrd="0" parTransId="{2D82EE72-08E1-4D84-B585-C28BB38F155C}" sibTransId="{C37C6B8A-466D-4A4F-953E-0A1AA40F58EA}"/>
    <dgm:cxn modelId="{FFBDF97C-925A-4A66-B26C-43D30C7306FD}" type="presOf" srcId="{FC447530-F4E6-417F-8DB2-670F610E391D}" destId="{20A0C597-6BC0-427D-A805-7E8B30225932}" srcOrd="0" destOrd="0" presId="urn:microsoft.com/office/officeart/2005/8/layout/vList2"/>
    <dgm:cxn modelId="{C0170290-13C3-4532-B1D0-A2C46E39D05F}" srcId="{22F77A6B-6779-4243-9873-17482DEE6CFE}" destId="{FC447530-F4E6-417F-8DB2-670F610E391D}" srcOrd="1" destOrd="0" parTransId="{94A1EC6B-41A9-479A-9928-61CFF447F190}" sibTransId="{5AA65AEA-8C25-4859-A79E-00965F1F818B}"/>
    <dgm:cxn modelId="{BB0AA59E-FAA1-47CD-A8A1-CB9771D8E8FD}" type="presOf" srcId="{22F77A6B-6779-4243-9873-17482DEE6CFE}" destId="{E22BEA2D-8A33-4FEF-AD36-671D8B5F0741}" srcOrd="0" destOrd="0" presId="urn:microsoft.com/office/officeart/2005/8/layout/vList2"/>
    <dgm:cxn modelId="{9C5E53D9-B432-491B-AD68-37A8F7492BA0}" type="presOf" srcId="{C1F137F1-581D-46D5-BB65-31AA31F1FE4E}" destId="{1E0A93A4-E8F0-4D15-A4EB-BBC941077939}" srcOrd="0" destOrd="0" presId="urn:microsoft.com/office/officeart/2005/8/layout/vList2"/>
    <dgm:cxn modelId="{9AAF98EC-5F24-404A-A047-EDE5C58E9403}" srcId="{22F77A6B-6779-4243-9873-17482DEE6CFE}" destId="{88913FD6-1401-40B3-962F-7E5FF77089A7}" srcOrd="0" destOrd="0" parTransId="{887F5B8F-5A85-4F79-BF6A-67DD9E9092BD}" sibTransId="{82DF4BF1-62F6-49C1-8EA0-9A13516EBDD3}"/>
    <dgm:cxn modelId="{CC8EAFF0-FB6D-4986-8571-DB3979EB8A80}" srcId="{22F77A6B-6779-4243-9873-17482DEE6CFE}" destId="{F3E81D54-12F2-4C2E-B784-AFCDBF3D154F}" srcOrd="3" destOrd="0" parTransId="{E37F10C4-9921-48C2-BBA0-99721C711F7B}" sibTransId="{19D3A70C-9929-4B08-87FA-207C7F68F1F3}"/>
    <dgm:cxn modelId="{5AAD1B46-3B7E-48BA-8A37-DEBF5DEC6668}" type="presParOf" srcId="{E22BEA2D-8A33-4FEF-AD36-671D8B5F0741}" destId="{0BEAD64F-26A8-442F-AD81-6D45E19BBEF9}" srcOrd="0" destOrd="0" presId="urn:microsoft.com/office/officeart/2005/8/layout/vList2"/>
    <dgm:cxn modelId="{BF7B1A46-EB35-4FB6-87C8-1D12AD6DBBD8}" type="presParOf" srcId="{E22BEA2D-8A33-4FEF-AD36-671D8B5F0741}" destId="{9BF4E042-4EF1-42EE-8E12-17ED6FD0DF52}" srcOrd="1" destOrd="0" presId="urn:microsoft.com/office/officeart/2005/8/layout/vList2"/>
    <dgm:cxn modelId="{6B159EBF-FD4C-4F21-A198-EA524F0BA876}" type="presParOf" srcId="{E22BEA2D-8A33-4FEF-AD36-671D8B5F0741}" destId="{20A0C597-6BC0-427D-A805-7E8B30225932}" srcOrd="2" destOrd="0" presId="urn:microsoft.com/office/officeart/2005/8/layout/vList2"/>
    <dgm:cxn modelId="{F7EF4FCC-5BF1-4C8E-8E47-2EEA302C6B7F}" type="presParOf" srcId="{E22BEA2D-8A33-4FEF-AD36-671D8B5F0741}" destId="{99B14954-3321-4F1E-9B5F-330400E051D7}" srcOrd="3" destOrd="0" presId="urn:microsoft.com/office/officeart/2005/8/layout/vList2"/>
    <dgm:cxn modelId="{78EFDF59-84E5-4932-9A65-A448ECEF577A}" type="presParOf" srcId="{E22BEA2D-8A33-4FEF-AD36-671D8B5F0741}" destId="{1E0A93A4-E8F0-4D15-A4EB-BBC941077939}" srcOrd="4" destOrd="0" presId="urn:microsoft.com/office/officeart/2005/8/layout/vList2"/>
    <dgm:cxn modelId="{4680B057-2F61-4E57-B588-162A56F10178}" type="presParOf" srcId="{E22BEA2D-8A33-4FEF-AD36-671D8B5F0741}" destId="{A825554F-A460-489E-993B-B9AE62FE9920}" srcOrd="5" destOrd="0" presId="urn:microsoft.com/office/officeart/2005/8/layout/vList2"/>
    <dgm:cxn modelId="{850AD219-79CD-4228-8130-FADCE8B5B35F}" type="presParOf" srcId="{E22BEA2D-8A33-4FEF-AD36-671D8B5F0741}" destId="{26A4FBBE-420C-44F5-BEB7-86CBBDE8302B}" srcOrd="6" destOrd="0" presId="urn:microsoft.com/office/officeart/2005/8/layout/vList2"/>
    <dgm:cxn modelId="{886AAFC9-AFE1-4419-B4AE-FB67E9112008}" type="presParOf" srcId="{E22BEA2D-8A33-4FEF-AD36-671D8B5F0741}" destId="{DECC2857-E9F7-4870-99CC-372490D63236}" srcOrd="7" destOrd="0" presId="urn:microsoft.com/office/officeart/2005/8/layout/vList2"/>
    <dgm:cxn modelId="{5B264FE5-2ECF-4F66-85BA-3BBA349A2DA8}" type="presParOf" srcId="{E22BEA2D-8A33-4FEF-AD36-671D8B5F0741}" destId="{A4668F15-3582-4C80-882F-97D70AEAE3F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3AB81B-A8A2-4EF2-A732-DD08AB5DC6A7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590421-237C-4951-9145-154169183E11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5942DE-F98E-468E-8446-247B56234988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Tradition has been that the plaintiff develops the damages, and defense is not involved in those early stages of damages development.</a:t>
          </a:r>
        </a:p>
      </dsp:txBody>
      <dsp:txXfrm>
        <a:off x="1941716" y="718"/>
        <a:ext cx="4571887" cy="1681139"/>
      </dsp:txXfrm>
    </dsp:sp>
    <dsp:sp modelId="{25E4DB0F-E9AF-4088-8189-0A8BC55EE466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7103D5-BE62-4172-8E9C-015C046A7A47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B28EEE-F114-4610-AA5F-DA16A3089316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Typically, defense is focused on challenging liability through standard of care or causation.</a:t>
          </a:r>
        </a:p>
      </dsp:txBody>
      <dsp:txXfrm>
        <a:off x="1941716" y="2102143"/>
        <a:ext cx="4571887" cy="1681139"/>
      </dsp:txXfrm>
    </dsp:sp>
    <dsp:sp modelId="{D5525FE5-339F-429F-B74B-BFDD95AEC3E7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6A8BBF-DCCF-425D-851F-30D82C84E01C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E920C2-2F0F-4E1E-8905-CD55B078A9C5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Question:  What are the perspectives from all sides on damages at the outset of the case?</a:t>
          </a:r>
        </a:p>
      </dsp:txBody>
      <dsp:txXfrm>
        <a:off x="1941716" y="4203567"/>
        <a:ext cx="4571887" cy="16811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59CEE0-90E6-4DA2-8452-038AFAF2E9D5}">
      <dsp:nvSpPr>
        <dsp:cNvPr id="0" name=""/>
        <dsp:cNvSpPr/>
      </dsp:nvSpPr>
      <dsp:spPr>
        <a:xfrm>
          <a:off x="0" y="6913"/>
          <a:ext cx="6513603" cy="13922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Matching Susan to a serious birth injury case</a:t>
          </a:r>
        </a:p>
      </dsp:txBody>
      <dsp:txXfrm>
        <a:off x="67966" y="74879"/>
        <a:ext cx="6377671" cy="1256367"/>
      </dsp:txXfrm>
    </dsp:sp>
    <dsp:sp modelId="{147417C3-D6AF-43C5-9A20-6426BDF056D2}">
      <dsp:nvSpPr>
        <dsp:cNvPr id="0" name=""/>
        <dsp:cNvSpPr/>
      </dsp:nvSpPr>
      <dsp:spPr>
        <a:xfrm>
          <a:off x="0" y="1500013"/>
          <a:ext cx="6513603" cy="1392299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Incorporating Medicaid </a:t>
          </a:r>
        </a:p>
      </dsp:txBody>
      <dsp:txXfrm>
        <a:off x="67966" y="1567979"/>
        <a:ext cx="6377671" cy="1256367"/>
      </dsp:txXfrm>
    </dsp:sp>
    <dsp:sp modelId="{ADAD2116-3E9D-40BD-B650-4D9F55285BC2}">
      <dsp:nvSpPr>
        <dsp:cNvPr id="0" name=""/>
        <dsp:cNvSpPr/>
      </dsp:nvSpPr>
      <dsp:spPr>
        <a:xfrm>
          <a:off x="0" y="2993113"/>
          <a:ext cx="6513603" cy="1392299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Incorporating Structured Settlement considerations</a:t>
          </a:r>
        </a:p>
      </dsp:txBody>
      <dsp:txXfrm>
        <a:off x="67966" y="3061079"/>
        <a:ext cx="6377671" cy="1256367"/>
      </dsp:txXfrm>
    </dsp:sp>
    <dsp:sp modelId="{5603D7A9-ECED-4997-81BA-4E2478CC57FA}">
      <dsp:nvSpPr>
        <dsp:cNvPr id="0" name=""/>
        <dsp:cNvSpPr/>
      </dsp:nvSpPr>
      <dsp:spPr>
        <a:xfrm>
          <a:off x="0" y="4486213"/>
          <a:ext cx="6513603" cy="139229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Successfully used in a mediation</a:t>
          </a:r>
        </a:p>
      </dsp:txBody>
      <dsp:txXfrm>
        <a:off x="67966" y="4554179"/>
        <a:ext cx="6377671" cy="12563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EAD64F-26A8-442F-AD81-6D45E19BBEF9}">
      <dsp:nvSpPr>
        <dsp:cNvPr id="0" name=""/>
        <dsp:cNvSpPr/>
      </dsp:nvSpPr>
      <dsp:spPr>
        <a:xfrm>
          <a:off x="0" y="216771"/>
          <a:ext cx="3424739" cy="83537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Spend more time on the role of Guardians/Conservators</a:t>
          </a:r>
        </a:p>
      </dsp:txBody>
      <dsp:txXfrm>
        <a:off x="40780" y="257551"/>
        <a:ext cx="3343179" cy="753819"/>
      </dsp:txXfrm>
    </dsp:sp>
    <dsp:sp modelId="{20A0C597-6BC0-427D-A805-7E8B30225932}">
      <dsp:nvSpPr>
        <dsp:cNvPr id="0" name=""/>
        <dsp:cNvSpPr/>
      </dsp:nvSpPr>
      <dsp:spPr>
        <a:xfrm>
          <a:off x="0" y="1112631"/>
          <a:ext cx="3424739" cy="835379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Discovery</a:t>
          </a:r>
        </a:p>
      </dsp:txBody>
      <dsp:txXfrm>
        <a:off x="40780" y="1153411"/>
        <a:ext cx="3343179" cy="753819"/>
      </dsp:txXfrm>
    </dsp:sp>
    <dsp:sp modelId="{1E0A93A4-E8F0-4D15-A4EB-BBC941077939}">
      <dsp:nvSpPr>
        <dsp:cNvPr id="0" name=""/>
        <dsp:cNvSpPr/>
      </dsp:nvSpPr>
      <dsp:spPr>
        <a:xfrm>
          <a:off x="0" y="2008491"/>
          <a:ext cx="3424739" cy="835379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Depositions of Guardians as Guardians </a:t>
          </a:r>
        </a:p>
      </dsp:txBody>
      <dsp:txXfrm>
        <a:off x="40780" y="2049271"/>
        <a:ext cx="3343179" cy="753819"/>
      </dsp:txXfrm>
    </dsp:sp>
    <dsp:sp modelId="{26A4FBBE-420C-44F5-BEB7-86CBBDE8302B}">
      <dsp:nvSpPr>
        <dsp:cNvPr id="0" name=""/>
        <dsp:cNvSpPr/>
      </dsp:nvSpPr>
      <dsp:spPr>
        <a:xfrm>
          <a:off x="0" y="2904351"/>
          <a:ext cx="3424739" cy="835379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Depositions of Banks when they are Guardians</a:t>
          </a:r>
        </a:p>
      </dsp:txBody>
      <dsp:txXfrm>
        <a:off x="40780" y="2945131"/>
        <a:ext cx="3343179" cy="753819"/>
      </dsp:txXfrm>
    </dsp:sp>
    <dsp:sp modelId="{A4668F15-3582-4C80-882F-97D70AEAE3F6}">
      <dsp:nvSpPr>
        <dsp:cNvPr id="0" name=""/>
        <dsp:cNvSpPr/>
      </dsp:nvSpPr>
      <dsp:spPr>
        <a:xfrm>
          <a:off x="0" y="3800211"/>
          <a:ext cx="3424739" cy="83537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Litigating Issues Such as Trusts and MSA’s </a:t>
          </a:r>
        </a:p>
      </dsp:txBody>
      <dsp:txXfrm>
        <a:off x="40780" y="3840991"/>
        <a:ext cx="3343179" cy="7538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D911B-980B-4C14-A83C-83FDF7C4C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5DEA63-EC7D-4CA9-9CDD-B8BB2F3D59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CA765-5384-49E3-8DFC-3A0F5CAA3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6B595-7024-41B2-8320-C094EC7B5C95}" type="datetimeFigureOut">
              <a:rPr lang="en-US" smtClean="0"/>
              <a:t>4/19/2023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57054-528B-4E47-956D-AD785E8FF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E4E6C-0B68-4900-8ED3-C10DD8121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207-78A0-4AE1-9788-3C019716AD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71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B2D04-A101-4858-8C5A-035EDF644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76CE81-7457-411C-99DE-379649C704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303EF-1CE4-4A3A-9E84-EDD258B9F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6B595-7024-41B2-8320-C094EC7B5C95}" type="datetimeFigureOut">
              <a:rPr lang="en-US" smtClean="0"/>
              <a:t>4/19/2023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F7E2C-F891-4579-AF34-0AC02E7DA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F6BC5-6CB1-4AAF-81CB-8A230F8A0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207-78A0-4AE1-9788-3C019716AD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091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71EB22-6CD6-4ED3-85D9-DA47BA5F0B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E44C8B-8364-49AD-B73B-16D0B6D080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7169E-1CF7-45F4-8EBE-5A7EF9490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6B595-7024-41B2-8320-C094EC7B5C95}" type="datetimeFigureOut">
              <a:rPr lang="en-US" smtClean="0"/>
              <a:t>4/19/2023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90A33-2F71-4F7C-AD74-96072C540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402012-26A6-406B-A4D2-4BA007A2A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207-78A0-4AE1-9788-3C019716AD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786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38C57-88E4-490B-B9D6-AA0988569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C3A1F-F486-4E12-93DC-6C8365694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5F60B-2212-436B-AF4A-60A682676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6B595-7024-41B2-8320-C094EC7B5C95}" type="datetimeFigureOut">
              <a:rPr lang="en-US" smtClean="0"/>
              <a:t>4/19/2023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B989F-9EAF-4D0D-8B31-024A9C7D7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E52A6-2483-41F0-9964-5E7B98AEB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207-78A0-4AE1-9788-3C019716AD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925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C95AB-2C49-406D-B244-10A9C0810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59755-CFF3-457E-A4A5-A9B5627320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DA4DC-3E8F-477F-BD87-23FA7951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6B595-7024-41B2-8320-C094EC7B5C95}" type="datetimeFigureOut">
              <a:rPr lang="en-US" smtClean="0"/>
              <a:t>4/19/2023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0A70B-F243-47D2-A9A7-39A8C237B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B1C11-D05C-4F6F-A363-D73EF353A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207-78A0-4AE1-9788-3C019716AD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181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BF4EC-8202-4ED0-AAD4-3C46AA577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42C9F-D4F0-4787-91CD-0C51B0A76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561441-D565-4576-B895-33CD90BE32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0FAF7-BCFA-4D64-BC8B-9A085B622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6B595-7024-41B2-8320-C094EC7B5C95}" type="datetimeFigureOut">
              <a:rPr lang="en-US" smtClean="0"/>
              <a:t>4/19/2023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3476D1-465F-4A49-BB2B-807F9896E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299032-4F40-4019-BBD0-955ADAA5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207-78A0-4AE1-9788-3C019716AD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443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67644-FE46-4B1F-8901-F30161D21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B466F2-1CE6-42B9-91F3-9E894F92B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4C456-90B6-4BE8-B97C-85C6DC5DAF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593D2E-5E58-4BAC-BB5F-C88DBFC105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F9A183-7E2D-4FF1-9E15-440FF4BE2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24FA26-DDB9-4BDB-989C-B6EDB8DC7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6B595-7024-41B2-8320-C094EC7B5C95}" type="datetimeFigureOut">
              <a:rPr lang="en-US" smtClean="0"/>
              <a:t>4/19/2023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21E7C2-B1C5-48B4-B9C8-041573A47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CF4181-A7E4-4EE8-90A5-6515FD49D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207-78A0-4AE1-9788-3C019716AD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055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7119B-1868-4B60-93D4-BFCF49747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58A34F-3A73-4E71-926E-8EE8DFE8D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6B595-7024-41B2-8320-C094EC7B5C95}" type="datetimeFigureOut">
              <a:rPr lang="en-US" smtClean="0"/>
              <a:t>4/19/2023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BEBC4E-153B-43A5-9EC7-D4C737D0B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CEAF70-CD51-4EEF-8AD1-ADCCA966F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207-78A0-4AE1-9788-3C019716AD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996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85B138-DEBC-4E4D-9B91-556D9B522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6B595-7024-41B2-8320-C094EC7B5C95}" type="datetimeFigureOut">
              <a:rPr lang="en-US" smtClean="0"/>
              <a:t>4/19/2023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E003FB-EABB-4263-B52D-DC11408C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18E8CB-5705-4DDF-83C0-FAE5B5A9A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207-78A0-4AE1-9788-3C019716AD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517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50B83-A1E8-4978-9DA2-F3B84EBD1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A968D-7E98-44AF-8375-FBD84FB60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3BBEC5-F872-498E-A09D-C9D3E7902F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57F6FD-765F-4A6A-B29B-6B4395192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6B595-7024-41B2-8320-C094EC7B5C95}" type="datetimeFigureOut">
              <a:rPr lang="en-US" smtClean="0"/>
              <a:t>4/19/2023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6CD4E2-6865-43B0-961A-F79A864BB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98971E-507A-4082-BA05-007460CC5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207-78A0-4AE1-9788-3C019716AD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609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A2FF1-309E-48E9-A5BE-48105EBDC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95D752-D8B6-41E0-9CC7-6542603F3C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25285D-3DD0-413D-9900-BE8F03FAE3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8D3AF0-D075-4E2B-B327-1757D07E6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6B595-7024-41B2-8320-C094EC7B5C95}" type="datetimeFigureOut">
              <a:rPr lang="en-US" smtClean="0"/>
              <a:t>4/19/2023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C501D9-8D2C-45D5-AE63-174C0A521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7B09F1-491F-49A2-86C5-7EC3D7C4A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B207-78A0-4AE1-9788-3C019716AD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571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C67CF1-38F4-4B82-913E-6313B5D9B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F73AC-9EAC-4884-9A35-610B4B1FF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7CDD1-681D-4261-AB3F-5451944BFA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6B595-7024-41B2-8320-C094EC7B5C95}" type="datetimeFigureOut">
              <a:rPr lang="en-US" smtClean="0"/>
              <a:t>4/19/2023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50EF6-348E-4F56-8781-DC94426E50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C93D4-E7A3-47C6-8B27-FAB4A5541A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BB207-78A0-4AE1-9788-3C019716AD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58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hyperlink" Target="http://fabiusmaximus.com/2012/12/23/justice-european-human-rights-47169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ayeimtellingya.blogspot.com/2013/04/chicago-my-kind-of-town.html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tockphoto.com/photos/question-mark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hyperlink" Target="http://fabiusmaximus.com/2012/12/23/justice-european-human-rights-47169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mart-senses.nl/hoogbegaafdheid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zmovies.net/justice-league.html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thingsweforget.blogspot.com/2013/06/1044-good-example-is-more-valuable-than.html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F9C99A-1FF6-49DB-82DB-1FD8C0BF1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910" y="5449804"/>
            <a:ext cx="11139854" cy="93044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Damages:  Is Your Life Care Plan</a:t>
            </a:r>
            <a:br>
              <a:rPr lang="en-US" sz="3200" b="1" dirty="0">
                <a:solidFill>
                  <a:srgbClr val="FFFFFF"/>
                </a:solidFill>
              </a:rPr>
            </a:b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the Key to Paying Less?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A975EA-C2BD-4EB2-B9BC-6D583704A0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8" b="348"/>
          <a:stretch/>
        </p:blipFill>
        <p:spPr>
          <a:xfrm>
            <a:off x="8809081" y="230991"/>
            <a:ext cx="2858309" cy="38110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E2BE12-6042-44AD-BB1B-46F9AB271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4407372" y="343461"/>
            <a:ext cx="3328032" cy="3860893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F5A7519F-A339-4161-B533-48FB1B0753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89" y="137712"/>
            <a:ext cx="2668422" cy="3997637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1A4D3F5-10FE-4ABF-AAB7-23AFBE0E37A8}"/>
              </a:ext>
            </a:extLst>
          </p:cNvPr>
          <p:cNvSpPr txBox="1"/>
          <p:nvPr/>
        </p:nvSpPr>
        <p:spPr>
          <a:xfrm>
            <a:off x="704971" y="4135349"/>
            <a:ext cx="2942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Thomas Geroulo, Esq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9EAA7D-2DE6-4301-A2D5-8F098C6E11ED}"/>
              </a:ext>
            </a:extLst>
          </p:cNvPr>
          <p:cNvSpPr txBox="1"/>
          <p:nvPr/>
        </p:nvSpPr>
        <p:spPr>
          <a:xfrm>
            <a:off x="8453036" y="4119771"/>
            <a:ext cx="3570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Susan L Combs, PPACA, ChHC, REBC</a:t>
            </a:r>
          </a:p>
        </p:txBody>
      </p:sp>
    </p:spTree>
    <p:extLst>
      <p:ext uri="{BB962C8B-B14F-4D97-AF65-F5344CB8AC3E}">
        <p14:creationId xmlns:p14="http://schemas.microsoft.com/office/powerpoint/2010/main" val="196923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3" y="623275"/>
            <a:ext cx="401217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E31FCC-7501-4A6D-AA88-CD8F83D73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2497" y="1056640"/>
            <a:ext cx="3197660" cy="31257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Plaintiff Life Care Plan Valued at:  $5.9-$10.8mil</a:t>
            </a:r>
          </a:p>
        </p:txBody>
      </p:sp>
      <p:graphicFrame>
        <p:nvGraphicFramePr>
          <p:cNvPr id="14" name="Content Placeholder 7">
            <a:extLst>
              <a:ext uri="{FF2B5EF4-FFF2-40B4-BE49-F238E27FC236}">
                <a16:creationId xmlns:a16="http://schemas.microsoft.com/office/drawing/2014/main" id="{07A06D98-B3FB-CAEA-7652-0DB7A0DB94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7203119"/>
              </p:ext>
            </p:extLst>
          </p:nvPr>
        </p:nvGraphicFramePr>
        <p:xfrm>
          <a:off x="461128" y="514080"/>
          <a:ext cx="6750085" cy="6013866"/>
        </p:xfrm>
        <a:graphic>
          <a:graphicData uri="http://schemas.openxmlformats.org/drawingml/2006/table">
            <a:tbl>
              <a:tblPr firstRow="1" bandRow="1"/>
              <a:tblGrid>
                <a:gridCol w="544325">
                  <a:extLst>
                    <a:ext uri="{9D8B030D-6E8A-4147-A177-3AD203B41FA5}">
                      <a16:colId xmlns:a16="http://schemas.microsoft.com/office/drawing/2014/main" val="2115673672"/>
                    </a:ext>
                  </a:extLst>
                </a:gridCol>
                <a:gridCol w="1453229">
                  <a:extLst>
                    <a:ext uri="{9D8B030D-6E8A-4147-A177-3AD203B41FA5}">
                      <a16:colId xmlns:a16="http://schemas.microsoft.com/office/drawing/2014/main" val="2342532867"/>
                    </a:ext>
                  </a:extLst>
                </a:gridCol>
                <a:gridCol w="1140827">
                  <a:extLst>
                    <a:ext uri="{9D8B030D-6E8A-4147-A177-3AD203B41FA5}">
                      <a16:colId xmlns:a16="http://schemas.microsoft.com/office/drawing/2014/main" val="1904677287"/>
                    </a:ext>
                  </a:extLst>
                </a:gridCol>
                <a:gridCol w="642742">
                  <a:extLst>
                    <a:ext uri="{9D8B030D-6E8A-4147-A177-3AD203B41FA5}">
                      <a16:colId xmlns:a16="http://schemas.microsoft.com/office/drawing/2014/main" val="2439939773"/>
                    </a:ext>
                  </a:extLst>
                </a:gridCol>
                <a:gridCol w="494296">
                  <a:extLst>
                    <a:ext uri="{9D8B030D-6E8A-4147-A177-3AD203B41FA5}">
                      <a16:colId xmlns:a16="http://schemas.microsoft.com/office/drawing/2014/main" val="4273014013"/>
                    </a:ext>
                  </a:extLst>
                </a:gridCol>
                <a:gridCol w="1400310">
                  <a:extLst>
                    <a:ext uri="{9D8B030D-6E8A-4147-A177-3AD203B41FA5}">
                      <a16:colId xmlns:a16="http://schemas.microsoft.com/office/drawing/2014/main" val="469666829"/>
                    </a:ext>
                  </a:extLst>
                </a:gridCol>
                <a:gridCol w="1074356">
                  <a:extLst>
                    <a:ext uri="{9D8B030D-6E8A-4147-A177-3AD203B41FA5}">
                      <a16:colId xmlns:a16="http://schemas.microsoft.com/office/drawing/2014/main" val="869335113"/>
                    </a:ext>
                  </a:extLst>
                </a:gridCol>
              </a:tblGrid>
              <a:tr h="269886">
                <a:tc gridSpan="3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1:  No Home Care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580" marR="80580" marT="40289" marB="4028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2:  Home Care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580" marR="80580" marT="40289" marB="4028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102102"/>
                  </a:ext>
                </a:extLst>
              </a:tr>
              <a:tr h="422553">
                <a:tc gridSpan="3"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Insurance Costs to Life Expectancy of Through Age 74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580" marR="80580" marT="40289" marB="4028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Insurance Costs to Life Expectancy of Through Age 74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580" marR="80580" marT="40289" marB="4028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00623"/>
                  </a:ext>
                </a:extLst>
              </a:tr>
              <a:tr h="350368">
                <a:tc rowSpan="3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580" marR="80580" marT="40289" marB="4028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Annualized Insurance Premium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$458,173.68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580" marR="80580" marT="40289" marB="4028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Annualized Insurance Premium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$458,173.68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9214505"/>
                  </a:ext>
                </a:extLst>
              </a:tr>
              <a:tr h="3503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Annualized Maximum Out of Pocket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$504,000.00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Annualized Maximum Out of Pocket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$504,000.00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4175312"/>
                  </a:ext>
                </a:extLst>
              </a:tr>
              <a:tr h="3503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Insurance Related Costs: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$962,173.68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Insurance Related Costs: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$962,173.68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9286112"/>
                  </a:ext>
                </a:extLst>
              </a:tr>
              <a:tr h="269886">
                <a:tc gridSpan="3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580" marR="80580" marT="40289" marB="4028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580" marR="80580" marT="40289" marB="4028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0644876"/>
                  </a:ext>
                </a:extLst>
              </a:tr>
              <a:tr h="269886">
                <a:tc gridSpan="3"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Non-Recurring Costs Not Covered by Insurance 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580" marR="80580" marT="40289" marB="4028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Non-Recurring Costs Not Covered by Insurance 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580" marR="80580" marT="40289" marB="4028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121216"/>
                  </a:ext>
                </a:extLst>
              </a:tr>
              <a:tr h="197701">
                <a:tc rowSpan="5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580" marR="80580" marT="40289" marB="4028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Care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580" marR="80580" marT="40289" marB="4028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Care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4841553"/>
                  </a:ext>
                </a:extLst>
              </a:tr>
              <a:tr h="1977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Therapy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Therapy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097806"/>
                  </a:ext>
                </a:extLst>
              </a:tr>
              <a:tr h="1977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Medications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Medications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7329527"/>
                  </a:ext>
                </a:extLst>
              </a:tr>
              <a:tr h="1977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Home Care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Home Care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4040744"/>
                  </a:ext>
                </a:extLst>
              </a:tr>
              <a:tr h="3503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Non-Recurring Costs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Non-Recurring Costs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1271313"/>
                  </a:ext>
                </a:extLst>
              </a:tr>
              <a:tr h="269886">
                <a:tc gridSpan="3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580" marR="80580" marT="40289" marB="4028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580" marR="80580" marT="40289" marB="4028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883485"/>
                  </a:ext>
                </a:extLst>
              </a:tr>
              <a:tr h="269886">
                <a:tc gridSpan="3"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Recurring Costs Not Covered by Insurance 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580" marR="80580" marT="40289" marB="4028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Recurring Costs Not Covered by Insurance 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580" marR="80580" marT="40289" marB="4028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360462"/>
                  </a:ext>
                </a:extLst>
              </a:tr>
              <a:tr h="197701">
                <a:tc rowSpan="5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580" marR="80580" marT="40289" marB="4028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Care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580" marR="80580" marT="40289" marB="4028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Care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4839395"/>
                  </a:ext>
                </a:extLst>
              </a:tr>
              <a:tr h="1977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Therapy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Therapy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8528242"/>
                  </a:ext>
                </a:extLst>
              </a:tr>
              <a:tr h="1977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Medications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$6,180.96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Medications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$6,180.96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2467034"/>
                  </a:ext>
                </a:extLst>
              </a:tr>
              <a:tr h="1977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Home Care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Home Care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$4,951,320.08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0975827"/>
                  </a:ext>
                </a:extLst>
              </a:tr>
              <a:tr h="1977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Recurring Costs: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$6,180.96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Recurring Costs: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$4,957,501.04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4879362"/>
                  </a:ext>
                </a:extLst>
              </a:tr>
              <a:tr h="269886">
                <a:tc gridSpan="3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580" marR="80580" marT="40289" marB="4028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580" marR="80580" marT="40289" marB="4028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770854"/>
                  </a:ext>
                </a:extLst>
              </a:tr>
              <a:tr h="300419">
                <a:tc gridSpan="2"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Grand Total:  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580" marR="80580" marT="40289" marB="4028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$968,354.64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Grand Total:  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580" marR="80580" marT="40289" marB="4028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$5,919,674.72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4" marR="8394" marT="8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9453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031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FC1D2F-1C1A-4E7F-928F-098E286A8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Section Example:  Medication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BD08925-C80D-DB4A-5781-C7A7573005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5909177"/>
              </p:ext>
            </p:extLst>
          </p:nvPr>
        </p:nvGraphicFramePr>
        <p:xfrm>
          <a:off x="644056" y="2256272"/>
          <a:ext cx="10927832" cy="4095763"/>
        </p:xfrm>
        <a:graphic>
          <a:graphicData uri="http://schemas.openxmlformats.org/drawingml/2006/table">
            <a:tbl>
              <a:tblPr/>
              <a:tblGrid>
                <a:gridCol w="978637">
                  <a:extLst>
                    <a:ext uri="{9D8B030D-6E8A-4147-A177-3AD203B41FA5}">
                      <a16:colId xmlns:a16="http://schemas.microsoft.com/office/drawing/2014/main" val="1360174484"/>
                    </a:ext>
                  </a:extLst>
                </a:gridCol>
                <a:gridCol w="1382277">
                  <a:extLst>
                    <a:ext uri="{9D8B030D-6E8A-4147-A177-3AD203B41FA5}">
                      <a16:colId xmlns:a16="http://schemas.microsoft.com/office/drawing/2014/main" val="3135888295"/>
                    </a:ext>
                  </a:extLst>
                </a:gridCol>
                <a:gridCol w="2392989">
                  <a:extLst>
                    <a:ext uri="{9D8B030D-6E8A-4147-A177-3AD203B41FA5}">
                      <a16:colId xmlns:a16="http://schemas.microsoft.com/office/drawing/2014/main" val="2122917647"/>
                    </a:ext>
                  </a:extLst>
                </a:gridCol>
                <a:gridCol w="3311133">
                  <a:extLst>
                    <a:ext uri="{9D8B030D-6E8A-4147-A177-3AD203B41FA5}">
                      <a16:colId xmlns:a16="http://schemas.microsoft.com/office/drawing/2014/main" val="2458501958"/>
                    </a:ext>
                  </a:extLst>
                </a:gridCol>
                <a:gridCol w="721384">
                  <a:extLst>
                    <a:ext uri="{9D8B030D-6E8A-4147-A177-3AD203B41FA5}">
                      <a16:colId xmlns:a16="http://schemas.microsoft.com/office/drawing/2014/main" val="3007622030"/>
                    </a:ext>
                  </a:extLst>
                </a:gridCol>
                <a:gridCol w="755829">
                  <a:extLst>
                    <a:ext uri="{9D8B030D-6E8A-4147-A177-3AD203B41FA5}">
                      <a16:colId xmlns:a16="http://schemas.microsoft.com/office/drawing/2014/main" val="903811615"/>
                    </a:ext>
                  </a:extLst>
                </a:gridCol>
                <a:gridCol w="779508">
                  <a:extLst>
                    <a:ext uri="{9D8B030D-6E8A-4147-A177-3AD203B41FA5}">
                      <a16:colId xmlns:a16="http://schemas.microsoft.com/office/drawing/2014/main" val="178692923"/>
                    </a:ext>
                  </a:extLst>
                </a:gridCol>
                <a:gridCol w="606075">
                  <a:extLst>
                    <a:ext uri="{9D8B030D-6E8A-4147-A177-3AD203B41FA5}">
                      <a16:colId xmlns:a16="http://schemas.microsoft.com/office/drawing/2014/main" val="185826871"/>
                    </a:ext>
                  </a:extLst>
                </a:gridCol>
              </a:tblGrid>
              <a:tr h="16946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Recommendation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Life Care Plan OOP Annual Estimations Not Covered by Insurance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99" marR="61999" marT="30999" marB="3099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731625"/>
                  </a:ext>
                </a:extLst>
              </a:tr>
              <a:tr h="11392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Item/Service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Frequency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Comment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Patient Responsibility*&amp;**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Recurring:  Ages 3-49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Recurring:  Ages 50-59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Recurring:  Ages 60-LE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Non-Recurring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007960"/>
                  </a:ext>
                </a:extLst>
              </a:tr>
              <a:tr h="237922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Tacrolimus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Monthly Needs ages 12-LE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Covered by Insurance, Tier 1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 Charge after the $7000 deductible has been reached as the deductible &amp; Maximum Out of Pocket are equal. 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$0.00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$0.00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$0.00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$0.00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9674647"/>
                  </a:ext>
                </a:extLst>
              </a:tr>
              <a:tr h="237922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Mycophenolate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Monthly Needs ages 12-LE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Covered by Insurance, Tier 1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 Charge after the $7000 deductible has been reached as the deductible &amp; Maximum Out of Pocket are equal. 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$0.00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$0.00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$0.00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$0.00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648942"/>
                  </a:ext>
                </a:extLst>
              </a:tr>
              <a:tr h="237922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Qbrelis 1mg (Lisinopril)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Monthly Needs for 8 years during LE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Covered by Insurance, Tier 1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 Charge after the $7000 deductible has been reached as the deductible &amp; Maximum Out of Pocket are equal. 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$0.00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$0.00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$0.00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$0.00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5087947"/>
                  </a:ext>
                </a:extLst>
              </a:tr>
              <a:tr h="237922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Lisinopril 10mg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Monthly Needs ages 10-LE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Covered by Insurance, Tier 1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 Charge after the $7000 deductible has been reached as the deductible &amp; Maximum Out of Pocket are equal. 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$0.00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$0.00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$0.00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$0.00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9907156"/>
                  </a:ext>
                </a:extLst>
              </a:tr>
              <a:tr h="237922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Sildenafil 10mg 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Monthly Needs for 8 years during LE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Covered by Insurance, Tier 1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 Charge after the $7000 deductible has been reached as the deductible &amp; Maximum Out of Pocket are equal. 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$0.00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$0.00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$0.00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$0.00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3113"/>
                  </a:ext>
                </a:extLst>
              </a:tr>
              <a:tr h="237922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Sildenafil 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Monthly Needs ages 10-LE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Covered by Insurance, Tier 1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 Charge after the $7000 deductible has been reached as the deductible &amp; Maximum Out of Pocket are equal. 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$0.00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$0.00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$0.00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$0.00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07429"/>
                  </a:ext>
                </a:extLst>
              </a:tr>
              <a:tr h="13459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ASA 81mg (Aspirin)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Monthly Needs to LE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Covered by Insurance, Tier ACA ages 50-59; other years $60/yr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Ages 50-59, No Charge.  All other ages, patient pays 100% of charges.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$60.00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$0.00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$60.00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$0.00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2341160"/>
                  </a:ext>
                </a:extLst>
              </a:tr>
              <a:tr h="13459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Vitamin D3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Monthly Needs to LE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Not Covered by Insurance, OTC.  Per LCP Estimations:  $16.49/yr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100%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$16.49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$16.49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$16.49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$0.00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3415197"/>
                  </a:ext>
                </a:extLst>
              </a:tr>
              <a:tr h="13459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MVI (Multivitamin)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Monthly Needs to LE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Not Covered by Insurance, OTC.  Per LCP Estimations:  $17.69/yr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100%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$17.69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$17.69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$17.69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$0.00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4982233"/>
                  </a:ext>
                </a:extLst>
              </a:tr>
              <a:tr h="237922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HCTZ 10mg (Hydrochlorothiazide)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Monthly Needs to LE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Covered by Insurance, Tier 1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 Charge after the $7000 deductible has been reached as the deductible &amp; Maximum Out of Pocket are equal. 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$0.00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$0.00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$0.00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$0.00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9277346"/>
                  </a:ext>
                </a:extLst>
              </a:tr>
              <a:tr h="237922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Spironolactone 25mg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Monthly Needs to LE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Covered by Insurance, Tier 1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 Charge after the $7000 deductible has been reached as the deductible &amp; Maximum Out of Pocket are equal. 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$0.00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$0.00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$0.00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$0.00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7596884"/>
                  </a:ext>
                </a:extLst>
              </a:tr>
              <a:tr h="237922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Lasix 10mg (Furosemide)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Monthly Needs to LE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Covered by Insurance, Tier 1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 Charge after the $7000 deductible has been reached as the deductible &amp; Maximum Out of Pocket are equal. 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$0.00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$0.00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$0.00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$0.00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5891032"/>
                  </a:ext>
                </a:extLst>
              </a:tr>
              <a:tr h="190131">
                <a:tc gridSpan="4"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Total Annual Cost Not Covered by Insurance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99" marR="61999" marT="30999" marB="30999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$94.18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$34.18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$94.18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$0.00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9052287"/>
                  </a:ext>
                </a:extLst>
              </a:tr>
              <a:tr h="254455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8912205"/>
                  </a:ext>
                </a:extLst>
              </a:tr>
              <a:tr h="210797">
                <a:tc gridSpan="5"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Evaluation is subject to change based on further information provided by physicians, life care planners, economists or other experts.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99" marR="61999" marT="30999" marB="3099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2365554"/>
                  </a:ext>
                </a:extLst>
              </a:tr>
              <a:tr h="210797">
                <a:tc gridSpan="6"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*Maximum Out of Pocket for patient annually, In Network is $7000, then 100% is covered by insurance for all covered services and medications in accordance with stated plan limits.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99" marR="61999" marT="30999" marB="3099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58" marR="6458" marT="64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7956787"/>
                  </a:ext>
                </a:extLst>
              </a:tr>
              <a:tr h="210797">
                <a:tc gridSpan="8"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** Most specialty drugs require prior authorization for medical necessity. If covered, specialty drugs cannot be obtained from a network retail pharmacy and must be obtained from a Blue Shield Network Specialty Pharmacy.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999" marR="61999" marT="30999" marB="3099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6552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411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C9E057-8141-4DCD-87F1-9C1678077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Susan in Court in Chicago!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65704E3E-74F3-49C5-B24C-67003FB44B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46691" y="2426818"/>
            <a:ext cx="5225669" cy="3997637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01C9309-73B0-4B6B-9D96-278D49FD21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" r="-1" b="3803"/>
          <a:stretch/>
        </p:blipFill>
        <p:spPr>
          <a:xfrm>
            <a:off x="6445073" y="3074919"/>
            <a:ext cx="5455917" cy="27014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CF41F2-FCAA-4A7C-90A4-BB6C38DE8BC1}"/>
              </a:ext>
            </a:extLst>
          </p:cNvPr>
          <p:cNvSpPr txBox="1"/>
          <p:nvPr/>
        </p:nvSpPr>
        <p:spPr>
          <a:xfrm>
            <a:off x="3352494" y="6224400"/>
            <a:ext cx="231986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3" tooltip="http://ayeimtellingya.blogspot.com/2013/04/chicago-my-kind-of-town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5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21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CDD8E39-EA14-4679-9655-1BFF5A7B6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Puzzle pieces">
            <a:extLst>
              <a:ext uri="{FF2B5EF4-FFF2-40B4-BE49-F238E27FC236}">
                <a16:creationId xmlns:a16="http://schemas.microsoft.com/office/drawing/2014/main" id="{E010D790-C99E-048B-DF5D-2083F51E68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93" b="10620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9E3825-328D-662F-720F-F54F4B92C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1709" y="3159719"/>
            <a:ext cx="5552090" cy="1336081"/>
          </a:xfrm>
        </p:spPr>
        <p:txBody>
          <a:bodyPr anchor="b">
            <a:normAutofit/>
          </a:bodyPr>
          <a:lstStyle/>
          <a:p>
            <a:r>
              <a:rPr lang="en-US" dirty="0"/>
              <a:t>Get Creative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AA82A-7A27-6FC5-D73A-1A3EC6F4F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1709" y="4572000"/>
            <a:ext cx="5552089" cy="1647825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Case Management or Fiduciary = Plaintiff will have Insurance</a:t>
            </a:r>
          </a:p>
          <a:p>
            <a:r>
              <a:rPr lang="en-US" sz="2000" dirty="0"/>
              <a:t>Public Law 101-476 (Equal Education Opportunities)</a:t>
            </a:r>
          </a:p>
          <a:p>
            <a:r>
              <a:rPr lang="en-US" sz="2000" dirty="0"/>
              <a:t>Is a facility really needed?</a:t>
            </a:r>
          </a:p>
          <a:p>
            <a:r>
              <a:rPr lang="en-US" sz="2000" dirty="0"/>
              <a:t>Use your experts to help prep you!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9770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D2F547-6A8F-42D4-86E8-496588F4E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82" y="4267832"/>
            <a:ext cx="4805996" cy="14014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Tom Work Product Examples</a:t>
            </a:r>
          </a:p>
        </p:txBody>
      </p:sp>
      <p:sp>
        <p:nvSpPr>
          <p:cNvPr id="16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Content Placeholder 6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ABA5E95A-768C-474B-9D2A-93AE358ECD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9" r="-1" b="17718"/>
          <a:stretch/>
        </p:blipFill>
        <p:spPr>
          <a:xfrm>
            <a:off x="1" y="770037"/>
            <a:ext cx="5298683" cy="6097438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96451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70D06C-B59A-4743-A6E2-91E986DC3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Tom’s Example of a Real Case Product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EB007A3-389E-4AEC-98D9-E8874528EF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9512078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406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24">
            <a:extLst>
              <a:ext uri="{FF2B5EF4-FFF2-40B4-BE49-F238E27FC236}">
                <a16:creationId xmlns:a16="http://schemas.microsoft.com/office/drawing/2014/main" id="{96646FC9-C66D-4EC7-8310-0DD4ACC49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787B41-C147-4355-8E91-A06EB8782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/>
              <a:t>Database Example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7" name="Content Placeholder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D6B1642-D3D6-4C42-958A-22401E22A1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93" y="2361527"/>
            <a:ext cx="4754885" cy="3530503"/>
          </a:xfrm>
          <a:prstGeom prst="rect">
            <a:avLst/>
          </a:prstGeom>
        </p:spPr>
      </p:pic>
      <p:pic>
        <p:nvPicPr>
          <p:cNvPr id="11" name="Content Placeholder 10" descr="Table&#10;&#10;Description automatically generated">
            <a:extLst>
              <a:ext uri="{FF2B5EF4-FFF2-40B4-BE49-F238E27FC236}">
                <a16:creationId xmlns:a16="http://schemas.microsoft.com/office/drawing/2014/main" id="{31C99AAF-8034-0265-A9A0-0832880DE3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572" y="2847027"/>
            <a:ext cx="6648055" cy="255950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6712B7-9A66-46BD-97A4-99717C7A4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FairHealth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CCC331-8FE2-4CBC-8CF2-EA5E500B8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D806455-8C27-4A5C-A938-ABBBF0769D84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707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2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395825-6F4A-7666-3B33-E46BB3BD6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latin typeface="+mj-lt"/>
                <a:ea typeface="+mj-ea"/>
                <a:cs typeface="+mj-cs"/>
              </a:rPr>
              <a:t>Investment Data </a:t>
            </a:r>
          </a:p>
        </p:txBody>
      </p:sp>
      <p:sp>
        <p:nvSpPr>
          <p:cNvPr id="3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C2B6D185-AE69-F626-0F12-71C198DEB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200" kern="1200" dirty="0">
                <a:latin typeface="+mn-lt"/>
                <a:ea typeface="+mn-ea"/>
                <a:cs typeface="+mn-cs"/>
              </a:rPr>
              <a:t>Securities and Exchange Commission S-1 Filing</a:t>
            </a:r>
          </a:p>
        </p:txBody>
      </p:sp>
      <p:pic>
        <p:nvPicPr>
          <p:cNvPr id="4" name="Content Placeholder 20" descr="Text, letter&#10;&#10;Description automatically generated">
            <a:extLst>
              <a:ext uri="{FF2B5EF4-FFF2-40B4-BE49-F238E27FC236}">
                <a16:creationId xmlns:a16="http://schemas.microsoft.com/office/drawing/2014/main" id="{5F4CED1E-B29A-5F9C-D3AA-BF58154327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61" t="2297" r="-236" b="-2297"/>
          <a:stretch/>
        </p:blipFill>
        <p:spPr>
          <a:xfrm>
            <a:off x="-320512" y="3429000"/>
            <a:ext cx="10124388" cy="3299381"/>
          </a:xfrm>
          <a:prstGeom prst="rect">
            <a:avLst/>
          </a:prstGeom>
          <a:noFill/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43C4927-7584-464A-2251-C25524561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048" y="329184"/>
            <a:ext cx="3429969" cy="342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75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F4E0E25-B6B0-431B-8486-818E07086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Data We Built—Doing an LCP’s Homework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9AA00F-0EF5-46AD-BD2D-29A041487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2002536"/>
            <a:ext cx="4114800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sz="1100" b="1" i="1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Content Placeholder 9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A4BB98A3-B72B-4C94-B529-6C42B24262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28" y="999342"/>
            <a:ext cx="7225748" cy="485931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06D10-A7E3-4B65-BF93-3F921D55E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D806455-8C27-4A5C-A938-ABBBF0769D84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18</a:t>
            </a:fld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670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6F89CE-523B-5D27-1A0D-19CEDF9BF73D}"/>
              </a:ext>
            </a:extLst>
          </p:cNvPr>
          <p:cNvSpPr txBox="1"/>
          <p:nvPr/>
        </p:nvSpPr>
        <p:spPr>
          <a:xfrm>
            <a:off x="1113810" y="2960716"/>
            <a:ext cx="4036334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Charge Rate vs. Paid Rate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AA904F-28A0-2861-C762-48C547E8F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492" y="970703"/>
            <a:ext cx="5536001" cy="485784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933AF13-9E0A-C765-B656-801A5143DE7B}"/>
              </a:ext>
            </a:extLst>
          </p:cNvPr>
          <p:cNvSpPr/>
          <p:nvPr/>
        </p:nvSpPr>
        <p:spPr>
          <a:xfrm>
            <a:off x="7138164" y="4050636"/>
            <a:ext cx="4320330" cy="2864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185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D59B8B-F3A3-4A81-BB50-BB8B9B8E2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Conventional Wisdom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688A6F5-EAAF-4616-B2C8-60C43A6A87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756424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365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5FC7869-9B26-2308-B8DD-7C07B3378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84" y="2809621"/>
            <a:ext cx="3072316" cy="3072316"/>
          </a:xfrm>
          <a:prstGeom prst="rect">
            <a:avLst/>
          </a:prstGeom>
        </p:spPr>
      </p:pic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029" y="623275"/>
            <a:ext cx="657079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1984FC-F0EA-499D-A395-8CA9505E9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093" y="914994"/>
            <a:ext cx="4010917" cy="15972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/>
              <a:t>Share Amongst Yourselves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345688A-E2ED-4C35-B617-0D5BFA470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066" y="706443"/>
            <a:ext cx="5058722" cy="544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62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D80B9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92633D-CB14-4817-A467-ACB3DCE18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Probate Law and Damages Mitigation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FA6CFE3-76FE-487D-B395-C1239BFD9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4" r="2" b="2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1D54944-C275-43F9-99D5-B622041AA7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4540686"/>
              </p:ext>
            </p:extLst>
          </p:nvPr>
        </p:nvGraphicFramePr>
        <p:xfrm>
          <a:off x="8029319" y="917725"/>
          <a:ext cx="3424739" cy="4852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0153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5" name="Picture 4" descr="A picture containing object, person&#10;&#10;Description automatically generated">
            <a:extLst>
              <a:ext uri="{FF2B5EF4-FFF2-40B4-BE49-F238E27FC236}">
                <a16:creationId xmlns:a16="http://schemas.microsoft.com/office/drawing/2014/main" id="{59FFD06E-13F2-4F1E-820C-66605A81ED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6570" r="1" b="11181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7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F9C99A-1FF6-49DB-82DB-1FD8C0BF1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910" y="5449804"/>
            <a:ext cx="11139854" cy="93044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Damages:  Is Your Life Care Plan</a:t>
            </a:r>
            <a:br>
              <a:rPr lang="en-US" sz="3200" b="1" dirty="0">
                <a:solidFill>
                  <a:srgbClr val="FFFFFF"/>
                </a:solidFill>
              </a:rPr>
            </a:b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the Key to Paying Less?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A975EA-C2BD-4EB2-B9BC-6D583704A0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8" b="348"/>
          <a:stretch/>
        </p:blipFill>
        <p:spPr>
          <a:xfrm>
            <a:off x="8809081" y="230991"/>
            <a:ext cx="2858309" cy="38110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E2BE12-6042-44AD-BB1B-46F9AB271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4407372" y="343461"/>
            <a:ext cx="3328032" cy="3860893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F5A7519F-A339-4161-B533-48FB1B0753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89" y="137712"/>
            <a:ext cx="2668422" cy="3997637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1A4D3F5-10FE-4ABF-AAB7-23AFBE0E37A8}"/>
              </a:ext>
            </a:extLst>
          </p:cNvPr>
          <p:cNvSpPr txBox="1"/>
          <p:nvPr/>
        </p:nvSpPr>
        <p:spPr>
          <a:xfrm>
            <a:off x="704971" y="4135349"/>
            <a:ext cx="2942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Thomas Geroulo, Esq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9EAA7D-2DE6-4301-A2D5-8F098C6E11ED}"/>
              </a:ext>
            </a:extLst>
          </p:cNvPr>
          <p:cNvSpPr txBox="1"/>
          <p:nvPr/>
        </p:nvSpPr>
        <p:spPr>
          <a:xfrm>
            <a:off x="8453036" y="4119771"/>
            <a:ext cx="3570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Susan L Combs, PPACA, ChHC, REBC</a:t>
            </a:r>
          </a:p>
        </p:txBody>
      </p:sp>
    </p:spTree>
    <p:extLst>
      <p:ext uri="{BB962C8B-B14F-4D97-AF65-F5344CB8AC3E}">
        <p14:creationId xmlns:p14="http://schemas.microsoft.com/office/powerpoint/2010/main" val="37088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634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C54453-2650-44B9-96C7-8DA56497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16804"/>
            <a:ext cx="6594189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Discovery, Data and Defend Damages</a:t>
            </a: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0A8DE7B-8978-45B8-9423-99D7B9B70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22" y="2660287"/>
            <a:ext cx="6483354" cy="3646887"/>
          </a:xfrm>
          <a:prstGeom prst="rect">
            <a:avLst/>
          </a:prstGeom>
        </p:spPr>
      </p:pic>
      <p:sp>
        <p:nvSpPr>
          <p:cNvPr id="22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92205-F1E6-4944-9A2D-0410C6FDF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7599" y="1545996"/>
            <a:ext cx="3424739" cy="3996965"/>
          </a:xfrm>
        </p:spPr>
        <p:txBody>
          <a:bodyPr anchor="ctr"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These big cases are not one offs.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You need to be developing damages discovery early.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Ask about liens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Ask about coverage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Ask about future plans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Ask about costs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You need to harvest data, reflect on data and use data going forward to make sense of the claims.</a:t>
            </a: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422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66F6C7-A83E-4E41-920B-FF75DB49B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FFFFFF"/>
                </a:solidFill>
              </a:rPr>
              <a:t>The Collateral Source Rule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F63D103-789B-4EC8-9DC4-5B68BBB4C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pPr marL="0" indent="0">
              <a:buNone/>
              <a:defRPr/>
            </a:pPr>
            <a:r>
              <a:rPr lang="en-US" sz="2400" dirty="0">
                <a:solidFill>
                  <a:srgbClr val="000000"/>
                </a:solidFill>
              </a:rPr>
              <a:t>What is the common law collateral source rule?</a:t>
            </a:r>
          </a:p>
          <a:p>
            <a:pPr lvl="1"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 lvl="1">
              <a:defRPr/>
            </a:pPr>
            <a:r>
              <a:rPr lang="en-US" sz="2000" dirty="0">
                <a:solidFill>
                  <a:srgbClr val="000000"/>
                </a:solidFill>
              </a:rPr>
              <a:t>Prohibits a defendant from reducing damages the plaintiff receives in a tort action by third-party payments received by the plaintiff</a:t>
            </a:r>
          </a:p>
          <a:p>
            <a:pPr lvl="2">
              <a:defRPr/>
            </a:pPr>
            <a:r>
              <a:rPr lang="en-US" dirty="0">
                <a:solidFill>
                  <a:srgbClr val="000000"/>
                </a:solidFill>
              </a:rPr>
              <a:t>13 states and the District of Columbia adhere to the common law rule</a:t>
            </a:r>
          </a:p>
          <a:p>
            <a:pPr lvl="2">
              <a:defRPr/>
            </a:pPr>
            <a:r>
              <a:rPr lang="en-US" dirty="0">
                <a:solidFill>
                  <a:srgbClr val="000000"/>
                </a:solidFill>
              </a:rPr>
              <a:t>Other states have modified the rule to varying degrees (PA has a modified version)</a:t>
            </a:r>
          </a:p>
          <a:p>
            <a:pPr marL="457200" lvl="1" indent="0">
              <a:buFontTx/>
              <a:buNone/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</a:rPr>
              <a:t>To date, this rule has been the biggest source of debate between litigants to price medical expenses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40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50221"/>
            <a:ext cx="4402377" cy="3918123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F382BE-5757-44C7-A5A8-0CE545330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762000"/>
            <a:ext cx="3759200" cy="33401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Navigating The Collateral Source Rule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8949" y="450221"/>
            <a:ext cx="2115455" cy="1898903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CF36F45E-D355-4BB2-9E7F-763BD0D06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3078" y="2576514"/>
            <a:ext cx="1705848" cy="170584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1" y="4521269"/>
            <a:ext cx="6697525" cy="1877811"/>
          </a:xfrm>
          <a:prstGeom prst="rect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11418" y="450221"/>
            <a:ext cx="4421661" cy="5948858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8F18831D-CAAC-4E2A-8764-DE7581173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8103" y="795548"/>
            <a:ext cx="3759198" cy="5275603"/>
          </a:xfrm>
        </p:spPr>
        <p:txBody>
          <a:bodyPr anchor="ctr">
            <a:normAutofit/>
          </a:bodyPr>
          <a:lstStyle/>
          <a:p>
            <a:r>
              <a:rPr lang="en-US" sz="2000" dirty="0"/>
              <a:t>Growing number of courts are accepting the argument that reasonable value is what is generally paid in the marketplace</a:t>
            </a:r>
          </a:p>
          <a:p>
            <a:endParaRPr lang="en-US" sz="2000" dirty="0"/>
          </a:p>
          <a:p>
            <a:r>
              <a:rPr lang="en-US" sz="2000" dirty="0"/>
              <a:t>What is the range of reasonable value</a:t>
            </a:r>
            <a:r>
              <a:rPr lang="en-US" sz="2000" dirty="0">
                <a:latin typeface="Century" panose="02040604050505020304" pitchFamily="18" charset="0"/>
              </a:rPr>
              <a:t>?</a:t>
            </a:r>
            <a:r>
              <a:rPr lang="en-US" sz="2000" dirty="0"/>
              <a:t> What do providers accept for payment</a:t>
            </a:r>
            <a:r>
              <a:rPr lang="en-US" sz="2000" dirty="0">
                <a:latin typeface="Century" panose="02040604050505020304" pitchFamily="18" charset="0"/>
              </a:rPr>
              <a:t>?</a:t>
            </a:r>
          </a:p>
          <a:p>
            <a:endParaRPr lang="en-US" sz="2000" dirty="0">
              <a:latin typeface="Century" panose="02040604050505020304" pitchFamily="18" charset="0"/>
            </a:endParaRPr>
          </a:p>
          <a:p>
            <a:r>
              <a:rPr lang="en-US" sz="2000" dirty="0"/>
              <a:t>Is it reasonable/permissible to argue that not necessarily what was billed is correct?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3710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042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E82BB5-F746-4BBA-94A8-78D09CD9E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altLang="en-US" dirty="0">
                <a:solidFill>
                  <a:srgbClr val="FFFFFF"/>
                </a:solidFill>
              </a:rPr>
              <a:t>Settlement Valuation Topics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A picture containing man, person, outdoor, standing&#10;&#10;Description automatically generated">
            <a:extLst>
              <a:ext uri="{FF2B5EF4-FFF2-40B4-BE49-F238E27FC236}">
                <a16:creationId xmlns:a16="http://schemas.microsoft.com/office/drawing/2014/main" id="{C3177ED1-AF60-4EDC-8C45-0315AA1A5C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494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91BD3-20DF-4B44-9D0C-D27D35FAA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2000" dirty="0">
                <a:solidFill>
                  <a:srgbClr val="FFFFFF"/>
                </a:solidFill>
              </a:rPr>
              <a:t>Will you discuss Medicaid? Medicare? Private insurance? </a:t>
            </a:r>
          </a:p>
          <a:p>
            <a:pPr>
              <a:defRPr/>
            </a:pPr>
            <a:endParaRPr lang="en-US" sz="2000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sz="2000" dirty="0">
                <a:solidFill>
                  <a:srgbClr val="FFFFFF"/>
                </a:solidFill>
              </a:rPr>
              <a:t>What type of evidence can be presented?</a:t>
            </a:r>
          </a:p>
          <a:p>
            <a:pPr marL="0" indent="0">
              <a:buNone/>
              <a:defRPr/>
            </a:pPr>
            <a:endParaRPr lang="en-US" sz="2000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sz="2000" dirty="0">
                <a:solidFill>
                  <a:srgbClr val="FFFFFF"/>
                </a:solidFill>
              </a:rPr>
              <a:t>Is there evidence that makes sense to both sides? </a:t>
            </a:r>
          </a:p>
          <a:p>
            <a:pPr>
              <a:defRPr/>
            </a:pPr>
            <a:endParaRPr lang="en-US" sz="2000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sz="2000" dirty="0">
                <a:solidFill>
                  <a:srgbClr val="FFFFFF"/>
                </a:solidFill>
              </a:rPr>
              <a:t>Is it fair to say there is one discussion for mediation and another for trial? </a:t>
            </a: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41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86453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0CA22D-B0FE-42D9-B02C-4183BCAAD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FFFFFF"/>
                </a:solidFill>
              </a:rPr>
              <a:t>Why it’s important to have your own team.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C1535B-C7DF-4ECE-9484-598F59DC2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347" r="1347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67A34-E432-44BC-B69C-FB7FAB7F6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8746" y="1191102"/>
            <a:ext cx="3424739" cy="4852362"/>
          </a:xfrm>
        </p:spPr>
        <p:txBody>
          <a:bodyPr anchor="ctr">
            <a:normAutofit lnSpcReduction="10000"/>
          </a:bodyPr>
          <a:lstStyle/>
          <a:p>
            <a:pPr>
              <a:defRPr/>
            </a:pPr>
            <a:r>
              <a:rPr lang="en-US" sz="3000" dirty="0">
                <a:solidFill>
                  <a:srgbClr val="FFFFFF"/>
                </a:solidFill>
              </a:rPr>
              <a:t>Life Care Planners</a:t>
            </a:r>
          </a:p>
          <a:p>
            <a:pPr>
              <a:defRPr/>
            </a:pPr>
            <a:endParaRPr lang="en-US" sz="3000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sz="3000" dirty="0">
                <a:solidFill>
                  <a:srgbClr val="FFFFFF"/>
                </a:solidFill>
              </a:rPr>
              <a:t>Economists </a:t>
            </a:r>
          </a:p>
          <a:p>
            <a:pPr>
              <a:defRPr/>
            </a:pPr>
            <a:endParaRPr lang="en-US" sz="3000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sz="3000" dirty="0">
                <a:solidFill>
                  <a:srgbClr val="FFFFFF"/>
                </a:solidFill>
              </a:rPr>
              <a:t>Health Insurance Experts</a:t>
            </a:r>
          </a:p>
          <a:p>
            <a:pPr marL="0" indent="0">
              <a:buNone/>
              <a:defRPr/>
            </a:pPr>
            <a:endParaRPr lang="en-US" sz="3000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sz="3000" dirty="0">
                <a:solidFill>
                  <a:srgbClr val="FFFFFF"/>
                </a:solidFill>
              </a:rPr>
              <a:t>Structured Settlement Perspectives</a:t>
            </a:r>
          </a:p>
          <a:p>
            <a:pPr>
              <a:defRPr/>
            </a:pPr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53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DB54420-F9C0-4000-A6C9-BFABF00305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4453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0F9042-F3E9-4759-A857-1E9243E43D04}"/>
              </a:ext>
            </a:extLst>
          </p:cNvPr>
          <p:cNvSpPr txBox="1"/>
          <p:nvPr/>
        </p:nvSpPr>
        <p:spPr>
          <a:xfrm>
            <a:off x="9732673" y="6657945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3" tooltip="http://thingsweforget.blogspot.com/2013/06/1044-good-example-is-more-valuable-than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3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D2F547-6A8F-42D4-86E8-496588F4E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82" y="4267832"/>
            <a:ext cx="4805996" cy="14014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Susan Work Product Examples</a:t>
            </a:r>
          </a:p>
        </p:txBody>
      </p:sp>
      <p:sp>
        <p:nvSpPr>
          <p:cNvPr id="19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06AA3B4-BF4A-42F8-9594-1B71BB84FD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2544" r="-6" b="10988"/>
          <a:stretch/>
        </p:blipFill>
        <p:spPr>
          <a:xfrm>
            <a:off x="1" y="770037"/>
            <a:ext cx="5298683" cy="6097438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02434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1371</Words>
  <Application>Microsoft Office PowerPoint</Application>
  <PresentationFormat>Widescreen</PresentationFormat>
  <Paragraphs>270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Avenir Next LT Pro</vt:lpstr>
      <vt:lpstr>Calibri</vt:lpstr>
      <vt:lpstr>Calibri Light</vt:lpstr>
      <vt:lpstr>Century</vt:lpstr>
      <vt:lpstr>Impact</vt:lpstr>
      <vt:lpstr>Times New Roman</vt:lpstr>
      <vt:lpstr>Wingdings</vt:lpstr>
      <vt:lpstr>Office Theme</vt:lpstr>
      <vt:lpstr>Damages:  Is Your Life Care Plan  the Key to Paying Less?</vt:lpstr>
      <vt:lpstr>Conventional Wisdom</vt:lpstr>
      <vt:lpstr>Discovery, Data and Defend Damages</vt:lpstr>
      <vt:lpstr>The Collateral Source Rule</vt:lpstr>
      <vt:lpstr>Navigating The Collateral Source Rule</vt:lpstr>
      <vt:lpstr>Settlement Valuation Topics</vt:lpstr>
      <vt:lpstr>Why it’s important to have your own team.</vt:lpstr>
      <vt:lpstr>PowerPoint Presentation</vt:lpstr>
      <vt:lpstr>Susan Work Product Examples</vt:lpstr>
      <vt:lpstr>Plaintiff Life Care Plan Valued at:  $5.9-$10.8mil</vt:lpstr>
      <vt:lpstr>Section Example:  Medication</vt:lpstr>
      <vt:lpstr>Susan in Court in Chicago!</vt:lpstr>
      <vt:lpstr>Get Creative</vt:lpstr>
      <vt:lpstr>Tom Work Product Examples</vt:lpstr>
      <vt:lpstr>Tom’s Example of a Real Case Product</vt:lpstr>
      <vt:lpstr>Database Example</vt:lpstr>
      <vt:lpstr>Investment Data </vt:lpstr>
      <vt:lpstr>Data We Built—Doing an LCP’s Homework</vt:lpstr>
      <vt:lpstr>PowerPoint Presentation</vt:lpstr>
      <vt:lpstr>Share Amongst Yourselves</vt:lpstr>
      <vt:lpstr>Probate Law and Damages Mitigation</vt:lpstr>
      <vt:lpstr>PowerPoint Presentation</vt:lpstr>
      <vt:lpstr>Damages:  Is Your Life Care Plan  the Key to Paying Less?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Effective Strategies for Evaluating a Patient’s Damages and Finding   Common Ground for Life Care Plans</dc:title>
  <dc:creator>Susan Combs</dc:creator>
  <cp:lastModifiedBy>Susan Combs</cp:lastModifiedBy>
  <cp:revision>21</cp:revision>
  <dcterms:created xsi:type="dcterms:W3CDTF">2020-01-21T19:33:02Z</dcterms:created>
  <dcterms:modified xsi:type="dcterms:W3CDTF">2023-04-19T17:35:39Z</dcterms:modified>
</cp:coreProperties>
</file>